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Calibri (MS) Italics" panose="020B0604020202020204" charset="0"/>
      <p:regular r:id="rId14"/>
    </p:embeddedFont>
    <p:embeddedFont>
      <p:font typeface="Titillium Web" panose="00000500000000000000" pitchFamily="2" charset="0"/>
      <p:regular r:id="rId15"/>
      <p:bold r:id="rId16"/>
      <p:italic r:id="rId17"/>
      <p:boldItalic r:id="rId18"/>
    </p:embeddedFont>
    <p:embeddedFont>
      <p:font typeface="Titillium Web Bold" panose="000008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E2ECE-34C7-5E70-A21B-AC0CA3C5DA46}" v="6" dt="2024-06-05T21:20:11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587f1b71d5457329c16a10e35989335406953785debade4a78aaa67015a0993::" providerId="AD" clId="Web-{B3EE2ECE-34C7-5E70-A21B-AC0CA3C5DA46}"/>
    <pc:docChg chg="modSld sldOrd">
      <pc:chgData name="Guest User" userId="S::urn:spo:anon#7587f1b71d5457329c16a10e35989335406953785debade4a78aaa67015a0993::" providerId="AD" clId="Web-{B3EE2ECE-34C7-5E70-A21B-AC0CA3C5DA46}" dt="2024-06-05T21:20:11.553" v="4" actId="1076"/>
      <pc:docMkLst>
        <pc:docMk/>
      </pc:docMkLst>
      <pc:sldChg chg="modSp ord">
        <pc:chgData name="Guest User" userId="S::urn:spo:anon#7587f1b71d5457329c16a10e35989335406953785debade4a78aaa67015a0993::" providerId="AD" clId="Web-{B3EE2ECE-34C7-5E70-A21B-AC0CA3C5DA46}" dt="2024-06-05T21:05:52.203" v="1"/>
        <pc:sldMkLst>
          <pc:docMk/>
          <pc:sldMk cId="0" sldId="257"/>
        </pc:sldMkLst>
        <pc:spChg chg="mod">
          <ac:chgData name="Guest User" userId="S::urn:spo:anon#7587f1b71d5457329c16a10e35989335406953785debade4a78aaa67015a0993::" providerId="AD" clId="Web-{B3EE2ECE-34C7-5E70-A21B-AC0CA3C5DA46}" dt="2024-06-05T21:05:50.047" v="0" actId="1076"/>
          <ac:spMkLst>
            <pc:docMk/>
            <pc:sldMk cId="0" sldId="257"/>
            <ac:spMk id="2" creationId="{00000000-0000-0000-0000-000000000000}"/>
          </ac:spMkLst>
        </pc:spChg>
      </pc:sldChg>
      <pc:sldChg chg="ord">
        <pc:chgData name="Guest User" userId="S::urn:spo:anon#7587f1b71d5457329c16a10e35989335406953785debade4a78aaa67015a0993::" providerId="AD" clId="Web-{B3EE2ECE-34C7-5E70-A21B-AC0CA3C5DA46}" dt="2024-06-05T21:16:30.427" v="2"/>
        <pc:sldMkLst>
          <pc:docMk/>
          <pc:sldMk cId="0" sldId="259"/>
        </pc:sldMkLst>
      </pc:sldChg>
      <pc:sldChg chg="modSp">
        <pc:chgData name="Guest User" userId="S::urn:spo:anon#7587f1b71d5457329c16a10e35989335406953785debade4a78aaa67015a0993::" providerId="AD" clId="Web-{B3EE2ECE-34C7-5E70-A21B-AC0CA3C5DA46}" dt="2024-06-05T21:18:39.749" v="3" actId="1076"/>
        <pc:sldMkLst>
          <pc:docMk/>
          <pc:sldMk cId="0" sldId="261"/>
        </pc:sldMkLst>
        <pc:spChg chg="mod">
          <ac:chgData name="Guest User" userId="S::urn:spo:anon#7587f1b71d5457329c16a10e35989335406953785debade4a78aaa67015a0993::" providerId="AD" clId="Web-{B3EE2ECE-34C7-5E70-A21B-AC0CA3C5DA46}" dt="2024-06-05T21:18:39.749" v="3" actId="1076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Guest User" userId="S::urn:spo:anon#7587f1b71d5457329c16a10e35989335406953785debade4a78aaa67015a0993::" providerId="AD" clId="Web-{B3EE2ECE-34C7-5E70-A21B-AC0CA3C5DA46}" dt="2024-06-05T21:20:11.553" v="4" actId="1076"/>
        <pc:sldMkLst>
          <pc:docMk/>
          <pc:sldMk cId="0" sldId="262"/>
        </pc:sldMkLst>
        <pc:spChg chg="mod">
          <ac:chgData name="Guest User" userId="S::urn:spo:anon#7587f1b71d5457329c16a10e35989335406953785debade4a78aaa67015a0993::" providerId="AD" clId="Web-{B3EE2ECE-34C7-5E70-A21B-AC0CA3C5DA46}" dt="2024-06-05T21:20:11.553" v="4" actId="1076"/>
          <ac:spMkLst>
            <pc:docMk/>
            <pc:sldMk cId="0" sldId="262"/>
            <ac:spMk id="2" creationId="{00000000-0000-0000-0000-000000000000}"/>
          </ac:spMkLst>
        </pc:spChg>
      </pc:sldChg>
    </pc:docChg>
  </pc:docChgLst>
  <pc:docChgLst>
    <pc:chgData clId="Web-{B3EE2ECE-34C7-5E70-A21B-AC0CA3C5DA46}"/>
    <pc:docChg chg="modSld">
      <pc:chgData name="" userId="" providerId="" clId="Web-{B3EE2ECE-34C7-5E70-A21B-AC0CA3C5DA46}" dt="2024-06-05T21:04:56.137" v="0" actId="1076"/>
      <pc:docMkLst>
        <pc:docMk/>
      </pc:docMkLst>
      <pc:sldChg chg="modSp">
        <pc:chgData name="" userId="" providerId="" clId="Web-{B3EE2ECE-34C7-5E70-A21B-AC0CA3C5DA46}" dt="2024-06-05T21:04:56.137" v="0" actId="1076"/>
        <pc:sldMkLst>
          <pc:docMk/>
          <pc:sldMk cId="0" sldId="256"/>
        </pc:sldMkLst>
        <pc:spChg chg="mod">
          <ac:chgData name="" userId="" providerId="" clId="Web-{B3EE2ECE-34C7-5E70-A21B-AC0CA3C5DA46}" dt="2024-06-05T21:04:56.137" v="0" actId="1076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373"/>
          </a:xfrm>
          <a:custGeom>
            <a:avLst/>
            <a:gdLst/>
            <a:ahLst/>
            <a:cxnLst/>
            <a:rect l="l" t="t" r="r" b="b"/>
            <a:pathLst>
              <a:path w="18288000" h="10292373">
                <a:moveTo>
                  <a:pt x="0" y="0"/>
                </a:moveTo>
                <a:lnTo>
                  <a:pt x="18288000" y="0"/>
                </a:lnTo>
                <a:lnTo>
                  <a:pt x="18288000" y="10292373"/>
                </a:lnTo>
                <a:lnTo>
                  <a:pt x="0" y="1029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546512" y="4162690"/>
            <a:ext cx="13194976" cy="152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8"/>
              </a:lnSpc>
            </a:pPr>
            <a:r>
              <a:rPr lang="en-US" sz="10080" spc="-594">
                <a:solidFill>
                  <a:srgbClr val="FFFFFF"/>
                </a:solidFill>
                <a:latin typeface="Calibri (MS) Bold"/>
              </a:rPr>
              <a:t>EUROPEAN TBO ROADMAP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74559" y="2883505"/>
            <a:ext cx="10159352" cy="119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7"/>
              </a:lnSpc>
            </a:pPr>
            <a:r>
              <a:rPr lang="en-US" sz="4399" spc="-259">
                <a:solidFill>
                  <a:srgbClr val="FFFFFF"/>
                </a:solidFill>
                <a:latin typeface="Calibri (MS)"/>
              </a:rPr>
              <a:t>ANDREAS BOSCHEN, </a:t>
            </a:r>
          </a:p>
          <a:p>
            <a:pPr algn="ctr">
              <a:lnSpc>
                <a:spcPts val="4267"/>
              </a:lnSpc>
            </a:pPr>
            <a:r>
              <a:rPr lang="en-US" sz="4399" spc="-259">
                <a:solidFill>
                  <a:srgbClr val="FFFFFF"/>
                </a:solidFill>
                <a:latin typeface="Calibri (MS)"/>
              </a:rPr>
              <a:t>EXECUTIVE DIRECTOR, SESAR JOINT UNDERTAKING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64324" y="7899329"/>
            <a:ext cx="10159352" cy="639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0"/>
              </a:lnSpc>
            </a:pPr>
            <a:r>
              <a:rPr lang="en-US" sz="4299" spc="-253">
                <a:solidFill>
                  <a:srgbClr val="FFFFFF"/>
                </a:solidFill>
                <a:latin typeface="Calibri (MS)"/>
              </a:rPr>
              <a:t>6 JUNE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92373"/>
          </a:xfrm>
          <a:custGeom>
            <a:avLst/>
            <a:gdLst/>
            <a:ahLst/>
            <a:cxnLst/>
            <a:rect l="l" t="t" r="r" b="b"/>
            <a:pathLst>
              <a:path w="18288000" h="10292373">
                <a:moveTo>
                  <a:pt x="0" y="0"/>
                </a:moveTo>
                <a:lnTo>
                  <a:pt x="18288000" y="0"/>
                </a:lnTo>
                <a:lnTo>
                  <a:pt x="18288000" y="10292373"/>
                </a:lnTo>
                <a:lnTo>
                  <a:pt x="0" y="1029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945955" y="4151668"/>
            <a:ext cx="10396090" cy="246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1"/>
              </a:lnSpc>
              <a:spcBef>
                <a:spcPct val="0"/>
              </a:spcBef>
            </a:pPr>
            <a:r>
              <a:rPr lang="en-US" sz="8981" u="none" strike="noStrike" spc="-529">
                <a:solidFill>
                  <a:srgbClr val="FFFFFF"/>
                </a:solidFill>
                <a:latin typeface="Calibri (MS) Bold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588555"/>
            <a:ext cx="182118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2786007" y="5206428"/>
            <a:ext cx="3963300" cy="3275553"/>
            <a:chOff x="0" y="0"/>
            <a:chExt cx="1463983" cy="1209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3983" cy="1209940"/>
            </a:xfrm>
            <a:custGeom>
              <a:avLst/>
              <a:gdLst/>
              <a:ahLst/>
              <a:cxnLst/>
              <a:rect l="l" t="t" r="r" b="b"/>
              <a:pathLst>
                <a:path w="1463983" h="1209940">
                  <a:moveTo>
                    <a:pt x="109391" y="0"/>
                  </a:moveTo>
                  <a:lnTo>
                    <a:pt x="1354593" y="0"/>
                  </a:lnTo>
                  <a:cubicBezTo>
                    <a:pt x="1415008" y="0"/>
                    <a:pt x="1463983" y="48976"/>
                    <a:pt x="1463983" y="109391"/>
                  </a:cubicBezTo>
                  <a:lnTo>
                    <a:pt x="1463983" y="1100549"/>
                  </a:lnTo>
                  <a:cubicBezTo>
                    <a:pt x="1463983" y="1160964"/>
                    <a:pt x="1415008" y="1209940"/>
                    <a:pt x="1354593" y="1209940"/>
                  </a:cubicBezTo>
                  <a:lnTo>
                    <a:pt x="109391" y="1209940"/>
                  </a:lnTo>
                  <a:cubicBezTo>
                    <a:pt x="48976" y="1209940"/>
                    <a:pt x="0" y="1160964"/>
                    <a:pt x="0" y="1100549"/>
                  </a:cubicBezTo>
                  <a:lnTo>
                    <a:pt x="0" y="109391"/>
                  </a:lnTo>
                  <a:cubicBezTo>
                    <a:pt x="0" y="48976"/>
                    <a:pt x="48976" y="0"/>
                    <a:pt x="10939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63983" cy="124804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83081" y="2199260"/>
            <a:ext cx="3583694" cy="6014337"/>
            <a:chOff x="0" y="0"/>
            <a:chExt cx="1323763" cy="22216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20978" y="0"/>
                  </a:moveTo>
                  <a:lnTo>
                    <a:pt x="1202785" y="0"/>
                  </a:lnTo>
                  <a:cubicBezTo>
                    <a:pt x="1234870" y="0"/>
                    <a:pt x="1265641" y="12746"/>
                    <a:pt x="1288329" y="35434"/>
                  </a:cubicBezTo>
                  <a:cubicBezTo>
                    <a:pt x="1311017" y="58121"/>
                    <a:pt x="1323763" y="88893"/>
                    <a:pt x="1323763" y="120978"/>
                  </a:cubicBezTo>
                  <a:lnTo>
                    <a:pt x="1323763" y="2100627"/>
                  </a:lnTo>
                  <a:cubicBezTo>
                    <a:pt x="1323763" y="2167442"/>
                    <a:pt x="1269599" y="2221605"/>
                    <a:pt x="1202785" y="2221605"/>
                  </a:cubicBezTo>
                  <a:lnTo>
                    <a:pt x="120978" y="2221605"/>
                  </a:lnTo>
                  <a:cubicBezTo>
                    <a:pt x="54164" y="2221605"/>
                    <a:pt x="0" y="2167442"/>
                    <a:pt x="0" y="2100627"/>
                  </a:cubicBezTo>
                  <a:lnTo>
                    <a:pt x="0" y="120978"/>
                  </a:lnTo>
                  <a:cubicBezTo>
                    <a:pt x="0" y="54164"/>
                    <a:pt x="54164" y="0"/>
                    <a:pt x="1209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550832" y="2904595"/>
            <a:ext cx="2471461" cy="2471461"/>
          </a:xfrm>
          <a:custGeom>
            <a:avLst/>
            <a:gdLst/>
            <a:ahLst/>
            <a:cxnLst/>
            <a:rect l="l" t="t" r="r" b="b"/>
            <a:pathLst>
              <a:path w="2471461" h="2471461">
                <a:moveTo>
                  <a:pt x="0" y="0"/>
                </a:moveTo>
                <a:lnTo>
                  <a:pt x="2471461" y="0"/>
                </a:lnTo>
                <a:lnTo>
                  <a:pt x="2471461" y="2471462"/>
                </a:lnTo>
                <a:lnTo>
                  <a:pt x="0" y="2471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199678" y="5893250"/>
            <a:ext cx="3135959" cy="118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6"/>
              </a:lnSpc>
              <a:spcBef>
                <a:spcPct val="0"/>
              </a:spcBef>
            </a:pPr>
            <a:r>
              <a:rPr lang="en-US" sz="4636" spc="-273">
                <a:solidFill>
                  <a:srgbClr val="001F5A"/>
                </a:solidFill>
                <a:latin typeface="Calibri (MS) Bold"/>
              </a:rPr>
              <a:t>NETWORK TBO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416569" y="5206428"/>
            <a:ext cx="3963300" cy="3275553"/>
            <a:chOff x="0" y="0"/>
            <a:chExt cx="1463983" cy="12099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63983" cy="1209940"/>
            </a:xfrm>
            <a:custGeom>
              <a:avLst/>
              <a:gdLst/>
              <a:ahLst/>
              <a:cxnLst/>
              <a:rect l="l" t="t" r="r" b="b"/>
              <a:pathLst>
                <a:path w="1463983" h="1209940">
                  <a:moveTo>
                    <a:pt x="109391" y="0"/>
                  </a:moveTo>
                  <a:lnTo>
                    <a:pt x="1354593" y="0"/>
                  </a:lnTo>
                  <a:cubicBezTo>
                    <a:pt x="1415008" y="0"/>
                    <a:pt x="1463983" y="48976"/>
                    <a:pt x="1463983" y="109391"/>
                  </a:cubicBezTo>
                  <a:lnTo>
                    <a:pt x="1463983" y="1100549"/>
                  </a:lnTo>
                  <a:cubicBezTo>
                    <a:pt x="1463983" y="1160964"/>
                    <a:pt x="1415008" y="1209940"/>
                    <a:pt x="1354593" y="1209940"/>
                  </a:cubicBezTo>
                  <a:lnTo>
                    <a:pt x="109391" y="1209940"/>
                  </a:lnTo>
                  <a:cubicBezTo>
                    <a:pt x="48976" y="1209940"/>
                    <a:pt x="0" y="1160964"/>
                    <a:pt x="0" y="1100549"/>
                  </a:cubicBezTo>
                  <a:lnTo>
                    <a:pt x="0" y="109391"/>
                  </a:lnTo>
                  <a:cubicBezTo>
                    <a:pt x="0" y="48976"/>
                    <a:pt x="48976" y="0"/>
                    <a:pt x="10939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63983" cy="124804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613644" y="2199260"/>
            <a:ext cx="3583694" cy="6014337"/>
            <a:chOff x="0" y="0"/>
            <a:chExt cx="1323763" cy="222160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20978" y="0"/>
                  </a:moveTo>
                  <a:lnTo>
                    <a:pt x="1202785" y="0"/>
                  </a:lnTo>
                  <a:cubicBezTo>
                    <a:pt x="1234870" y="0"/>
                    <a:pt x="1265641" y="12746"/>
                    <a:pt x="1288329" y="35434"/>
                  </a:cubicBezTo>
                  <a:cubicBezTo>
                    <a:pt x="1311017" y="58121"/>
                    <a:pt x="1323763" y="88893"/>
                    <a:pt x="1323763" y="120978"/>
                  </a:cubicBezTo>
                  <a:lnTo>
                    <a:pt x="1323763" y="2100627"/>
                  </a:lnTo>
                  <a:cubicBezTo>
                    <a:pt x="1323763" y="2167442"/>
                    <a:pt x="1269599" y="2221605"/>
                    <a:pt x="1202785" y="2221605"/>
                  </a:cubicBezTo>
                  <a:lnTo>
                    <a:pt x="120978" y="2221605"/>
                  </a:lnTo>
                  <a:cubicBezTo>
                    <a:pt x="54164" y="2221605"/>
                    <a:pt x="0" y="2167442"/>
                    <a:pt x="0" y="2100627"/>
                  </a:cubicBezTo>
                  <a:lnTo>
                    <a:pt x="0" y="120978"/>
                  </a:lnTo>
                  <a:cubicBezTo>
                    <a:pt x="0" y="54164"/>
                    <a:pt x="54164" y="0"/>
                    <a:pt x="1209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837511" y="5893250"/>
            <a:ext cx="3135959" cy="118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6"/>
              </a:lnSpc>
              <a:spcBef>
                <a:spcPct val="0"/>
              </a:spcBef>
            </a:pPr>
            <a:r>
              <a:rPr lang="en-US" sz="4636" spc="-273">
                <a:solidFill>
                  <a:srgbClr val="001F5A"/>
                </a:solidFill>
                <a:latin typeface="Calibri (MS) Bold"/>
              </a:rPr>
              <a:t>REGIONAL TBO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157583" y="2749979"/>
            <a:ext cx="2495816" cy="2495816"/>
          </a:xfrm>
          <a:custGeom>
            <a:avLst/>
            <a:gdLst/>
            <a:ahLst/>
            <a:cxnLst/>
            <a:rect l="l" t="t" r="r" b="b"/>
            <a:pathLst>
              <a:path w="2495816" h="2495816">
                <a:moveTo>
                  <a:pt x="0" y="0"/>
                </a:moveTo>
                <a:lnTo>
                  <a:pt x="2495816" y="0"/>
                </a:lnTo>
                <a:lnTo>
                  <a:pt x="2495816" y="2495816"/>
                </a:lnTo>
                <a:lnTo>
                  <a:pt x="0" y="2495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7100426" y="5245795"/>
            <a:ext cx="3963300" cy="3236186"/>
            <a:chOff x="0" y="0"/>
            <a:chExt cx="1463983" cy="11953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63983" cy="1195398"/>
            </a:xfrm>
            <a:custGeom>
              <a:avLst/>
              <a:gdLst/>
              <a:ahLst/>
              <a:cxnLst/>
              <a:rect l="l" t="t" r="r" b="b"/>
              <a:pathLst>
                <a:path w="1463983" h="1195398">
                  <a:moveTo>
                    <a:pt x="109391" y="0"/>
                  </a:moveTo>
                  <a:lnTo>
                    <a:pt x="1354593" y="0"/>
                  </a:lnTo>
                  <a:cubicBezTo>
                    <a:pt x="1415008" y="0"/>
                    <a:pt x="1463983" y="48976"/>
                    <a:pt x="1463983" y="109391"/>
                  </a:cubicBezTo>
                  <a:lnTo>
                    <a:pt x="1463983" y="1086008"/>
                  </a:lnTo>
                  <a:cubicBezTo>
                    <a:pt x="1463983" y="1146423"/>
                    <a:pt x="1415008" y="1195398"/>
                    <a:pt x="1354593" y="1195398"/>
                  </a:cubicBezTo>
                  <a:lnTo>
                    <a:pt x="109391" y="1195398"/>
                  </a:lnTo>
                  <a:cubicBezTo>
                    <a:pt x="48976" y="1195398"/>
                    <a:pt x="0" y="1146423"/>
                    <a:pt x="0" y="1086008"/>
                  </a:cubicBezTo>
                  <a:lnTo>
                    <a:pt x="0" y="109391"/>
                  </a:lnTo>
                  <a:cubicBezTo>
                    <a:pt x="0" y="48976"/>
                    <a:pt x="48976" y="0"/>
                    <a:pt x="10939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463983" cy="1233498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97500" y="2199260"/>
            <a:ext cx="3583694" cy="6014337"/>
            <a:chOff x="0" y="0"/>
            <a:chExt cx="1323763" cy="222160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23763" cy="2221605"/>
            </a:xfrm>
            <a:custGeom>
              <a:avLst/>
              <a:gdLst/>
              <a:ahLst/>
              <a:cxnLst/>
              <a:rect l="l" t="t" r="r" b="b"/>
              <a:pathLst>
                <a:path w="1323763" h="2221605">
                  <a:moveTo>
                    <a:pt x="120978" y="0"/>
                  </a:moveTo>
                  <a:lnTo>
                    <a:pt x="1202785" y="0"/>
                  </a:lnTo>
                  <a:cubicBezTo>
                    <a:pt x="1234870" y="0"/>
                    <a:pt x="1265641" y="12746"/>
                    <a:pt x="1288329" y="35434"/>
                  </a:cubicBezTo>
                  <a:cubicBezTo>
                    <a:pt x="1311017" y="58121"/>
                    <a:pt x="1323763" y="88893"/>
                    <a:pt x="1323763" y="120978"/>
                  </a:cubicBezTo>
                  <a:lnTo>
                    <a:pt x="1323763" y="2100627"/>
                  </a:lnTo>
                  <a:cubicBezTo>
                    <a:pt x="1323763" y="2167442"/>
                    <a:pt x="1269599" y="2221605"/>
                    <a:pt x="1202785" y="2221605"/>
                  </a:cubicBezTo>
                  <a:lnTo>
                    <a:pt x="120978" y="2221605"/>
                  </a:lnTo>
                  <a:cubicBezTo>
                    <a:pt x="54164" y="2221605"/>
                    <a:pt x="0" y="2167442"/>
                    <a:pt x="0" y="2100627"/>
                  </a:cubicBezTo>
                  <a:lnTo>
                    <a:pt x="0" y="120978"/>
                  </a:lnTo>
                  <a:cubicBezTo>
                    <a:pt x="0" y="54164"/>
                    <a:pt x="54164" y="0"/>
                    <a:pt x="12097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323763" cy="2259705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7904640" y="2749979"/>
            <a:ext cx="2495816" cy="2495816"/>
          </a:xfrm>
          <a:custGeom>
            <a:avLst/>
            <a:gdLst/>
            <a:ahLst/>
            <a:cxnLst/>
            <a:rect l="l" t="t" r="r" b="b"/>
            <a:pathLst>
              <a:path w="2495816" h="2495816">
                <a:moveTo>
                  <a:pt x="0" y="0"/>
                </a:moveTo>
                <a:lnTo>
                  <a:pt x="2495816" y="0"/>
                </a:lnTo>
                <a:lnTo>
                  <a:pt x="2495816" y="2495816"/>
                </a:lnTo>
                <a:lnTo>
                  <a:pt x="0" y="24958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7521368" y="5993701"/>
            <a:ext cx="3135959" cy="66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6"/>
              </a:lnSpc>
              <a:spcBef>
                <a:spcPct val="0"/>
              </a:spcBef>
            </a:pPr>
            <a:r>
              <a:rPr lang="en-US" sz="4636" spc="-273">
                <a:solidFill>
                  <a:srgbClr val="001F5A"/>
                </a:solidFill>
                <a:latin typeface="Calibri (MS) Bold"/>
              </a:rPr>
              <a:t>ATC TBO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46054" y="986443"/>
            <a:ext cx="6351672" cy="98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49"/>
              </a:lnSpc>
              <a:spcBef>
                <a:spcPct val="0"/>
              </a:spcBef>
            </a:pPr>
            <a:r>
              <a:rPr lang="en-US" sz="6909" spc="-407">
                <a:solidFill>
                  <a:srgbClr val="001F5A"/>
                </a:solidFill>
                <a:latin typeface="Calibri (MS) Bold"/>
              </a:rPr>
              <a:t>WE ARE </a:t>
            </a:r>
            <a:r>
              <a:rPr lang="en-US" sz="6909" spc="-407">
                <a:solidFill>
                  <a:srgbClr val="75B424"/>
                </a:solidFill>
                <a:latin typeface="Calibri (MS) Bold"/>
              </a:rPr>
              <a:t>ALL</a:t>
            </a:r>
            <a:r>
              <a:rPr lang="en-US" sz="6909" spc="-407">
                <a:solidFill>
                  <a:srgbClr val="001F5A"/>
                </a:solidFill>
                <a:latin typeface="Calibri (MS) Bold"/>
              </a:rPr>
              <a:t> TBO</a:t>
            </a:r>
          </a:p>
        </p:txBody>
      </p:sp>
      <p:sp>
        <p:nvSpPr>
          <p:cNvPr id="30" name="AutoShape 30"/>
          <p:cNvSpPr/>
          <p:nvPr/>
        </p:nvSpPr>
        <p:spPr>
          <a:xfrm>
            <a:off x="5812297" y="7224256"/>
            <a:ext cx="6680501" cy="0"/>
          </a:xfrm>
          <a:prstGeom prst="line">
            <a:avLst/>
          </a:prstGeom>
          <a:ln w="295275" cap="flat">
            <a:solidFill>
              <a:srgbClr val="76B326">
                <a:alpha val="93725"/>
              </a:srgbClr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215" y="190578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587211" y="3558546"/>
            <a:ext cx="10700789" cy="4897551"/>
          </a:xfrm>
          <a:custGeom>
            <a:avLst/>
            <a:gdLst/>
            <a:ahLst/>
            <a:cxnLst/>
            <a:rect l="l" t="t" r="r" b="b"/>
            <a:pathLst>
              <a:path w="10700789" h="4897551">
                <a:moveTo>
                  <a:pt x="0" y="0"/>
                </a:moveTo>
                <a:lnTo>
                  <a:pt x="10700789" y="0"/>
                </a:lnTo>
                <a:lnTo>
                  <a:pt x="10700789" y="4897552"/>
                </a:lnTo>
                <a:lnTo>
                  <a:pt x="0" y="489755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105" r="-72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028700" y="6479962"/>
            <a:ext cx="6370027" cy="2624776"/>
            <a:chOff x="0" y="0"/>
            <a:chExt cx="2454509" cy="1011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54509" cy="1011383"/>
            </a:xfrm>
            <a:custGeom>
              <a:avLst/>
              <a:gdLst/>
              <a:ahLst/>
              <a:cxnLst/>
              <a:rect l="l" t="t" r="r" b="b"/>
              <a:pathLst>
                <a:path w="2454509" h="1011383">
                  <a:moveTo>
                    <a:pt x="68061" y="0"/>
                  </a:moveTo>
                  <a:lnTo>
                    <a:pt x="2386448" y="0"/>
                  </a:lnTo>
                  <a:cubicBezTo>
                    <a:pt x="2424037" y="0"/>
                    <a:pt x="2454509" y="30472"/>
                    <a:pt x="2454509" y="68061"/>
                  </a:cubicBezTo>
                  <a:lnTo>
                    <a:pt x="2454509" y="943322"/>
                  </a:lnTo>
                  <a:cubicBezTo>
                    <a:pt x="2454509" y="980911"/>
                    <a:pt x="2424037" y="1011383"/>
                    <a:pt x="2386448" y="1011383"/>
                  </a:cubicBezTo>
                  <a:lnTo>
                    <a:pt x="68061" y="1011383"/>
                  </a:lnTo>
                  <a:cubicBezTo>
                    <a:pt x="50010" y="1011383"/>
                    <a:pt x="32698" y="1004212"/>
                    <a:pt x="19934" y="991448"/>
                  </a:cubicBezTo>
                  <a:cubicBezTo>
                    <a:pt x="7171" y="978684"/>
                    <a:pt x="0" y="961373"/>
                    <a:pt x="0" y="943322"/>
                  </a:cubicBezTo>
                  <a:lnTo>
                    <a:pt x="0" y="68061"/>
                  </a:lnTo>
                  <a:cubicBezTo>
                    <a:pt x="0" y="30472"/>
                    <a:pt x="30472" y="0"/>
                    <a:pt x="6806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454509" cy="1068533"/>
            </a:xfrm>
            <a:prstGeom prst="rect">
              <a:avLst/>
            </a:prstGeom>
          </p:spPr>
          <p:txBody>
            <a:bodyPr lIns="29397" tIns="29397" rIns="29397" bIns="29397" rtlCol="0" anchor="ctr"/>
            <a:lstStyle/>
            <a:p>
              <a:pPr algn="ctr">
                <a:lnSpc>
                  <a:spcPts val="41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58771" y="6676535"/>
            <a:ext cx="5893094" cy="2164024"/>
            <a:chOff x="0" y="0"/>
            <a:chExt cx="2270736" cy="8338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0736" cy="833845"/>
            </a:xfrm>
            <a:custGeom>
              <a:avLst/>
              <a:gdLst/>
              <a:ahLst/>
              <a:cxnLst/>
              <a:rect l="l" t="t" r="r" b="b"/>
              <a:pathLst>
                <a:path w="2270736" h="833845">
                  <a:moveTo>
                    <a:pt x="73569" y="0"/>
                  </a:moveTo>
                  <a:lnTo>
                    <a:pt x="2197167" y="0"/>
                  </a:lnTo>
                  <a:cubicBezTo>
                    <a:pt x="2237798" y="0"/>
                    <a:pt x="2270736" y="32938"/>
                    <a:pt x="2270736" y="73569"/>
                  </a:cubicBezTo>
                  <a:lnTo>
                    <a:pt x="2270736" y="760276"/>
                  </a:lnTo>
                  <a:cubicBezTo>
                    <a:pt x="2270736" y="800907"/>
                    <a:pt x="2237798" y="833845"/>
                    <a:pt x="2197167" y="833845"/>
                  </a:cubicBezTo>
                  <a:lnTo>
                    <a:pt x="73569" y="833845"/>
                  </a:lnTo>
                  <a:cubicBezTo>
                    <a:pt x="32938" y="833845"/>
                    <a:pt x="0" y="800907"/>
                    <a:pt x="0" y="760276"/>
                  </a:cubicBezTo>
                  <a:lnTo>
                    <a:pt x="0" y="73569"/>
                  </a:lnTo>
                  <a:cubicBezTo>
                    <a:pt x="0" y="32938"/>
                    <a:pt x="32938" y="0"/>
                    <a:pt x="735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270736" cy="890995"/>
            </a:xfrm>
            <a:prstGeom prst="rect">
              <a:avLst/>
            </a:prstGeom>
          </p:spPr>
          <p:txBody>
            <a:bodyPr lIns="29397" tIns="29397" rIns="29397" bIns="29397" rtlCol="0" anchor="ctr"/>
            <a:lstStyle/>
            <a:p>
              <a:pPr algn="ctr">
                <a:lnSpc>
                  <a:spcPts val="415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52813" y="6941217"/>
            <a:ext cx="1104886" cy="1589764"/>
          </a:xfrm>
          <a:custGeom>
            <a:avLst/>
            <a:gdLst/>
            <a:ahLst/>
            <a:cxnLst/>
            <a:rect l="l" t="t" r="r" b="b"/>
            <a:pathLst>
              <a:path w="1104886" h="1589764">
                <a:moveTo>
                  <a:pt x="0" y="0"/>
                </a:moveTo>
                <a:lnTo>
                  <a:pt x="1104887" y="0"/>
                </a:lnTo>
                <a:lnTo>
                  <a:pt x="1104887" y="1589764"/>
                </a:lnTo>
                <a:lnTo>
                  <a:pt x="0" y="158976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725916" y="6817534"/>
            <a:ext cx="4417512" cy="194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3"/>
              </a:lnSpc>
            </a:pPr>
            <a:r>
              <a:rPr lang="en-US" sz="2805" dirty="0">
                <a:solidFill>
                  <a:srgbClr val="001F5A"/>
                </a:solidFill>
                <a:latin typeface="Calibri (MS) Bold"/>
              </a:rPr>
              <a:t>Detailed</a:t>
            </a:r>
            <a:r>
              <a:rPr lang="en-US" sz="2805" dirty="0">
                <a:solidFill>
                  <a:srgbClr val="0093D1"/>
                </a:solidFill>
                <a:latin typeface="Calibri (MS) Bold"/>
              </a:rPr>
              <a:t> 2025-2040 TBO roadmap</a:t>
            </a:r>
            <a:r>
              <a:rPr lang="en-US" sz="2805" dirty="0">
                <a:solidFill>
                  <a:srgbClr val="001F5A"/>
                </a:solidFill>
                <a:latin typeface="Calibri (MS) Bold"/>
              </a:rPr>
              <a:t> under development as part of the </a:t>
            </a:r>
            <a:r>
              <a:rPr lang="en-US" sz="2805" dirty="0">
                <a:solidFill>
                  <a:srgbClr val="0093D1"/>
                </a:solidFill>
                <a:latin typeface="Calibri (MS) Bold"/>
              </a:rPr>
              <a:t>future European ATM Master Plan </a:t>
            </a:r>
            <a:r>
              <a:rPr lang="en-US" sz="2805" dirty="0">
                <a:solidFill>
                  <a:srgbClr val="001F5A"/>
                </a:solidFill>
                <a:latin typeface="Calibri (MS) Bold"/>
              </a:rPr>
              <a:t>addressing </a:t>
            </a:r>
            <a:r>
              <a:rPr lang="en-US" sz="2805" u="sng" dirty="0">
                <a:solidFill>
                  <a:srgbClr val="001F5A"/>
                </a:solidFill>
                <a:latin typeface="Calibri (MS) Bold"/>
              </a:rPr>
              <a:t>all</a:t>
            </a:r>
            <a:r>
              <a:rPr lang="en-US" sz="2805" dirty="0">
                <a:solidFill>
                  <a:srgbClr val="001F5A"/>
                </a:solidFill>
                <a:latin typeface="Calibri (MS) Bold"/>
              </a:rPr>
              <a:t> TBO threads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4853180"/>
            <a:ext cx="6370027" cy="1406603"/>
            <a:chOff x="0" y="0"/>
            <a:chExt cx="8493370" cy="187547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493370" cy="1875470"/>
              <a:chOff x="0" y="0"/>
              <a:chExt cx="2513816" cy="5550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13816" cy="555090"/>
              </a:xfrm>
              <a:custGeom>
                <a:avLst/>
                <a:gdLst/>
                <a:ahLst/>
                <a:cxnLst/>
                <a:rect l="l" t="t" r="r" b="b"/>
                <a:pathLst>
                  <a:path w="2513816" h="555090">
                    <a:moveTo>
                      <a:pt x="65554" y="0"/>
                    </a:moveTo>
                    <a:lnTo>
                      <a:pt x="2448262" y="0"/>
                    </a:lnTo>
                    <a:cubicBezTo>
                      <a:pt x="2484466" y="0"/>
                      <a:pt x="2513816" y="29349"/>
                      <a:pt x="2513816" y="65554"/>
                    </a:cubicBezTo>
                    <a:lnTo>
                      <a:pt x="2513816" y="489536"/>
                    </a:lnTo>
                    <a:cubicBezTo>
                      <a:pt x="2513816" y="506922"/>
                      <a:pt x="2506909" y="523596"/>
                      <a:pt x="2494615" y="535890"/>
                    </a:cubicBezTo>
                    <a:cubicBezTo>
                      <a:pt x="2482322" y="548184"/>
                      <a:pt x="2465648" y="555090"/>
                      <a:pt x="2448262" y="555090"/>
                    </a:cubicBezTo>
                    <a:lnTo>
                      <a:pt x="65554" y="555090"/>
                    </a:lnTo>
                    <a:cubicBezTo>
                      <a:pt x="48168" y="555090"/>
                      <a:pt x="31494" y="548184"/>
                      <a:pt x="19200" y="535890"/>
                    </a:cubicBezTo>
                    <a:cubicBezTo>
                      <a:pt x="6907" y="523596"/>
                      <a:pt x="0" y="506922"/>
                      <a:pt x="0" y="489536"/>
                    </a:cubicBezTo>
                    <a:lnTo>
                      <a:pt x="0" y="65554"/>
                    </a:lnTo>
                    <a:cubicBezTo>
                      <a:pt x="0" y="48168"/>
                      <a:pt x="6907" y="31494"/>
                      <a:pt x="19200" y="19200"/>
                    </a:cubicBezTo>
                    <a:cubicBezTo>
                      <a:pt x="31494" y="6907"/>
                      <a:pt x="48168" y="0"/>
                      <a:pt x="65554" y="0"/>
                    </a:cubicBezTo>
                    <a:close/>
                  </a:path>
                </a:pathLst>
              </a:custGeom>
              <a:solidFill>
                <a:srgbClr val="9FCFE1">
                  <a:alpha val="5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513816" cy="593190"/>
              </a:xfrm>
              <a:prstGeom prst="rect">
                <a:avLst/>
              </a:prstGeom>
            </p:spPr>
            <p:txBody>
              <a:bodyPr lIns="28703" tIns="28703" rIns="28703" bIns="2870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06762" y="160087"/>
              <a:ext cx="7857459" cy="1506515"/>
              <a:chOff x="0" y="0"/>
              <a:chExt cx="2325603" cy="4458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25603" cy="445889"/>
              </a:xfrm>
              <a:custGeom>
                <a:avLst/>
                <a:gdLst/>
                <a:ahLst/>
                <a:cxnLst/>
                <a:rect l="l" t="t" r="r" b="b"/>
                <a:pathLst>
                  <a:path w="2325603" h="445889">
                    <a:moveTo>
                      <a:pt x="70859" y="0"/>
                    </a:moveTo>
                    <a:lnTo>
                      <a:pt x="2254744" y="0"/>
                    </a:lnTo>
                    <a:cubicBezTo>
                      <a:pt x="2273537" y="0"/>
                      <a:pt x="2291560" y="7465"/>
                      <a:pt x="2304848" y="20754"/>
                    </a:cubicBezTo>
                    <a:cubicBezTo>
                      <a:pt x="2318137" y="34043"/>
                      <a:pt x="2325603" y="52066"/>
                      <a:pt x="2325603" y="70859"/>
                    </a:cubicBezTo>
                    <a:lnTo>
                      <a:pt x="2325603" y="375030"/>
                    </a:lnTo>
                    <a:cubicBezTo>
                      <a:pt x="2325603" y="414164"/>
                      <a:pt x="2293878" y="445889"/>
                      <a:pt x="2254744" y="445889"/>
                    </a:cubicBezTo>
                    <a:lnTo>
                      <a:pt x="70859" y="445889"/>
                    </a:lnTo>
                    <a:cubicBezTo>
                      <a:pt x="52066" y="445889"/>
                      <a:pt x="34043" y="438424"/>
                      <a:pt x="20754" y="425135"/>
                    </a:cubicBezTo>
                    <a:cubicBezTo>
                      <a:pt x="7465" y="411846"/>
                      <a:pt x="0" y="393823"/>
                      <a:pt x="0" y="375030"/>
                    </a:cubicBezTo>
                    <a:lnTo>
                      <a:pt x="0" y="70859"/>
                    </a:lnTo>
                    <a:cubicBezTo>
                      <a:pt x="0" y="52066"/>
                      <a:pt x="7465" y="34043"/>
                      <a:pt x="20754" y="20754"/>
                    </a:cubicBezTo>
                    <a:cubicBezTo>
                      <a:pt x="34043" y="7465"/>
                      <a:pt x="52066" y="0"/>
                      <a:pt x="708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2325603" cy="483989"/>
              </a:xfrm>
              <a:prstGeom prst="rect">
                <a:avLst/>
              </a:prstGeom>
            </p:spPr>
            <p:txBody>
              <a:bodyPr lIns="28703" tIns="28703" rIns="28703" bIns="28703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727079" y="382313"/>
              <a:ext cx="1053352" cy="1020435"/>
            </a:xfrm>
            <a:custGeom>
              <a:avLst/>
              <a:gdLst/>
              <a:ahLst/>
              <a:cxnLst/>
              <a:rect l="l" t="t" r="r" b="b"/>
              <a:pathLst>
                <a:path w="1053352" h="1020435">
                  <a:moveTo>
                    <a:pt x="0" y="0"/>
                  </a:moveTo>
                  <a:lnTo>
                    <a:pt x="1053353" y="0"/>
                  </a:lnTo>
                  <a:lnTo>
                    <a:pt x="1053353" y="1020435"/>
                  </a:lnTo>
                  <a:lnTo>
                    <a:pt x="0" y="1020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100804" y="429907"/>
              <a:ext cx="5597558" cy="940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7"/>
                </a:lnSpc>
              </a:pPr>
              <a:r>
                <a:rPr lang="en-US" sz="2692">
                  <a:solidFill>
                    <a:srgbClr val="001F5A"/>
                  </a:solidFill>
                  <a:latin typeface="Calibri (MS) Bold"/>
                </a:rPr>
                <a:t>TBO is one of the five key transformation levers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3226397"/>
            <a:ext cx="6370027" cy="1406603"/>
            <a:chOff x="0" y="0"/>
            <a:chExt cx="2513816" cy="5550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13816" cy="555090"/>
            </a:xfrm>
            <a:custGeom>
              <a:avLst/>
              <a:gdLst/>
              <a:ahLst/>
              <a:cxnLst/>
              <a:rect l="l" t="t" r="r" b="b"/>
              <a:pathLst>
                <a:path w="2513816" h="555090">
                  <a:moveTo>
                    <a:pt x="68061" y="0"/>
                  </a:moveTo>
                  <a:lnTo>
                    <a:pt x="2445755" y="0"/>
                  </a:lnTo>
                  <a:cubicBezTo>
                    <a:pt x="2483344" y="0"/>
                    <a:pt x="2513816" y="30472"/>
                    <a:pt x="2513816" y="68061"/>
                  </a:cubicBezTo>
                  <a:lnTo>
                    <a:pt x="2513816" y="487030"/>
                  </a:lnTo>
                  <a:cubicBezTo>
                    <a:pt x="2513816" y="524618"/>
                    <a:pt x="2483344" y="555090"/>
                    <a:pt x="2445755" y="555090"/>
                  </a:cubicBezTo>
                  <a:lnTo>
                    <a:pt x="68061" y="555090"/>
                  </a:lnTo>
                  <a:cubicBezTo>
                    <a:pt x="30472" y="555090"/>
                    <a:pt x="0" y="524618"/>
                    <a:pt x="0" y="487030"/>
                  </a:cubicBezTo>
                  <a:lnTo>
                    <a:pt x="0" y="68061"/>
                  </a:lnTo>
                  <a:cubicBezTo>
                    <a:pt x="0" y="30472"/>
                    <a:pt x="30472" y="0"/>
                    <a:pt x="68061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513816" cy="593190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58771" y="3346462"/>
            <a:ext cx="5893094" cy="1129886"/>
            <a:chOff x="0" y="0"/>
            <a:chExt cx="2325603" cy="44588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25603" cy="445889"/>
            </a:xfrm>
            <a:custGeom>
              <a:avLst/>
              <a:gdLst/>
              <a:ahLst/>
              <a:cxnLst/>
              <a:rect l="l" t="t" r="r" b="b"/>
              <a:pathLst>
                <a:path w="2325603" h="445889">
                  <a:moveTo>
                    <a:pt x="73569" y="0"/>
                  </a:moveTo>
                  <a:lnTo>
                    <a:pt x="2252034" y="0"/>
                  </a:lnTo>
                  <a:cubicBezTo>
                    <a:pt x="2292665" y="0"/>
                    <a:pt x="2325603" y="32938"/>
                    <a:pt x="2325603" y="73569"/>
                  </a:cubicBezTo>
                  <a:lnTo>
                    <a:pt x="2325603" y="372320"/>
                  </a:lnTo>
                  <a:cubicBezTo>
                    <a:pt x="2325603" y="412951"/>
                    <a:pt x="2292665" y="445889"/>
                    <a:pt x="2252034" y="445889"/>
                  </a:cubicBezTo>
                  <a:lnTo>
                    <a:pt x="73569" y="445889"/>
                  </a:lnTo>
                  <a:cubicBezTo>
                    <a:pt x="32938" y="445889"/>
                    <a:pt x="0" y="412951"/>
                    <a:pt x="0" y="372320"/>
                  </a:cubicBezTo>
                  <a:lnTo>
                    <a:pt x="0" y="73569"/>
                  </a:lnTo>
                  <a:cubicBezTo>
                    <a:pt x="0" y="32938"/>
                    <a:pt x="32938" y="0"/>
                    <a:pt x="735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325603" cy="483989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52414" y="3457404"/>
            <a:ext cx="908003" cy="908003"/>
          </a:xfrm>
          <a:custGeom>
            <a:avLst/>
            <a:gdLst/>
            <a:ahLst/>
            <a:cxnLst/>
            <a:rect l="l" t="t" r="r" b="b"/>
            <a:pathLst>
              <a:path w="908003" h="908003">
                <a:moveTo>
                  <a:pt x="0" y="0"/>
                </a:moveTo>
                <a:lnTo>
                  <a:pt x="908003" y="0"/>
                </a:lnTo>
                <a:lnTo>
                  <a:pt x="908003" y="908003"/>
                </a:lnTo>
                <a:lnTo>
                  <a:pt x="0" y="908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/>
          <p:cNvSpPr txBox="1"/>
          <p:nvPr/>
        </p:nvSpPr>
        <p:spPr>
          <a:xfrm>
            <a:off x="2557699" y="3566662"/>
            <a:ext cx="4198168" cy="73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6"/>
              </a:lnSpc>
            </a:pPr>
            <a:r>
              <a:rPr lang="en-US" sz="2789" dirty="0">
                <a:solidFill>
                  <a:srgbClr val="001F5A"/>
                </a:solidFill>
                <a:latin typeface="Calibri (MS) Bold"/>
              </a:rPr>
              <a:t>European ATM Master Plan update ongoing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4597" y="1765804"/>
            <a:ext cx="13332704" cy="108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3306">
                <a:solidFill>
                  <a:srgbClr val="0093D1"/>
                </a:solidFill>
                <a:latin typeface="Calibri (MS) Bold"/>
              </a:rPr>
              <a:t>Our vision</a:t>
            </a:r>
            <a:r>
              <a:rPr lang="en-US" sz="3306">
                <a:solidFill>
                  <a:srgbClr val="0093D1"/>
                </a:solidFill>
                <a:latin typeface="Calibri (MS)"/>
              </a:rPr>
              <a:t>: </a:t>
            </a:r>
            <a:r>
              <a:rPr lang="en-US" sz="3306">
                <a:solidFill>
                  <a:srgbClr val="002F6E"/>
                </a:solidFill>
                <a:latin typeface="Calibri (MS) Bold"/>
              </a:rPr>
              <a:t>E</a:t>
            </a:r>
            <a:r>
              <a:rPr lang="en-US" sz="3306">
                <a:solidFill>
                  <a:srgbClr val="001F5A"/>
                </a:solidFill>
                <a:latin typeface="Calibri (MS) Bold"/>
              </a:rPr>
              <a:t>stablish Europe as the most efficient and environmentally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</a:t>
            </a:r>
            <a:r>
              <a:rPr lang="en-US" sz="3306">
                <a:solidFill>
                  <a:srgbClr val="001F5A"/>
                </a:solidFill>
                <a:latin typeface="Calibri (MS) Bold"/>
              </a:rPr>
              <a:t>friendly sky to fly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</a:t>
            </a:r>
            <a:r>
              <a:rPr lang="en-US" sz="3306">
                <a:solidFill>
                  <a:srgbClr val="002F6E"/>
                </a:solidFill>
                <a:latin typeface="Calibri (MS) Bold"/>
              </a:rPr>
              <a:t>in the world</a:t>
            </a:r>
            <a:r>
              <a:rPr lang="en-US" sz="3306">
                <a:solidFill>
                  <a:srgbClr val="002F6E"/>
                </a:solidFill>
                <a:latin typeface="Calibri (MS)"/>
              </a:rPr>
              <a:t> with safety as a paramount feature.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769176"/>
            <a:ext cx="13117022" cy="94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82"/>
              </a:lnSpc>
              <a:spcBef>
                <a:spcPct val="0"/>
              </a:spcBef>
            </a:pPr>
            <a:r>
              <a:rPr lang="en-US" sz="6609" u="none" strike="noStrike" spc="-389">
                <a:solidFill>
                  <a:srgbClr val="001F5A"/>
                </a:solidFill>
                <a:latin typeface="Calibri (MS) Bold"/>
              </a:rPr>
              <a:t>EUROPEAN ATM MASTER PLAN </a:t>
            </a:r>
            <a:r>
              <a:rPr lang="en-US" sz="6609" u="none" strike="noStrike" spc="-389">
                <a:solidFill>
                  <a:srgbClr val="75B424"/>
                </a:solidFill>
                <a:latin typeface="Calibri (MS) Bold"/>
              </a:rPr>
              <a:t>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3019670" y="2851289"/>
            <a:ext cx="11432930" cy="879034"/>
            <a:chOff x="0" y="0"/>
            <a:chExt cx="15243906" cy="117204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243906" cy="1014476"/>
              <a:chOff x="0" y="0"/>
              <a:chExt cx="2881174" cy="19174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81174" cy="191741"/>
              </a:xfrm>
              <a:custGeom>
                <a:avLst/>
                <a:gdLst/>
                <a:ahLst/>
                <a:cxnLst/>
                <a:rect l="l" t="t" r="r" b="b"/>
                <a:pathLst>
                  <a:path w="2881174" h="191741">
                    <a:moveTo>
                      <a:pt x="36248" y="0"/>
                    </a:moveTo>
                    <a:lnTo>
                      <a:pt x="2844927" y="0"/>
                    </a:lnTo>
                    <a:cubicBezTo>
                      <a:pt x="2864946" y="0"/>
                      <a:pt x="2881174" y="16229"/>
                      <a:pt x="2881174" y="36248"/>
                    </a:cubicBezTo>
                    <a:lnTo>
                      <a:pt x="2881174" y="155493"/>
                    </a:lnTo>
                    <a:cubicBezTo>
                      <a:pt x="2881174" y="165107"/>
                      <a:pt x="2877355" y="174327"/>
                      <a:pt x="2870558" y="181124"/>
                    </a:cubicBezTo>
                    <a:cubicBezTo>
                      <a:pt x="2863760" y="187922"/>
                      <a:pt x="2854540" y="191741"/>
                      <a:pt x="2844927" y="191741"/>
                    </a:cubicBezTo>
                    <a:lnTo>
                      <a:pt x="36248" y="191741"/>
                    </a:lnTo>
                    <a:cubicBezTo>
                      <a:pt x="16229" y="191741"/>
                      <a:pt x="0" y="175512"/>
                      <a:pt x="0" y="155493"/>
                    </a:cubicBezTo>
                    <a:lnTo>
                      <a:pt x="0" y="36248"/>
                    </a:lnTo>
                    <a:cubicBezTo>
                      <a:pt x="0" y="16229"/>
                      <a:pt x="16229" y="0"/>
                      <a:pt x="36248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881174" cy="2298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16057" y="166509"/>
              <a:ext cx="14492105" cy="100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3"/>
                </a:lnSpc>
              </a:pPr>
              <a:r>
                <a:rPr lang="en-US" sz="2566">
                  <a:solidFill>
                    <a:srgbClr val="001F5A"/>
                  </a:solidFill>
                  <a:latin typeface="Titillium Web"/>
                </a:rPr>
                <a:t>EPP into ATC tools (beyond the EU mandate) (</a:t>
              </a:r>
              <a:r>
                <a:rPr lang="en-US" sz="2566">
                  <a:solidFill>
                    <a:srgbClr val="001F5A"/>
                  </a:solidFill>
                  <a:latin typeface="Titillium Web Bold"/>
                </a:rPr>
                <a:t>ATC TBO</a:t>
              </a:r>
              <a:r>
                <a:rPr lang="en-US" sz="2566">
                  <a:solidFill>
                    <a:srgbClr val="001F5A"/>
                  </a:solidFill>
                  <a:latin typeface="Titillium Web"/>
                </a:rPr>
                <a:t>)</a:t>
              </a:r>
            </a:p>
            <a:p>
              <a:pPr algn="ctr">
                <a:lnSpc>
                  <a:spcPts val="2560"/>
                </a:lnSpc>
              </a:pPr>
              <a:endParaRPr lang="en-US" sz="2566">
                <a:solidFill>
                  <a:srgbClr val="001F5A"/>
                </a:solidFill>
                <a:latin typeface="Titillium Web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80484" y="3834625"/>
            <a:ext cx="11459054" cy="1060995"/>
            <a:chOff x="0" y="0"/>
            <a:chExt cx="15278738" cy="141466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5278738" cy="1414660"/>
              <a:chOff x="0" y="0"/>
              <a:chExt cx="2887758" cy="2673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87758" cy="267378"/>
              </a:xfrm>
              <a:custGeom>
                <a:avLst/>
                <a:gdLst/>
                <a:ahLst/>
                <a:cxnLst/>
                <a:rect l="l" t="t" r="r" b="b"/>
                <a:pathLst>
                  <a:path w="2887758" h="267378">
                    <a:moveTo>
                      <a:pt x="36165" y="0"/>
                    </a:moveTo>
                    <a:lnTo>
                      <a:pt x="2851593" y="0"/>
                    </a:lnTo>
                    <a:cubicBezTo>
                      <a:pt x="2861184" y="0"/>
                      <a:pt x="2870383" y="3810"/>
                      <a:pt x="2877165" y="10592"/>
                    </a:cubicBezTo>
                    <a:cubicBezTo>
                      <a:pt x="2883947" y="17375"/>
                      <a:pt x="2887758" y="26573"/>
                      <a:pt x="2887758" y="36165"/>
                    </a:cubicBezTo>
                    <a:lnTo>
                      <a:pt x="2887758" y="231213"/>
                    </a:lnTo>
                    <a:cubicBezTo>
                      <a:pt x="2887758" y="251186"/>
                      <a:pt x="2871566" y="267378"/>
                      <a:pt x="2851593" y="267378"/>
                    </a:cubicBezTo>
                    <a:lnTo>
                      <a:pt x="36165" y="267378"/>
                    </a:lnTo>
                    <a:cubicBezTo>
                      <a:pt x="26573" y="267378"/>
                      <a:pt x="17375" y="263568"/>
                      <a:pt x="10592" y="256785"/>
                    </a:cubicBezTo>
                    <a:cubicBezTo>
                      <a:pt x="3810" y="250003"/>
                      <a:pt x="0" y="240804"/>
                      <a:pt x="0" y="231213"/>
                    </a:cubicBezTo>
                    <a:lnTo>
                      <a:pt x="0" y="36165"/>
                    </a:lnTo>
                    <a:cubicBezTo>
                      <a:pt x="0" y="16192"/>
                      <a:pt x="16192" y="0"/>
                      <a:pt x="36165" y="0"/>
                    </a:cubicBezTo>
                    <a:close/>
                  </a:path>
                </a:pathLst>
              </a:custGeom>
              <a:solidFill>
                <a:srgbClr val="74BD42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887758" cy="305478"/>
              </a:xfrm>
              <a:prstGeom prst="rect">
                <a:avLst/>
              </a:prstGeom>
            </p:spPr>
            <p:txBody>
              <a:bodyPr lIns="41414" tIns="41414" rIns="41414" bIns="41414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910878" y="209731"/>
              <a:ext cx="13708358" cy="976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First step multi-element clearances via CPDLC with autoload, including cross border (</a:t>
              </a:r>
              <a:r>
                <a:rPr lang="en-US" sz="2513">
                  <a:solidFill>
                    <a:srgbClr val="001F5A"/>
                  </a:solidFill>
                  <a:latin typeface="Titillium Web Bold"/>
                </a:rPr>
                <a:t>ATC TBO</a:t>
              </a: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19670" y="5057977"/>
            <a:ext cx="11432930" cy="771538"/>
            <a:chOff x="0" y="0"/>
            <a:chExt cx="15243906" cy="102871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243906" cy="1028717"/>
              <a:chOff x="0" y="0"/>
              <a:chExt cx="2881174" cy="1944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81174" cy="194433"/>
              </a:xfrm>
              <a:custGeom>
                <a:avLst/>
                <a:gdLst/>
                <a:ahLst/>
                <a:cxnLst/>
                <a:rect l="l" t="t" r="r" b="b"/>
                <a:pathLst>
                  <a:path w="2881174" h="194433">
                    <a:moveTo>
                      <a:pt x="29550" y="0"/>
                    </a:moveTo>
                    <a:lnTo>
                      <a:pt x="2851624" y="0"/>
                    </a:lnTo>
                    <a:cubicBezTo>
                      <a:pt x="2859461" y="0"/>
                      <a:pt x="2866978" y="3113"/>
                      <a:pt x="2872519" y="8655"/>
                    </a:cubicBezTo>
                    <a:cubicBezTo>
                      <a:pt x="2878061" y="14197"/>
                      <a:pt x="2881174" y="21713"/>
                      <a:pt x="2881174" y="29550"/>
                    </a:cubicBezTo>
                    <a:lnTo>
                      <a:pt x="2881174" y="164882"/>
                    </a:lnTo>
                    <a:cubicBezTo>
                      <a:pt x="2881174" y="172720"/>
                      <a:pt x="2878061" y="180236"/>
                      <a:pt x="2872519" y="185778"/>
                    </a:cubicBezTo>
                    <a:cubicBezTo>
                      <a:pt x="2866978" y="191319"/>
                      <a:pt x="2859461" y="194433"/>
                      <a:pt x="2851624" y="194433"/>
                    </a:cubicBezTo>
                    <a:lnTo>
                      <a:pt x="29550" y="194433"/>
                    </a:lnTo>
                    <a:cubicBezTo>
                      <a:pt x="21713" y="194433"/>
                      <a:pt x="14197" y="191319"/>
                      <a:pt x="8655" y="185778"/>
                    </a:cubicBezTo>
                    <a:cubicBezTo>
                      <a:pt x="3113" y="180236"/>
                      <a:pt x="0" y="172720"/>
                      <a:pt x="0" y="164882"/>
                    </a:cubicBezTo>
                    <a:lnTo>
                      <a:pt x="0" y="29550"/>
                    </a:lnTo>
                    <a:cubicBezTo>
                      <a:pt x="0" y="21713"/>
                      <a:pt x="3113" y="14197"/>
                      <a:pt x="8655" y="8655"/>
                    </a:cubicBezTo>
                    <a:cubicBezTo>
                      <a:pt x="14197" y="3113"/>
                      <a:pt x="21713" y="0"/>
                      <a:pt x="29550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881174" cy="2325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697048" y="223614"/>
              <a:ext cx="13677106" cy="494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Dynamic RAD phase 1 (</a:t>
              </a:r>
              <a:r>
                <a:rPr lang="en-US" sz="2513">
                  <a:solidFill>
                    <a:srgbClr val="001F5A"/>
                  </a:solidFill>
                  <a:latin typeface="Titillium Web Bold"/>
                </a:rPr>
                <a:t>Network TBO</a:t>
              </a: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80484" y="5991440"/>
            <a:ext cx="11459054" cy="1055122"/>
            <a:chOff x="0" y="0"/>
            <a:chExt cx="15278738" cy="1406829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5278738" cy="1406829"/>
              <a:chOff x="0" y="0"/>
              <a:chExt cx="2887758" cy="26589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887758" cy="265898"/>
              </a:xfrm>
              <a:custGeom>
                <a:avLst/>
                <a:gdLst/>
                <a:ahLst/>
                <a:cxnLst/>
                <a:rect l="l" t="t" r="r" b="b"/>
                <a:pathLst>
                  <a:path w="2887758" h="265898">
                    <a:moveTo>
                      <a:pt x="36165" y="0"/>
                    </a:moveTo>
                    <a:lnTo>
                      <a:pt x="2851593" y="0"/>
                    </a:lnTo>
                    <a:cubicBezTo>
                      <a:pt x="2861184" y="0"/>
                      <a:pt x="2870383" y="3810"/>
                      <a:pt x="2877165" y="10592"/>
                    </a:cubicBezTo>
                    <a:cubicBezTo>
                      <a:pt x="2883947" y="17375"/>
                      <a:pt x="2887758" y="26573"/>
                      <a:pt x="2887758" y="36165"/>
                    </a:cubicBezTo>
                    <a:lnTo>
                      <a:pt x="2887758" y="229733"/>
                    </a:lnTo>
                    <a:cubicBezTo>
                      <a:pt x="2887758" y="249706"/>
                      <a:pt x="2871566" y="265898"/>
                      <a:pt x="2851593" y="265898"/>
                    </a:cubicBezTo>
                    <a:lnTo>
                      <a:pt x="36165" y="265898"/>
                    </a:lnTo>
                    <a:cubicBezTo>
                      <a:pt x="16192" y="265898"/>
                      <a:pt x="0" y="249706"/>
                      <a:pt x="0" y="229733"/>
                    </a:cubicBezTo>
                    <a:lnTo>
                      <a:pt x="0" y="36165"/>
                    </a:lnTo>
                    <a:cubicBezTo>
                      <a:pt x="0" y="16192"/>
                      <a:pt x="16192" y="0"/>
                      <a:pt x="36165" y="0"/>
                    </a:cubicBezTo>
                    <a:close/>
                  </a:path>
                </a:pathLst>
              </a:custGeom>
              <a:solidFill>
                <a:srgbClr val="74BD42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887758" cy="303998"/>
              </a:xfrm>
              <a:prstGeom prst="rect">
                <a:avLst/>
              </a:prstGeom>
            </p:spPr>
            <p:txBody>
              <a:bodyPr lIns="41414" tIns="41414" rIns="41414" bIns="41414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692377" y="213289"/>
              <a:ext cx="13708358" cy="989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Enhanced consideration of user priorities: arrival ATFM &amp; pro-active flight delay criticality concept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019670" y="7268167"/>
            <a:ext cx="11419868" cy="1055122"/>
            <a:chOff x="0" y="0"/>
            <a:chExt cx="15226490" cy="140682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6490" cy="1406829"/>
              <a:chOff x="0" y="0"/>
              <a:chExt cx="2877883" cy="26589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877882" cy="265898"/>
              </a:xfrm>
              <a:custGeom>
                <a:avLst/>
                <a:gdLst/>
                <a:ahLst/>
                <a:cxnLst/>
                <a:rect l="l" t="t" r="r" b="b"/>
                <a:pathLst>
                  <a:path w="2877882" h="265898">
                    <a:moveTo>
                      <a:pt x="29584" y="0"/>
                    </a:moveTo>
                    <a:lnTo>
                      <a:pt x="2848298" y="0"/>
                    </a:lnTo>
                    <a:cubicBezTo>
                      <a:pt x="2864637" y="0"/>
                      <a:pt x="2877882" y="13245"/>
                      <a:pt x="2877882" y="29584"/>
                    </a:cubicBezTo>
                    <a:lnTo>
                      <a:pt x="2877882" y="236314"/>
                    </a:lnTo>
                    <a:cubicBezTo>
                      <a:pt x="2877882" y="244160"/>
                      <a:pt x="2874766" y="251685"/>
                      <a:pt x="2869218" y="257233"/>
                    </a:cubicBezTo>
                    <a:cubicBezTo>
                      <a:pt x="2863669" y="262781"/>
                      <a:pt x="2856144" y="265898"/>
                      <a:pt x="2848298" y="265898"/>
                    </a:cubicBezTo>
                    <a:lnTo>
                      <a:pt x="29584" y="265898"/>
                    </a:lnTo>
                    <a:cubicBezTo>
                      <a:pt x="13245" y="265898"/>
                      <a:pt x="0" y="252652"/>
                      <a:pt x="0" y="236314"/>
                    </a:cubicBezTo>
                    <a:lnTo>
                      <a:pt x="0" y="29584"/>
                    </a:lnTo>
                    <a:cubicBezTo>
                      <a:pt x="0" y="21738"/>
                      <a:pt x="3117" y="14213"/>
                      <a:pt x="8665" y="8665"/>
                    </a:cubicBezTo>
                    <a:cubicBezTo>
                      <a:pt x="14213" y="3117"/>
                      <a:pt x="21738" y="0"/>
                      <a:pt x="29584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877883" cy="3039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690010" y="213289"/>
              <a:ext cx="13661480" cy="989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FF-ICE/R1 beyond the EU mandate (planning service, constraint management)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019670" y="8485214"/>
            <a:ext cx="11419868" cy="688365"/>
            <a:chOff x="0" y="0"/>
            <a:chExt cx="15226490" cy="91782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6490" cy="917820"/>
              <a:chOff x="0" y="0"/>
              <a:chExt cx="2877883" cy="17347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877882" cy="173472"/>
              </a:xfrm>
              <a:custGeom>
                <a:avLst/>
                <a:gdLst/>
                <a:ahLst/>
                <a:cxnLst/>
                <a:rect l="l" t="t" r="r" b="b"/>
                <a:pathLst>
                  <a:path w="2877882" h="173472">
                    <a:moveTo>
                      <a:pt x="29584" y="0"/>
                    </a:moveTo>
                    <a:lnTo>
                      <a:pt x="2848298" y="0"/>
                    </a:lnTo>
                    <a:cubicBezTo>
                      <a:pt x="2864637" y="0"/>
                      <a:pt x="2877882" y="13245"/>
                      <a:pt x="2877882" y="29584"/>
                    </a:cubicBezTo>
                    <a:lnTo>
                      <a:pt x="2877882" y="143888"/>
                    </a:lnTo>
                    <a:cubicBezTo>
                      <a:pt x="2877882" y="151735"/>
                      <a:pt x="2874766" y="159259"/>
                      <a:pt x="2869218" y="164808"/>
                    </a:cubicBezTo>
                    <a:cubicBezTo>
                      <a:pt x="2863669" y="170356"/>
                      <a:pt x="2856144" y="173472"/>
                      <a:pt x="2848298" y="173472"/>
                    </a:cubicBezTo>
                    <a:lnTo>
                      <a:pt x="29584" y="173472"/>
                    </a:lnTo>
                    <a:cubicBezTo>
                      <a:pt x="21738" y="173472"/>
                      <a:pt x="14213" y="170356"/>
                      <a:pt x="8665" y="164808"/>
                    </a:cubicBezTo>
                    <a:cubicBezTo>
                      <a:pt x="3117" y="159259"/>
                      <a:pt x="0" y="151735"/>
                      <a:pt x="0" y="143888"/>
                    </a:cubicBezTo>
                    <a:lnTo>
                      <a:pt x="0" y="29584"/>
                    </a:lnTo>
                    <a:cubicBezTo>
                      <a:pt x="0" y="21738"/>
                      <a:pt x="3117" y="14213"/>
                      <a:pt x="8665" y="8665"/>
                    </a:cubicBezTo>
                    <a:cubicBezTo>
                      <a:pt x="14213" y="3117"/>
                      <a:pt x="21738" y="0"/>
                      <a:pt x="29584" y="0"/>
                    </a:cubicBezTo>
                    <a:close/>
                  </a:path>
                </a:pathLst>
              </a:custGeom>
              <a:solidFill>
                <a:srgbClr val="74BD42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877883" cy="2115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690010" y="213289"/>
              <a:ext cx="13661480" cy="500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0"/>
                </a:lnSpc>
              </a:pPr>
              <a:r>
                <a:rPr lang="en-US" sz="2513">
                  <a:solidFill>
                    <a:srgbClr val="001F5A"/>
                  </a:solidFill>
                  <a:latin typeface="Titillium Web"/>
                </a:rPr>
                <a:t>Seamless ATC-ATC coordination for cross-border clearances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62379" y="2863057"/>
            <a:ext cx="1315886" cy="6395243"/>
            <a:chOff x="0" y="0"/>
            <a:chExt cx="1754515" cy="8526990"/>
          </a:xfrm>
        </p:grpSpPr>
        <p:sp>
          <p:nvSpPr>
            <p:cNvPr id="36" name="Freeform 36"/>
            <p:cNvSpPr/>
            <p:nvPr/>
          </p:nvSpPr>
          <p:spPr>
            <a:xfrm>
              <a:off x="258026" y="0"/>
              <a:ext cx="1194879" cy="1194879"/>
            </a:xfrm>
            <a:custGeom>
              <a:avLst/>
              <a:gdLst/>
              <a:ahLst/>
              <a:cxnLst/>
              <a:rect l="l" t="t" r="r" b="b"/>
              <a:pathLst>
                <a:path w="1194879" h="1194879">
                  <a:moveTo>
                    <a:pt x="0" y="0"/>
                  </a:moveTo>
                  <a:lnTo>
                    <a:pt x="1194879" y="0"/>
                  </a:lnTo>
                  <a:lnTo>
                    <a:pt x="1194879" y="1194879"/>
                  </a:lnTo>
                  <a:lnTo>
                    <a:pt x="0" y="1194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90675" y="2936296"/>
              <a:ext cx="1188524" cy="1197505"/>
            </a:xfrm>
            <a:custGeom>
              <a:avLst/>
              <a:gdLst/>
              <a:ahLst/>
              <a:cxnLst/>
              <a:rect l="l" t="t" r="r" b="b"/>
              <a:pathLst>
                <a:path w="1188524" h="1197505">
                  <a:moveTo>
                    <a:pt x="0" y="0"/>
                  </a:moveTo>
                  <a:lnTo>
                    <a:pt x="1188524" y="0"/>
                  </a:lnTo>
                  <a:lnTo>
                    <a:pt x="1188524" y="1197506"/>
                  </a:lnTo>
                  <a:lnTo>
                    <a:pt x="0" y="1197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2487" y="4387802"/>
              <a:ext cx="1497386" cy="1162597"/>
            </a:xfrm>
            <a:custGeom>
              <a:avLst/>
              <a:gdLst/>
              <a:ahLst/>
              <a:cxnLst/>
              <a:rect l="l" t="t" r="r" b="b"/>
              <a:pathLst>
                <a:path w="1497386" h="1162597">
                  <a:moveTo>
                    <a:pt x="0" y="0"/>
                  </a:moveTo>
                  <a:lnTo>
                    <a:pt x="1497387" y="0"/>
                  </a:lnTo>
                  <a:lnTo>
                    <a:pt x="1497387" y="1162596"/>
                  </a:lnTo>
                  <a:lnTo>
                    <a:pt x="0" y="1162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5868474"/>
              <a:ext cx="1569874" cy="1360417"/>
            </a:xfrm>
            <a:custGeom>
              <a:avLst/>
              <a:gdLst/>
              <a:ahLst/>
              <a:cxnLst/>
              <a:rect l="l" t="t" r="r" b="b"/>
              <a:pathLst>
                <a:path w="1569874" h="1360417">
                  <a:moveTo>
                    <a:pt x="0" y="0"/>
                  </a:moveTo>
                  <a:lnTo>
                    <a:pt x="1569874" y="0"/>
                  </a:lnTo>
                  <a:lnTo>
                    <a:pt x="1569874" y="1360418"/>
                  </a:lnTo>
                  <a:lnTo>
                    <a:pt x="0" y="1360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5709" y="7542395"/>
              <a:ext cx="1668805" cy="984595"/>
            </a:xfrm>
            <a:custGeom>
              <a:avLst/>
              <a:gdLst/>
              <a:ahLst/>
              <a:cxnLst/>
              <a:rect l="l" t="t" r="r" b="b"/>
              <a:pathLst>
                <a:path w="1668805" h="984595">
                  <a:moveTo>
                    <a:pt x="0" y="0"/>
                  </a:moveTo>
                  <a:lnTo>
                    <a:pt x="1668806" y="0"/>
                  </a:lnTo>
                  <a:lnTo>
                    <a:pt x="1668806" y="984595"/>
                  </a:lnTo>
                  <a:lnTo>
                    <a:pt x="0" y="984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00151" y="1449405"/>
              <a:ext cx="1152753" cy="1232891"/>
            </a:xfrm>
            <a:custGeom>
              <a:avLst/>
              <a:gdLst/>
              <a:ahLst/>
              <a:cxnLst/>
              <a:rect l="l" t="t" r="r" b="b"/>
              <a:pathLst>
                <a:path w="1152753" h="1232891">
                  <a:moveTo>
                    <a:pt x="0" y="0"/>
                  </a:moveTo>
                  <a:lnTo>
                    <a:pt x="1152754" y="0"/>
                  </a:lnTo>
                  <a:lnTo>
                    <a:pt x="1152754" y="1232891"/>
                  </a:lnTo>
                  <a:lnTo>
                    <a:pt x="0" y="123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46054" y="976918"/>
            <a:ext cx="13293484" cy="8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  <a:spcBef>
                <a:spcPct val="0"/>
              </a:spcBef>
            </a:pPr>
            <a:r>
              <a:rPr lang="en-US" sz="6230" spc="-367">
                <a:solidFill>
                  <a:srgbClr val="001F5A"/>
                </a:solidFill>
                <a:latin typeface="Calibri (MS) Bold"/>
              </a:rPr>
              <a:t>TBO DEPLOYMENT </a:t>
            </a:r>
            <a:r>
              <a:rPr lang="en-US" sz="6230" spc="-367">
                <a:solidFill>
                  <a:srgbClr val="75B424"/>
                </a:solidFill>
                <a:latin typeface="Calibri (MS) Bold"/>
              </a:rPr>
              <a:t>2025-2035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46054" y="2036339"/>
            <a:ext cx="16468587" cy="5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3306">
                <a:solidFill>
                  <a:srgbClr val="001F5A"/>
                </a:solidFill>
                <a:latin typeface="Calibri (MS)"/>
              </a:rPr>
              <a:t>Transformation to TBO is a </a:t>
            </a:r>
            <a:r>
              <a:rPr lang="en-US" sz="3306">
                <a:solidFill>
                  <a:srgbClr val="001F5A"/>
                </a:solidFill>
                <a:latin typeface="Calibri (MS) Bold"/>
              </a:rPr>
              <a:t>strategic deployment objective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in the ATM Master Plan 2024:</a:t>
            </a:r>
          </a:p>
        </p:txBody>
      </p:sp>
      <p:grpSp>
        <p:nvGrpSpPr>
          <p:cNvPr id="44" name="Group 44"/>
          <p:cNvGrpSpPr/>
          <p:nvPr/>
        </p:nvGrpSpPr>
        <p:grpSpPr>
          <a:xfrm rot="1462682">
            <a:off x="15094746" y="3524199"/>
            <a:ext cx="2822139" cy="2169039"/>
            <a:chOff x="0" y="0"/>
            <a:chExt cx="3762852" cy="2892052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3762852" cy="2892052"/>
              <a:chOff x="0" y="0"/>
              <a:chExt cx="762074" cy="58571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62074" cy="585714"/>
              </a:xfrm>
              <a:custGeom>
                <a:avLst/>
                <a:gdLst/>
                <a:ahLst/>
                <a:cxnLst/>
                <a:rect l="l" t="t" r="r" b="b"/>
                <a:pathLst>
                  <a:path w="762074" h="585714">
                    <a:moveTo>
                      <a:pt x="131015" y="0"/>
                    </a:moveTo>
                    <a:lnTo>
                      <a:pt x="631059" y="0"/>
                    </a:lnTo>
                    <a:cubicBezTo>
                      <a:pt x="665806" y="0"/>
                      <a:pt x="699130" y="13803"/>
                      <a:pt x="723700" y="38373"/>
                    </a:cubicBezTo>
                    <a:cubicBezTo>
                      <a:pt x="748270" y="62943"/>
                      <a:pt x="762074" y="96268"/>
                      <a:pt x="762074" y="131015"/>
                    </a:cubicBezTo>
                    <a:lnTo>
                      <a:pt x="762074" y="454700"/>
                    </a:lnTo>
                    <a:cubicBezTo>
                      <a:pt x="762074" y="489447"/>
                      <a:pt x="748270" y="522771"/>
                      <a:pt x="723700" y="547341"/>
                    </a:cubicBezTo>
                    <a:cubicBezTo>
                      <a:pt x="699130" y="571911"/>
                      <a:pt x="665806" y="585714"/>
                      <a:pt x="631059" y="585714"/>
                    </a:cubicBezTo>
                    <a:lnTo>
                      <a:pt x="131015" y="585714"/>
                    </a:lnTo>
                    <a:cubicBezTo>
                      <a:pt x="96268" y="585714"/>
                      <a:pt x="62943" y="571911"/>
                      <a:pt x="38373" y="547341"/>
                    </a:cubicBezTo>
                    <a:cubicBezTo>
                      <a:pt x="13803" y="522771"/>
                      <a:pt x="0" y="489447"/>
                      <a:pt x="0" y="454700"/>
                    </a:cubicBezTo>
                    <a:lnTo>
                      <a:pt x="0" y="131015"/>
                    </a:lnTo>
                    <a:cubicBezTo>
                      <a:pt x="0" y="96268"/>
                      <a:pt x="13803" y="62943"/>
                      <a:pt x="38373" y="38373"/>
                    </a:cubicBezTo>
                    <a:cubicBezTo>
                      <a:pt x="62943" y="13803"/>
                      <a:pt x="96268" y="0"/>
                      <a:pt x="131015" y="0"/>
                    </a:cubicBezTo>
                    <a:close/>
                  </a:path>
                </a:pathLst>
              </a:custGeom>
              <a:solidFill>
                <a:srgbClr val="001F5A">
                  <a:alpha val="9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762074" cy="6238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259096" y="543888"/>
              <a:ext cx="3244660" cy="1809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592" spc="-152">
                  <a:solidFill>
                    <a:srgbClr val="FFFFFF"/>
                  </a:solidFill>
                  <a:latin typeface="Calibri (MS) Bold"/>
                </a:rPr>
                <a:t>All elements will be TRL6 by 2026 </a:t>
              </a:r>
            </a:p>
            <a:p>
              <a:pPr marL="0" lvl="0" indent="0" algn="ctr">
                <a:lnSpc>
                  <a:spcPts val="2541"/>
                </a:lnSpc>
              </a:pPr>
              <a:r>
                <a:rPr lang="en-US" sz="2592" spc="-152">
                  <a:solidFill>
                    <a:srgbClr val="FFFFFF"/>
                  </a:solidFill>
                  <a:latin typeface="Calibri (MS) Bold"/>
                </a:rPr>
                <a:t>(most are already TRL6 today)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333132" y="4945145"/>
            <a:ext cx="4568845" cy="3945687"/>
            <a:chOff x="0" y="0"/>
            <a:chExt cx="1155328" cy="9977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5328" cy="997749"/>
            </a:xfrm>
            <a:custGeom>
              <a:avLst/>
              <a:gdLst/>
              <a:ahLst/>
              <a:cxnLst/>
              <a:rect l="l" t="t" r="r" b="b"/>
              <a:pathLst>
                <a:path w="1155328" h="997749">
                  <a:moveTo>
                    <a:pt x="86420" y="0"/>
                  </a:moveTo>
                  <a:lnTo>
                    <a:pt x="1068908" y="0"/>
                  </a:lnTo>
                  <a:cubicBezTo>
                    <a:pt x="1091828" y="0"/>
                    <a:pt x="1113809" y="9105"/>
                    <a:pt x="1130016" y="25312"/>
                  </a:cubicBezTo>
                  <a:cubicBezTo>
                    <a:pt x="1146223" y="41519"/>
                    <a:pt x="1155328" y="63500"/>
                    <a:pt x="1155328" y="86420"/>
                  </a:cubicBezTo>
                  <a:lnTo>
                    <a:pt x="1155328" y="911330"/>
                  </a:lnTo>
                  <a:cubicBezTo>
                    <a:pt x="1155328" y="934250"/>
                    <a:pt x="1146223" y="956231"/>
                    <a:pt x="1130016" y="972438"/>
                  </a:cubicBezTo>
                  <a:cubicBezTo>
                    <a:pt x="1113809" y="988645"/>
                    <a:pt x="1091828" y="997749"/>
                    <a:pt x="1068908" y="997749"/>
                  </a:cubicBezTo>
                  <a:lnTo>
                    <a:pt x="86420" y="997749"/>
                  </a:lnTo>
                  <a:cubicBezTo>
                    <a:pt x="63500" y="997749"/>
                    <a:pt x="41519" y="988645"/>
                    <a:pt x="25312" y="972438"/>
                  </a:cubicBezTo>
                  <a:cubicBezTo>
                    <a:pt x="9105" y="956231"/>
                    <a:pt x="0" y="934250"/>
                    <a:pt x="0" y="911330"/>
                  </a:cubicBezTo>
                  <a:lnTo>
                    <a:pt x="0" y="86420"/>
                  </a:lnTo>
                  <a:cubicBezTo>
                    <a:pt x="0" y="63500"/>
                    <a:pt x="9105" y="41519"/>
                    <a:pt x="25312" y="25312"/>
                  </a:cubicBezTo>
                  <a:cubicBezTo>
                    <a:pt x="41519" y="9105"/>
                    <a:pt x="63500" y="0"/>
                    <a:pt x="86420" y="0"/>
                  </a:cubicBezTo>
                  <a:close/>
                </a:path>
              </a:pathLst>
            </a:custGeom>
            <a:solidFill>
              <a:srgbClr val="9FCFE1">
                <a:alpha val="9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55328" cy="1035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8413" y="2510835"/>
            <a:ext cx="4058284" cy="6070319"/>
            <a:chOff x="0" y="0"/>
            <a:chExt cx="1808931" cy="27057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8931" cy="2705771"/>
            </a:xfrm>
            <a:custGeom>
              <a:avLst/>
              <a:gdLst/>
              <a:ahLst/>
              <a:cxnLst/>
              <a:rect l="l" t="t" r="r" b="b"/>
              <a:pathLst>
                <a:path w="1808931" h="2705771">
                  <a:moveTo>
                    <a:pt x="106830" y="0"/>
                  </a:moveTo>
                  <a:lnTo>
                    <a:pt x="1702100" y="0"/>
                  </a:lnTo>
                  <a:cubicBezTo>
                    <a:pt x="1761101" y="0"/>
                    <a:pt x="1808931" y="47830"/>
                    <a:pt x="1808931" y="106830"/>
                  </a:cubicBezTo>
                  <a:lnTo>
                    <a:pt x="1808931" y="2598941"/>
                  </a:lnTo>
                  <a:cubicBezTo>
                    <a:pt x="1808931" y="2627274"/>
                    <a:pt x="1797675" y="2654447"/>
                    <a:pt x="1777641" y="2674481"/>
                  </a:cubicBezTo>
                  <a:cubicBezTo>
                    <a:pt x="1757606" y="2694516"/>
                    <a:pt x="1730434" y="2705771"/>
                    <a:pt x="1702100" y="2705771"/>
                  </a:cubicBezTo>
                  <a:lnTo>
                    <a:pt x="106830" y="2705771"/>
                  </a:lnTo>
                  <a:cubicBezTo>
                    <a:pt x="47830" y="2705771"/>
                    <a:pt x="0" y="2657942"/>
                    <a:pt x="0" y="2598941"/>
                  </a:cubicBezTo>
                  <a:lnTo>
                    <a:pt x="0" y="106830"/>
                  </a:lnTo>
                  <a:cubicBezTo>
                    <a:pt x="0" y="47830"/>
                    <a:pt x="47830" y="0"/>
                    <a:pt x="1068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08931" cy="2743871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921023" y="2667691"/>
            <a:ext cx="3448946" cy="2041888"/>
          </a:xfrm>
          <a:custGeom>
            <a:avLst/>
            <a:gdLst/>
            <a:ahLst/>
            <a:cxnLst/>
            <a:rect l="l" t="t" r="r" b="b"/>
            <a:pathLst>
              <a:path w="3448946" h="2041888">
                <a:moveTo>
                  <a:pt x="0" y="0"/>
                </a:moveTo>
                <a:lnTo>
                  <a:pt x="3448946" y="0"/>
                </a:lnTo>
                <a:lnTo>
                  <a:pt x="3448946" y="2041888"/>
                </a:lnTo>
                <a:lnTo>
                  <a:pt x="0" y="20418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6362463" y="4945145"/>
            <a:ext cx="4568845" cy="3945687"/>
            <a:chOff x="0" y="0"/>
            <a:chExt cx="1155328" cy="9977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5328" cy="997749"/>
            </a:xfrm>
            <a:custGeom>
              <a:avLst/>
              <a:gdLst/>
              <a:ahLst/>
              <a:cxnLst/>
              <a:rect l="l" t="t" r="r" b="b"/>
              <a:pathLst>
                <a:path w="1155328" h="997749">
                  <a:moveTo>
                    <a:pt x="86420" y="0"/>
                  </a:moveTo>
                  <a:lnTo>
                    <a:pt x="1068908" y="0"/>
                  </a:lnTo>
                  <a:cubicBezTo>
                    <a:pt x="1091828" y="0"/>
                    <a:pt x="1113809" y="9105"/>
                    <a:pt x="1130016" y="25312"/>
                  </a:cubicBezTo>
                  <a:cubicBezTo>
                    <a:pt x="1146223" y="41519"/>
                    <a:pt x="1155328" y="63500"/>
                    <a:pt x="1155328" y="86420"/>
                  </a:cubicBezTo>
                  <a:lnTo>
                    <a:pt x="1155328" y="911330"/>
                  </a:lnTo>
                  <a:cubicBezTo>
                    <a:pt x="1155328" y="934250"/>
                    <a:pt x="1146223" y="956231"/>
                    <a:pt x="1130016" y="972438"/>
                  </a:cubicBezTo>
                  <a:cubicBezTo>
                    <a:pt x="1113809" y="988645"/>
                    <a:pt x="1091828" y="997749"/>
                    <a:pt x="1068908" y="997749"/>
                  </a:cubicBezTo>
                  <a:lnTo>
                    <a:pt x="86420" y="997749"/>
                  </a:lnTo>
                  <a:cubicBezTo>
                    <a:pt x="63500" y="997749"/>
                    <a:pt x="41519" y="988645"/>
                    <a:pt x="25312" y="972438"/>
                  </a:cubicBezTo>
                  <a:cubicBezTo>
                    <a:pt x="9105" y="956231"/>
                    <a:pt x="0" y="934250"/>
                    <a:pt x="0" y="911330"/>
                  </a:cubicBezTo>
                  <a:lnTo>
                    <a:pt x="0" y="86420"/>
                  </a:lnTo>
                  <a:cubicBezTo>
                    <a:pt x="0" y="63500"/>
                    <a:pt x="9105" y="41519"/>
                    <a:pt x="25312" y="25312"/>
                  </a:cubicBezTo>
                  <a:cubicBezTo>
                    <a:pt x="41519" y="9105"/>
                    <a:pt x="63500" y="0"/>
                    <a:pt x="86420" y="0"/>
                  </a:cubicBezTo>
                  <a:close/>
                </a:path>
              </a:pathLst>
            </a:custGeom>
            <a:solidFill>
              <a:srgbClr val="9FCFE1">
                <a:alpha val="9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55328" cy="1035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17744" y="2510835"/>
            <a:ext cx="4058284" cy="6070319"/>
            <a:chOff x="0" y="0"/>
            <a:chExt cx="1808931" cy="27057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08931" cy="2705771"/>
            </a:xfrm>
            <a:custGeom>
              <a:avLst/>
              <a:gdLst/>
              <a:ahLst/>
              <a:cxnLst/>
              <a:rect l="l" t="t" r="r" b="b"/>
              <a:pathLst>
                <a:path w="1808931" h="2705771">
                  <a:moveTo>
                    <a:pt x="106830" y="0"/>
                  </a:moveTo>
                  <a:lnTo>
                    <a:pt x="1702100" y="0"/>
                  </a:lnTo>
                  <a:cubicBezTo>
                    <a:pt x="1761101" y="0"/>
                    <a:pt x="1808931" y="47830"/>
                    <a:pt x="1808931" y="106830"/>
                  </a:cubicBezTo>
                  <a:lnTo>
                    <a:pt x="1808931" y="2598941"/>
                  </a:lnTo>
                  <a:cubicBezTo>
                    <a:pt x="1808931" y="2627274"/>
                    <a:pt x="1797675" y="2654447"/>
                    <a:pt x="1777641" y="2674481"/>
                  </a:cubicBezTo>
                  <a:cubicBezTo>
                    <a:pt x="1757606" y="2694516"/>
                    <a:pt x="1730434" y="2705771"/>
                    <a:pt x="1702100" y="2705771"/>
                  </a:cubicBezTo>
                  <a:lnTo>
                    <a:pt x="106830" y="2705771"/>
                  </a:lnTo>
                  <a:cubicBezTo>
                    <a:pt x="47830" y="2705771"/>
                    <a:pt x="0" y="2657942"/>
                    <a:pt x="0" y="2598941"/>
                  </a:cubicBezTo>
                  <a:lnTo>
                    <a:pt x="0" y="106830"/>
                  </a:lnTo>
                  <a:cubicBezTo>
                    <a:pt x="0" y="47830"/>
                    <a:pt x="47830" y="0"/>
                    <a:pt x="1068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08931" cy="2743871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388508" y="4945145"/>
            <a:ext cx="4767947" cy="3945687"/>
            <a:chOff x="0" y="0"/>
            <a:chExt cx="1205675" cy="9977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5675" cy="997749"/>
            </a:xfrm>
            <a:custGeom>
              <a:avLst/>
              <a:gdLst/>
              <a:ahLst/>
              <a:cxnLst/>
              <a:rect l="l" t="t" r="r" b="b"/>
              <a:pathLst>
                <a:path w="1205675" h="997749">
                  <a:moveTo>
                    <a:pt x="82811" y="0"/>
                  </a:moveTo>
                  <a:lnTo>
                    <a:pt x="1122864" y="0"/>
                  </a:lnTo>
                  <a:cubicBezTo>
                    <a:pt x="1168599" y="0"/>
                    <a:pt x="1205675" y="37076"/>
                    <a:pt x="1205675" y="82811"/>
                  </a:cubicBezTo>
                  <a:lnTo>
                    <a:pt x="1205675" y="914939"/>
                  </a:lnTo>
                  <a:cubicBezTo>
                    <a:pt x="1205675" y="936901"/>
                    <a:pt x="1196950" y="957965"/>
                    <a:pt x="1181420" y="973495"/>
                  </a:cubicBezTo>
                  <a:cubicBezTo>
                    <a:pt x="1165890" y="989025"/>
                    <a:pt x="1144827" y="997749"/>
                    <a:pt x="1122864" y="997749"/>
                  </a:cubicBezTo>
                  <a:lnTo>
                    <a:pt x="82811" y="997749"/>
                  </a:lnTo>
                  <a:cubicBezTo>
                    <a:pt x="60848" y="997749"/>
                    <a:pt x="39785" y="989025"/>
                    <a:pt x="24255" y="973495"/>
                  </a:cubicBezTo>
                  <a:cubicBezTo>
                    <a:pt x="8725" y="957965"/>
                    <a:pt x="0" y="936901"/>
                    <a:pt x="0" y="914939"/>
                  </a:cubicBezTo>
                  <a:lnTo>
                    <a:pt x="0" y="82811"/>
                  </a:lnTo>
                  <a:cubicBezTo>
                    <a:pt x="0" y="60848"/>
                    <a:pt x="8725" y="39785"/>
                    <a:pt x="24255" y="24255"/>
                  </a:cubicBezTo>
                  <a:cubicBezTo>
                    <a:pt x="39785" y="8725"/>
                    <a:pt x="60848" y="0"/>
                    <a:pt x="82811" y="0"/>
                  </a:cubicBezTo>
                  <a:close/>
                </a:path>
              </a:pathLst>
            </a:custGeom>
            <a:solidFill>
              <a:srgbClr val="9FCFE1">
                <a:alpha val="9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05675" cy="1035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643789" y="2510835"/>
            <a:ext cx="4221185" cy="6070319"/>
            <a:chOff x="0" y="0"/>
            <a:chExt cx="1881542" cy="270577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81542" cy="2705771"/>
            </a:xfrm>
            <a:custGeom>
              <a:avLst/>
              <a:gdLst/>
              <a:ahLst/>
              <a:cxnLst/>
              <a:rect l="l" t="t" r="r" b="b"/>
              <a:pathLst>
                <a:path w="1881542" h="2705771">
                  <a:moveTo>
                    <a:pt x="102708" y="0"/>
                  </a:moveTo>
                  <a:lnTo>
                    <a:pt x="1778835" y="0"/>
                  </a:lnTo>
                  <a:cubicBezTo>
                    <a:pt x="1835559" y="0"/>
                    <a:pt x="1881542" y="45984"/>
                    <a:pt x="1881542" y="102708"/>
                  </a:cubicBezTo>
                  <a:lnTo>
                    <a:pt x="1881542" y="2603064"/>
                  </a:lnTo>
                  <a:cubicBezTo>
                    <a:pt x="1881542" y="2659787"/>
                    <a:pt x="1835559" y="2705771"/>
                    <a:pt x="1778835" y="2705771"/>
                  </a:cubicBezTo>
                  <a:lnTo>
                    <a:pt x="102708" y="2705771"/>
                  </a:lnTo>
                  <a:cubicBezTo>
                    <a:pt x="45984" y="2705771"/>
                    <a:pt x="0" y="2659787"/>
                    <a:pt x="0" y="2603064"/>
                  </a:cubicBezTo>
                  <a:lnTo>
                    <a:pt x="0" y="102708"/>
                  </a:lnTo>
                  <a:cubicBezTo>
                    <a:pt x="0" y="45984"/>
                    <a:pt x="45984" y="0"/>
                    <a:pt x="10270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81542" cy="2743871"/>
            </a:xfrm>
            <a:prstGeom prst="rect">
              <a:avLst/>
            </a:prstGeom>
          </p:spPr>
          <p:txBody>
            <a:bodyPr lIns="28703" tIns="28703" rIns="28703" bIns="2870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896326" y="2667691"/>
            <a:ext cx="3497832" cy="2041888"/>
          </a:xfrm>
          <a:custGeom>
            <a:avLst/>
            <a:gdLst/>
            <a:ahLst/>
            <a:cxnLst/>
            <a:rect l="l" t="t" r="r" b="b"/>
            <a:pathLst>
              <a:path w="3497832" h="2041888">
                <a:moveTo>
                  <a:pt x="0" y="0"/>
                </a:moveTo>
                <a:lnTo>
                  <a:pt x="3497833" y="0"/>
                </a:lnTo>
                <a:lnTo>
                  <a:pt x="3497833" y="2041888"/>
                </a:lnTo>
                <a:lnTo>
                  <a:pt x="0" y="204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2007897" y="2727006"/>
            <a:ext cx="3492969" cy="1961884"/>
          </a:xfrm>
          <a:custGeom>
            <a:avLst/>
            <a:gdLst/>
            <a:ahLst/>
            <a:cxnLst/>
            <a:rect l="l" t="t" r="r" b="b"/>
            <a:pathLst>
              <a:path w="3492969" h="1961884">
                <a:moveTo>
                  <a:pt x="0" y="0"/>
                </a:moveTo>
                <a:lnTo>
                  <a:pt x="3492969" y="0"/>
                </a:lnTo>
                <a:lnTo>
                  <a:pt x="3492969" y="1961884"/>
                </a:lnTo>
                <a:lnTo>
                  <a:pt x="0" y="19618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1676863" y="5116803"/>
            <a:ext cx="3881383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1"/>
              </a:lnSpc>
              <a:spcBef>
                <a:spcPct val="0"/>
              </a:spcBef>
            </a:pPr>
            <a:r>
              <a:rPr lang="en-US" sz="3316" spc="-195">
                <a:solidFill>
                  <a:srgbClr val="001F5A"/>
                </a:solidFill>
                <a:latin typeface="Calibri (MS) Bold"/>
              </a:rPr>
              <a:t>NETWORK TBO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893081" y="5731613"/>
            <a:ext cx="3448946" cy="257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1541" lvl="1" indent="-230771" algn="l">
              <a:lnSpc>
                <a:spcPts val="2992"/>
              </a:lnSpc>
              <a:buFont typeface="Arial"/>
              <a:buChar char="•"/>
            </a:pPr>
            <a:r>
              <a:rPr lang="en-US" sz="2137">
                <a:solidFill>
                  <a:srgbClr val="001F5A"/>
                </a:solidFill>
                <a:latin typeface="Titillium Web"/>
              </a:rPr>
              <a:t>Initial FF-ICE Deployment </a:t>
            </a:r>
          </a:p>
          <a:p>
            <a:pPr marL="461541" lvl="1" indent="-230771" algn="l">
              <a:lnSpc>
                <a:spcPts val="2992"/>
              </a:lnSpc>
              <a:buFont typeface="Arial"/>
              <a:buChar char="•"/>
            </a:pPr>
            <a:r>
              <a:rPr lang="en-US" sz="2137">
                <a:solidFill>
                  <a:srgbClr val="001F5A"/>
                </a:solidFill>
                <a:latin typeface="Titillium Web"/>
              </a:rPr>
              <a:t>SWIM standard published by EUROCONTROL and used in operations</a:t>
            </a:r>
          </a:p>
          <a:p>
            <a:pPr marL="461541" lvl="1" indent="-230771" algn="l">
              <a:lnSpc>
                <a:spcPts val="2992"/>
              </a:lnSpc>
              <a:buFont typeface="Arial"/>
              <a:buChar char="•"/>
            </a:pPr>
            <a:r>
              <a:rPr lang="en-US" sz="2137">
                <a:solidFill>
                  <a:srgbClr val="001F5A"/>
                </a:solidFill>
                <a:latin typeface="Titillium Web Bold"/>
              </a:rPr>
              <a:t>EU Mandate:</a:t>
            </a:r>
            <a:r>
              <a:rPr lang="en-US" sz="2137">
                <a:solidFill>
                  <a:srgbClr val="001F5A"/>
                </a:solidFill>
                <a:latin typeface="Titillium Web"/>
              </a:rPr>
              <a:t> Airspace User uptake period 2024-2025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6054" y="976918"/>
            <a:ext cx="13293484" cy="8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  <a:spcBef>
                <a:spcPct val="0"/>
              </a:spcBef>
            </a:pPr>
            <a:r>
              <a:rPr lang="en-US" sz="6230" spc="-367">
                <a:solidFill>
                  <a:srgbClr val="75B424"/>
                </a:solidFill>
                <a:latin typeface="Calibri (MS) Bold"/>
              </a:rPr>
              <a:t>FIRST STEPS</a:t>
            </a:r>
            <a:r>
              <a:rPr lang="en-US" sz="6230" spc="-367">
                <a:solidFill>
                  <a:srgbClr val="001F5A"/>
                </a:solidFill>
                <a:latin typeface="Calibri (MS) Bold"/>
              </a:rPr>
              <a:t>: DEPLOYMENT IN PROGRESS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06194" y="5072393"/>
            <a:ext cx="3881383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1"/>
              </a:lnSpc>
              <a:spcBef>
                <a:spcPct val="0"/>
              </a:spcBef>
            </a:pPr>
            <a:r>
              <a:rPr lang="en-US" sz="3316" spc="-195">
                <a:solidFill>
                  <a:srgbClr val="001F5A"/>
                </a:solidFill>
                <a:latin typeface="Calibri (MS) Bold"/>
              </a:rPr>
              <a:t>ATC TBO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96326" y="5552305"/>
            <a:ext cx="3576715" cy="273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>
                <a:solidFill>
                  <a:srgbClr val="001F5A"/>
                </a:solidFill>
                <a:latin typeface="Titillium Web"/>
              </a:rPr>
              <a:t>EPP/initial trajectory information sharing</a:t>
            </a:r>
          </a:p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>
                <a:solidFill>
                  <a:srgbClr val="001F5A"/>
                </a:solidFill>
                <a:latin typeface="Titillium Web"/>
              </a:rPr>
              <a:t>Already operational in 1 ACC (Maastricht)</a:t>
            </a:r>
          </a:p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>
                <a:solidFill>
                  <a:srgbClr val="001F5A"/>
                </a:solidFill>
                <a:latin typeface="Titillium Web"/>
              </a:rPr>
              <a:t>EU NM/ANSP uptake period 2024-2027</a:t>
            </a:r>
          </a:p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>
                <a:solidFill>
                  <a:srgbClr val="001F5A"/>
                </a:solidFill>
                <a:latin typeface="Titillium Web Bold"/>
              </a:rPr>
              <a:t>EU Mandate:</a:t>
            </a:r>
            <a:r>
              <a:rPr lang="en-US" sz="1956">
                <a:solidFill>
                  <a:srgbClr val="001F5A"/>
                </a:solidFill>
                <a:latin typeface="Titillium Web"/>
              </a:rPr>
              <a:t> all new aircraft must be equipped from 2028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838974" y="4973720"/>
            <a:ext cx="3881383" cy="47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1"/>
              </a:lnSpc>
              <a:spcBef>
                <a:spcPct val="0"/>
              </a:spcBef>
            </a:pPr>
            <a:r>
              <a:rPr lang="en-US" sz="3316" spc="-195">
                <a:solidFill>
                  <a:srgbClr val="001F5A"/>
                </a:solidFill>
                <a:latin typeface="Calibri (MS) Bold"/>
              </a:rPr>
              <a:t>REGIONAL TBO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02858" y="5507894"/>
            <a:ext cx="3817499" cy="276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 dirty="0">
                <a:solidFill>
                  <a:srgbClr val="001F5A"/>
                </a:solidFill>
                <a:latin typeface="Titillium Web"/>
              </a:rPr>
              <a:t>Intra-European trajectory </a:t>
            </a:r>
            <a:r>
              <a:rPr lang="en-US" sz="1956" dirty="0" err="1">
                <a:solidFill>
                  <a:srgbClr val="001F5A"/>
                </a:solidFill>
                <a:latin typeface="Titillium Web"/>
              </a:rPr>
              <a:t>synchronisation</a:t>
            </a:r>
            <a:r>
              <a:rPr lang="en-US" sz="1956" dirty="0">
                <a:solidFill>
                  <a:srgbClr val="001F5A"/>
                </a:solidFill>
                <a:latin typeface="Titillium Web"/>
              </a:rPr>
              <a:t> for enhanced ground-ground messages</a:t>
            </a:r>
          </a:p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 dirty="0">
                <a:solidFill>
                  <a:srgbClr val="001F5A"/>
                </a:solidFill>
                <a:latin typeface="Titillium Web"/>
              </a:rPr>
              <a:t>Supporting NM/airport connectivity</a:t>
            </a:r>
          </a:p>
          <a:p>
            <a:pPr marL="422328" lvl="1" indent="-211164" algn="l">
              <a:lnSpc>
                <a:spcPts val="2738"/>
              </a:lnSpc>
              <a:buFont typeface="Arial"/>
              <a:buChar char="•"/>
            </a:pPr>
            <a:r>
              <a:rPr lang="en-US" sz="1956" b="1" dirty="0">
                <a:solidFill>
                  <a:srgbClr val="001F5A"/>
                </a:solidFill>
                <a:latin typeface="Titillium Web"/>
              </a:rPr>
              <a:t>EU Mandate</a:t>
            </a:r>
            <a:r>
              <a:rPr lang="en-US" sz="1956" dirty="0">
                <a:solidFill>
                  <a:srgbClr val="001F5A"/>
                </a:solidFill>
                <a:latin typeface="Titillium Web"/>
              </a:rPr>
              <a:t>: ASD-C used to improve NM trajectory (in addition to radar data) by 2028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1794756" y="4959901"/>
            <a:ext cx="5464544" cy="3457498"/>
            <a:chOff x="0" y="0"/>
            <a:chExt cx="1859882" cy="11767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9882" cy="1176775"/>
            </a:xfrm>
            <a:custGeom>
              <a:avLst/>
              <a:gdLst/>
              <a:ahLst/>
              <a:cxnLst/>
              <a:rect l="l" t="t" r="r" b="b"/>
              <a:pathLst>
                <a:path w="1859882" h="1176775">
                  <a:moveTo>
                    <a:pt x="79338" y="0"/>
                  </a:moveTo>
                  <a:lnTo>
                    <a:pt x="1780543" y="0"/>
                  </a:lnTo>
                  <a:cubicBezTo>
                    <a:pt x="1824361" y="0"/>
                    <a:pt x="1859882" y="35521"/>
                    <a:pt x="1859882" y="79338"/>
                  </a:cubicBezTo>
                  <a:lnTo>
                    <a:pt x="1859882" y="1097436"/>
                  </a:lnTo>
                  <a:cubicBezTo>
                    <a:pt x="1859882" y="1141254"/>
                    <a:pt x="1824361" y="1176775"/>
                    <a:pt x="1780543" y="1176775"/>
                  </a:cubicBezTo>
                  <a:lnTo>
                    <a:pt x="79338" y="1176775"/>
                  </a:lnTo>
                  <a:cubicBezTo>
                    <a:pt x="35521" y="1176775"/>
                    <a:pt x="0" y="1141254"/>
                    <a:pt x="0" y="1097436"/>
                  </a:cubicBezTo>
                  <a:lnTo>
                    <a:pt x="0" y="79338"/>
                  </a:lnTo>
                  <a:cubicBezTo>
                    <a:pt x="0" y="35521"/>
                    <a:pt x="35521" y="0"/>
                    <a:pt x="79338" y="0"/>
                  </a:cubicBezTo>
                  <a:close/>
                </a:path>
              </a:pathLst>
            </a:custGeom>
            <a:solidFill>
              <a:srgbClr val="9FCFE1">
                <a:alpha val="5882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59882" cy="1214875"/>
            </a:xfrm>
            <a:prstGeom prst="rect">
              <a:avLst/>
            </a:prstGeom>
          </p:spPr>
          <p:txBody>
            <a:bodyPr lIns="38606" tIns="38606" rIns="38606" bIns="38606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978442" y="1980680"/>
            <a:ext cx="4921326" cy="5418890"/>
          </a:xfrm>
          <a:custGeom>
            <a:avLst/>
            <a:gdLst/>
            <a:ahLst/>
            <a:cxnLst/>
            <a:rect l="l" t="t" r="r" b="b"/>
            <a:pathLst>
              <a:path w="4921326" h="5418890">
                <a:moveTo>
                  <a:pt x="0" y="0"/>
                </a:moveTo>
                <a:lnTo>
                  <a:pt x="4921326" y="0"/>
                </a:lnTo>
                <a:lnTo>
                  <a:pt x="4921326" y="5418889"/>
                </a:lnTo>
                <a:lnTo>
                  <a:pt x="0" y="54188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146054" y="976918"/>
            <a:ext cx="13293484" cy="158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  <a:spcBef>
                <a:spcPct val="0"/>
              </a:spcBef>
            </a:pPr>
            <a:r>
              <a:rPr lang="en-US" sz="6230" spc="-367">
                <a:solidFill>
                  <a:srgbClr val="001F5A"/>
                </a:solidFill>
                <a:latin typeface="Calibri (MS) Bold"/>
              </a:rPr>
              <a:t>TBO RESEARCH AND DEVELOPMENT PRIORITIES </a:t>
            </a:r>
            <a:r>
              <a:rPr lang="en-US" sz="6230" spc="-367">
                <a:solidFill>
                  <a:srgbClr val="75B424"/>
                </a:solidFill>
                <a:latin typeface="Calibri (MS) Bold"/>
              </a:rPr>
              <a:t>2025-2035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594944"/>
            <a:ext cx="10664658" cy="68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3971" lvl="1" indent="-356985" algn="l">
              <a:lnSpc>
                <a:spcPts val="4001"/>
              </a:lnSpc>
              <a:buFont typeface="Arial"/>
              <a:buChar char="•"/>
            </a:pPr>
            <a:r>
              <a:rPr lang="en-US" sz="3306">
                <a:solidFill>
                  <a:srgbClr val="001F5A"/>
                </a:solidFill>
                <a:latin typeface="Calibri (MS) Bold"/>
              </a:rPr>
              <a:t>ATS B2 development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, including extension to lower airspace and the airport surface </a:t>
            </a:r>
            <a:r>
              <a:rPr lang="en-US" sz="3306">
                <a:solidFill>
                  <a:srgbClr val="001F5A"/>
                </a:solidFill>
                <a:latin typeface="Calibri (MS) Italics"/>
              </a:rPr>
              <a:t>(ATC TBO)</a:t>
            </a:r>
          </a:p>
          <a:p>
            <a:pPr algn="l">
              <a:lnSpc>
                <a:spcPts val="1210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  <a:p>
            <a:pPr marL="713971" lvl="1" indent="-356985" algn="l">
              <a:lnSpc>
                <a:spcPts val="4001"/>
              </a:lnSpc>
              <a:buFont typeface="Arial"/>
              <a:buChar char="•"/>
            </a:pPr>
            <a:r>
              <a:rPr lang="en-US" sz="3306">
                <a:solidFill>
                  <a:srgbClr val="001F5A"/>
                </a:solidFill>
                <a:latin typeface="Calibri (MS) Bold"/>
              </a:rPr>
              <a:t>Development of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</a:t>
            </a:r>
            <a:r>
              <a:rPr lang="en-US" sz="3306">
                <a:solidFill>
                  <a:srgbClr val="001F5A"/>
                </a:solidFill>
                <a:latin typeface="Calibri (MS) Bold"/>
              </a:rPr>
              <a:t>FF-ICE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, including pre-departure enhancement (e.g. ATFM integration) and post departure FF-ICE/R2 </a:t>
            </a:r>
            <a:r>
              <a:rPr lang="en-US" sz="3306">
                <a:solidFill>
                  <a:srgbClr val="001F5A"/>
                </a:solidFill>
                <a:latin typeface="Calibri (MS) Italics"/>
              </a:rPr>
              <a:t>(Network TBO)</a:t>
            </a:r>
          </a:p>
          <a:p>
            <a:pPr algn="l">
              <a:lnSpc>
                <a:spcPts val="1210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  <a:p>
            <a:pPr marL="713971" lvl="1" indent="-356985" algn="l">
              <a:lnSpc>
                <a:spcPts val="4001"/>
              </a:lnSpc>
              <a:buFont typeface="Arial"/>
              <a:buChar char="•"/>
            </a:pPr>
            <a:r>
              <a:rPr lang="en-US" sz="3306">
                <a:solidFill>
                  <a:srgbClr val="001F5A"/>
                </a:solidFill>
                <a:latin typeface="Calibri (MS) Bold"/>
              </a:rPr>
              <a:t>Network trajectory synchronisation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in the execution phase </a:t>
            </a:r>
            <a:r>
              <a:rPr lang="en-US" sz="3306">
                <a:solidFill>
                  <a:srgbClr val="001F5A"/>
                </a:solidFill>
                <a:latin typeface="Calibri (MS) Italics"/>
              </a:rPr>
              <a:t>(Regional TBO)</a:t>
            </a:r>
          </a:p>
          <a:p>
            <a:pPr algn="l">
              <a:lnSpc>
                <a:spcPts val="1210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  <a:p>
            <a:pPr algn="l">
              <a:lnSpc>
                <a:spcPts val="605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  <a:p>
            <a:pPr marL="713971" lvl="1" indent="-356985" algn="l">
              <a:lnSpc>
                <a:spcPts val="4001"/>
              </a:lnSpc>
              <a:buFont typeface="Arial"/>
              <a:buChar char="•"/>
            </a:pPr>
            <a:r>
              <a:rPr lang="en-US" sz="3306">
                <a:solidFill>
                  <a:srgbClr val="001F5A"/>
                </a:solidFill>
                <a:latin typeface="Calibri (MS) Bold"/>
              </a:rPr>
              <a:t>Connected aircraft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, integrated FMS, EFB and FOC functionalities for trajectory optimisation </a:t>
            </a:r>
            <a:r>
              <a:rPr lang="en-US" sz="3306">
                <a:solidFill>
                  <a:srgbClr val="001F5A"/>
                </a:solidFill>
                <a:latin typeface="Calibri (MS) Italics"/>
              </a:rPr>
              <a:t>(ATC TBO)</a:t>
            </a:r>
          </a:p>
          <a:p>
            <a:pPr algn="l">
              <a:lnSpc>
                <a:spcPts val="1210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  <a:p>
            <a:pPr marL="713971" lvl="1" indent="-356985" algn="l">
              <a:lnSpc>
                <a:spcPts val="4001"/>
              </a:lnSpc>
              <a:buFont typeface="Arial"/>
              <a:buChar char="•"/>
            </a:pPr>
            <a:r>
              <a:rPr lang="en-US" sz="3306">
                <a:solidFill>
                  <a:srgbClr val="001F5A"/>
                </a:solidFill>
                <a:latin typeface="Calibri (MS) Bold"/>
              </a:rPr>
              <a:t>Dynamic RAD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 </a:t>
            </a:r>
            <a:r>
              <a:rPr lang="en-US" sz="3306">
                <a:solidFill>
                  <a:srgbClr val="001F5A"/>
                </a:solidFill>
                <a:latin typeface="Calibri (MS) Bold"/>
              </a:rPr>
              <a:t>development</a:t>
            </a:r>
            <a:r>
              <a:rPr lang="en-US" sz="3306">
                <a:solidFill>
                  <a:srgbClr val="001F5A"/>
                </a:solidFill>
                <a:latin typeface="Calibri (MS)"/>
              </a:rPr>
              <a:t>, towards a RAD by exception environment </a:t>
            </a:r>
            <a:r>
              <a:rPr lang="en-US" sz="3306">
                <a:solidFill>
                  <a:srgbClr val="001F5A"/>
                </a:solidFill>
                <a:latin typeface="Calibri (MS) Italics"/>
              </a:rPr>
              <a:t>(Network TBO)</a:t>
            </a:r>
          </a:p>
          <a:p>
            <a:pPr algn="l">
              <a:lnSpc>
                <a:spcPts val="4001"/>
              </a:lnSpc>
            </a:pPr>
            <a:endParaRPr lang="en-US" sz="3306">
              <a:solidFill>
                <a:srgbClr val="001F5A"/>
              </a:solidFill>
              <a:latin typeface="Calibri (MS)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54" y="-328168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046311" y="2200991"/>
            <a:ext cx="3046396" cy="1131652"/>
            <a:chOff x="0" y="0"/>
            <a:chExt cx="1104040" cy="410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4040" cy="410120"/>
            </a:xfrm>
            <a:custGeom>
              <a:avLst/>
              <a:gdLst/>
              <a:ahLst/>
              <a:cxnLst/>
              <a:rect l="l" t="t" r="r" b="b"/>
              <a:pathLst>
                <a:path w="1104040" h="410120">
                  <a:moveTo>
                    <a:pt x="129608" y="0"/>
                  </a:moveTo>
                  <a:lnTo>
                    <a:pt x="974432" y="0"/>
                  </a:lnTo>
                  <a:cubicBezTo>
                    <a:pt x="1046013" y="0"/>
                    <a:pt x="1104040" y="58028"/>
                    <a:pt x="1104040" y="129608"/>
                  </a:cubicBezTo>
                  <a:lnTo>
                    <a:pt x="1104040" y="280512"/>
                  </a:lnTo>
                  <a:cubicBezTo>
                    <a:pt x="1104040" y="314886"/>
                    <a:pt x="1090385" y="347853"/>
                    <a:pt x="1066079" y="372159"/>
                  </a:cubicBezTo>
                  <a:cubicBezTo>
                    <a:pt x="1041773" y="396465"/>
                    <a:pt x="1008806" y="410120"/>
                    <a:pt x="974432" y="410120"/>
                  </a:cubicBezTo>
                  <a:lnTo>
                    <a:pt x="129608" y="410120"/>
                  </a:lnTo>
                  <a:cubicBezTo>
                    <a:pt x="58028" y="410120"/>
                    <a:pt x="0" y="352093"/>
                    <a:pt x="0" y="280512"/>
                  </a:cubicBezTo>
                  <a:lnTo>
                    <a:pt x="0" y="129608"/>
                  </a:lnTo>
                  <a:cubicBezTo>
                    <a:pt x="0" y="58028"/>
                    <a:pt x="58028" y="0"/>
                    <a:pt x="129608" y="0"/>
                  </a:cubicBezTo>
                  <a:close/>
                </a:path>
              </a:pathLst>
            </a:custGeom>
            <a:solidFill>
              <a:srgbClr val="75B424">
                <a:alpha val="7568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104040" cy="400595"/>
            </a:xfrm>
            <a:prstGeom prst="rect">
              <a:avLst/>
            </a:prstGeom>
          </p:spPr>
          <p:txBody>
            <a:bodyPr lIns="54516" tIns="54516" rIns="54516" bIns="54516" rtlCol="0" anchor="ctr"/>
            <a:lstStyle/>
            <a:p>
              <a:pPr marL="0" lvl="0" indent="0" algn="ctr">
                <a:lnSpc>
                  <a:spcPts val="28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68898" y="2178502"/>
            <a:ext cx="7860357" cy="1131652"/>
            <a:chOff x="0" y="0"/>
            <a:chExt cx="10480476" cy="1508869"/>
          </a:xfrm>
        </p:grpSpPr>
        <p:grpSp>
          <p:nvGrpSpPr>
            <p:cNvPr id="9" name="Group 9"/>
            <p:cNvGrpSpPr/>
            <p:nvPr/>
          </p:nvGrpSpPr>
          <p:grpSpPr>
            <a:xfrm>
              <a:off x="77829" y="0"/>
              <a:ext cx="4061862" cy="1508869"/>
              <a:chOff x="0" y="0"/>
              <a:chExt cx="1104040" cy="41012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04040" cy="410120"/>
              </a:xfrm>
              <a:custGeom>
                <a:avLst/>
                <a:gdLst/>
                <a:ahLst/>
                <a:cxnLst/>
                <a:rect l="l" t="t" r="r" b="b"/>
                <a:pathLst>
                  <a:path w="1104040" h="410120">
                    <a:moveTo>
                      <a:pt x="129608" y="0"/>
                    </a:moveTo>
                    <a:lnTo>
                      <a:pt x="974432" y="0"/>
                    </a:lnTo>
                    <a:cubicBezTo>
                      <a:pt x="1046013" y="0"/>
                      <a:pt x="1104040" y="58028"/>
                      <a:pt x="1104040" y="129608"/>
                    </a:cubicBezTo>
                    <a:lnTo>
                      <a:pt x="1104040" y="280512"/>
                    </a:lnTo>
                    <a:cubicBezTo>
                      <a:pt x="1104040" y="314886"/>
                      <a:pt x="1090385" y="347853"/>
                      <a:pt x="1066079" y="372159"/>
                    </a:cubicBezTo>
                    <a:cubicBezTo>
                      <a:pt x="1041773" y="396465"/>
                      <a:pt x="1008806" y="410120"/>
                      <a:pt x="974432" y="410120"/>
                    </a:cubicBezTo>
                    <a:lnTo>
                      <a:pt x="129608" y="410120"/>
                    </a:lnTo>
                    <a:cubicBezTo>
                      <a:pt x="58028" y="410120"/>
                      <a:pt x="0" y="352093"/>
                      <a:pt x="0" y="280512"/>
                    </a:cubicBezTo>
                    <a:lnTo>
                      <a:pt x="0" y="129608"/>
                    </a:lnTo>
                    <a:cubicBezTo>
                      <a:pt x="0" y="58028"/>
                      <a:pt x="58028" y="0"/>
                      <a:pt x="129608" y="0"/>
                    </a:cubicBezTo>
                    <a:close/>
                  </a:path>
                </a:pathLst>
              </a:custGeom>
              <a:solidFill>
                <a:srgbClr val="75B424">
                  <a:alpha val="7568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1104040" cy="400595"/>
              </a:xfrm>
              <a:prstGeom prst="rect">
                <a:avLst/>
              </a:prstGeom>
            </p:spPr>
            <p:txBody>
              <a:bodyPr lIns="54516" tIns="54516" rIns="54516" bIns="54516" rtlCol="0" anchor="ctr"/>
              <a:lstStyle/>
              <a:p>
                <a:pPr marL="0" lvl="0" indent="0" algn="ctr">
                  <a:lnSpc>
                    <a:spcPts val="28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 rot="5400000">
              <a:off x="7717704" y="346848"/>
              <a:ext cx="520354" cy="354787"/>
            </a:xfrm>
            <a:custGeom>
              <a:avLst/>
              <a:gdLst/>
              <a:ahLst/>
              <a:cxnLst/>
              <a:rect l="l" t="t" r="r" b="b"/>
              <a:pathLst>
                <a:path w="520354" h="354787">
                  <a:moveTo>
                    <a:pt x="0" y="0"/>
                  </a:moveTo>
                  <a:lnTo>
                    <a:pt x="520354" y="0"/>
                  </a:lnTo>
                  <a:lnTo>
                    <a:pt x="520354" y="354787"/>
                  </a:lnTo>
                  <a:lnTo>
                    <a:pt x="0" y="35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 rot="5400000">
              <a:off x="8140637" y="346848"/>
              <a:ext cx="520354" cy="354787"/>
            </a:xfrm>
            <a:custGeom>
              <a:avLst/>
              <a:gdLst/>
              <a:ahLst/>
              <a:cxnLst/>
              <a:rect l="l" t="t" r="r" b="b"/>
              <a:pathLst>
                <a:path w="520354" h="354787">
                  <a:moveTo>
                    <a:pt x="0" y="0"/>
                  </a:moveTo>
                  <a:lnTo>
                    <a:pt x="520354" y="0"/>
                  </a:lnTo>
                  <a:lnTo>
                    <a:pt x="520354" y="354787"/>
                  </a:lnTo>
                  <a:lnTo>
                    <a:pt x="0" y="35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 rot="5400000">
              <a:off x="8563569" y="346848"/>
              <a:ext cx="520354" cy="354787"/>
            </a:xfrm>
            <a:custGeom>
              <a:avLst/>
              <a:gdLst/>
              <a:ahLst/>
              <a:cxnLst/>
              <a:rect l="l" t="t" r="r" b="b"/>
              <a:pathLst>
                <a:path w="520354" h="354787">
                  <a:moveTo>
                    <a:pt x="0" y="0"/>
                  </a:moveTo>
                  <a:lnTo>
                    <a:pt x="520354" y="0"/>
                  </a:lnTo>
                  <a:lnTo>
                    <a:pt x="520354" y="354787"/>
                  </a:lnTo>
                  <a:lnTo>
                    <a:pt x="0" y="354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577165" y="494257"/>
              <a:ext cx="1297050" cy="613151"/>
            </a:xfrm>
            <a:custGeom>
              <a:avLst/>
              <a:gdLst/>
              <a:ahLst/>
              <a:cxnLst/>
              <a:rect l="l" t="t" r="r" b="b"/>
              <a:pathLst>
                <a:path w="1297050" h="613151">
                  <a:moveTo>
                    <a:pt x="0" y="0"/>
                  </a:moveTo>
                  <a:lnTo>
                    <a:pt x="1297049" y="0"/>
                  </a:lnTo>
                  <a:lnTo>
                    <a:pt x="1297049" y="613151"/>
                  </a:lnTo>
                  <a:lnTo>
                    <a:pt x="0" y="61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02464"/>
              <a:ext cx="4159325" cy="497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9"/>
                </a:lnSpc>
              </a:pPr>
              <a:r>
                <a:rPr lang="en-US" sz="2504" spc="-62">
                  <a:solidFill>
                    <a:srgbClr val="FFFFFF"/>
                  </a:solidFill>
                  <a:latin typeface="Calibri (MS) Bold"/>
                </a:rPr>
                <a:t>DIGITALISATION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321152" y="800833"/>
              <a:ext cx="4159325" cy="497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9"/>
                </a:lnSpc>
              </a:pPr>
              <a:r>
                <a:rPr lang="en-US" sz="2504" spc="-62">
                  <a:solidFill>
                    <a:srgbClr val="FFFFFF"/>
                  </a:solidFill>
                  <a:latin typeface="Calibri (MS) Bold"/>
                </a:rPr>
                <a:t>DATA TRAFFIC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3424" y="3641243"/>
            <a:ext cx="7240325" cy="4865702"/>
            <a:chOff x="0" y="0"/>
            <a:chExt cx="1561245" cy="1049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1245" cy="1049200"/>
            </a:xfrm>
            <a:custGeom>
              <a:avLst/>
              <a:gdLst/>
              <a:ahLst/>
              <a:cxnLst/>
              <a:rect l="l" t="t" r="r" b="b"/>
              <a:pathLst>
                <a:path w="1561245" h="1049200">
                  <a:moveTo>
                    <a:pt x="54533" y="0"/>
                  </a:moveTo>
                  <a:lnTo>
                    <a:pt x="1506712" y="0"/>
                  </a:lnTo>
                  <a:cubicBezTo>
                    <a:pt x="1536830" y="0"/>
                    <a:pt x="1561245" y="24415"/>
                    <a:pt x="1561245" y="54533"/>
                  </a:cubicBezTo>
                  <a:lnTo>
                    <a:pt x="1561245" y="994667"/>
                  </a:lnTo>
                  <a:cubicBezTo>
                    <a:pt x="1561245" y="1024785"/>
                    <a:pt x="1536830" y="1049200"/>
                    <a:pt x="1506712" y="1049200"/>
                  </a:cubicBezTo>
                  <a:lnTo>
                    <a:pt x="54533" y="1049200"/>
                  </a:lnTo>
                  <a:cubicBezTo>
                    <a:pt x="24415" y="1049200"/>
                    <a:pt x="0" y="1024785"/>
                    <a:pt x="0" y="994667"/>
                  </a:cubicBezTo>
                  <a:lnTo>
                    <a:pt x="0" y="54533"/>
                  </a:lnTo>
                  <a:cubicBezTo>
                    <a:pt x="0" y="24415"/>
                    <a:pt x="24415" y="0"/>
                    <a:pt x="54533" y="0"/>
                  </a:cubicBezTo>
                  <a:close/>
                </a:path>
              </a:pathLst>
            </a:custGeom>
            <a:solidFill>
              <a:srgbClr val="9FCF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61245" cy="108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36360" y="3779858"/>
            <a:ext cx="6917231" cy="4534371"/>
            <a:chOff x="0" y="0"/>
            <a:chExt cx="1515737" cy="9935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15737" cy="993593"/>
            </a:xfrm>
            <a:custGeom>
              <a:avLst/>
              <a:gdLst/>
              <a:ahLst/>
              <a:cxnLst/>
              <a:rect l="l" t="t" r="r" b="b"/>
              <a:pathLst>
                <a:path w="1515737" h="993593">
                  <a:moveTo>
                    <a:pt x="57080" y="0"/>
                  </a:moveTo>
                  <a:lnTo>
                    <a:pt x="1458656" y="0"/>
                  </a:lnTo>
                  <a:cubicBezTo>
                    <a:pt x="1473795" y="0"/>
                    <a:pt x="1488314" y="6014"/>
                    <a:pt x="1499018" y="16718"/>
                  </a:cubicBezTo>
                  <a:cubicBezTo>
                    <a:pt x="1509723" y="27423"/>
                    <a:pt x="1515737" y="41942"/>
                    <a:pt x="1515737" y="57080"/>
                  </a:cubicBezTo>
                  <a:lnTo>
                    <a:pt x="1515737" y="936513"/>
                  </a:lnTo>
                  <a:cubicBezTo>
                    <a:pt x="1515737" y="968037"/>
                    <a:pt x="1490181" y="993593"/>
                    <a:pt x="1458656" y="993593"/>
                  </a:cubicBezTo>
                  <a:lnTo>
                    <a:pt x="57080" y="993593"/>
                  </a:lnTo>
                  <a:cubicBezTo>
                    <a:pt x="25556" y="993593"/>
                    <a:pt x="0" y="968037"/>
                    <a:pt x="0" y="936513"/>
                  </a:cubicBezTo>
                  <a:lnTo>
                    <a:pt x="0" y="57080"/>
                  </a:lnTo>
                  <a:cubicBezTo>
                    <a:pt x="0" y="25556"/>
                    <a:pt x="25556" y="0"/>
                    <a:pt x="570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15737" cy="1031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886039" y="5656858"/>
            <a:ext cx="906472" cy="428514"/>
          </a:xfrm>
          <a:custGeom>
            <a:avLst/>
            <a:gdLst/>
            <a:ahLst/>
            <a:cxnLst/>
            <a:rect l="l" t="t" r="r" b="b"/>
            <a:pathLst>
              <a:path w="906472" h="428514">
                <a:moveTo>
                  <a:pt x="0" y="0"/>
                </a:moveTo>
                <a:lnTo>
                  <a:pt x="906472" y="0"/>
                </a:lnTo>
                <a:lnTo>
                  <a:pt x="906472" y="428514"/>
                </a:lnTo>
                <a:lnTo>
                  <a:pt x="0" y="42851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10059211" y="3717443"/>
            <a:ext cx="6165962" cy="4789502"/>
            <a:chOff x="0" y="0"/>
            <a:chExt cx="1330816" cy="10337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30816" cy="1033731"/>
            </a:xfrm>
            <a:custGeom>
              <a:avLst/>
              <a:gdLst/>
              <a:ahLst/>
              <a:cxnLst/>
              <a:rect l="l" t="t" r="r" b="b"/>
              <a:pathLst>
                <a:path w="1330816" h="1033731">
                  <a:moveTo>
                    <a:pt x="64035" y="0"/>
                  </a:moveTo>
                  <a:lnTo>
                    <a:pt x="1266781" y="0"/>
                  </a:lnTo>
                  <a:cubicBezTo>
                    <a:pt x="1283764" y="0"/>
                    <a:pt x="1300052" y="6747"/>
                    <a:pt x="1312061" y="18755"/>
                  </a:cubicBezTo>
                  <a:cubicBezTo>
                    <a:pt x="1324070" y="30764"/>
                    <a:pt x="1330816" y="47052"/>
                    <a:pt x="1330816" y="64035"/>
                  </a:cubicBezTo>
                  <a:lnTo>
                    <a:pt x="1330816" y="969696"/>
                  </a:lnTo>
                  <a:cubicBezTo>
                    <a:pt x="1330816" y="986679"/>
                    <a:pt x="1324070" y="1002967"/>
                    <a:pt x="1312061" y="1014976"/>
                  </a:cubicBezTo>
                  <a:cubicBezTo>
                    <a:pt x="1300052" y="1026985"/>
                    <a:pt x="1283764" y="1033731"/>
                    <a:pt x="1266781" y="1033731"/>
                  </a:cubicBezTo>
                  <a:lnTo>
                    <a:pt x="64035" y="1033731"/>
                  </a:lnTo>
                  <a:cubicBezTo>
                    <a:pt x="47052" y="1033731"/>
                    <a:pt x="30764" y="1026985"/>
                    <a:pt x="18755" y="1014976"/>
                  </a:cubicBezTo>
                  <a:cubicBezTo>
                    <a:pt x="6747" y="1002967"/>
                    <a:pt x="0" y="986679"/>
                    <a:pt x="0" y="969696"/>
                  </a:cubicBezTo>
                  <a:lnTo>
                    <a:pt x="0" y="64035"/>
                  </a:lnTo>
                  <a:cubicBezTo>
                    <a:pt x="0" y="47052"/>
                    <a:pt x="6747" y="30764"/>
                    <a:pt x="18755" y="18755"/>
                  </a:cubicBezTo>
                  <a:cubicBezTo>
                    <a:pt x="30764" y="6747"/>
                    <a:pt x="47052" y="0"/>
                    <a:pt x="64035" y="0"/>
                  </a:cubicBezTo>
                  <a:close/>
                </a:path>
              </a:pathLst>
            </a:custGeom>
            <a:solidFill>
              <a:srgbClr val="9FCFE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30816" cy="1071831"/>
            </a:xfrm>
            <a:prstGeom prst="rect">
              <a:avLst/>
            </a:prstGeom>
          </p:spPr>
          <p:txBody>
            <a:bodyPr lIns="50753" tIns="50753" rIns="50753" bIns="5075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43029" y="3919121"/>
            <a:ext cx="5772452" cy="4395107"/>
            <a:chOff x="0" y="0"/>
            <a:chExt cx="1266065" cy="9639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66065" cy="963974"/>
            </a:xfrm>
            <a:custGeom>
              <a:avLst/>
              <a:gdLst/>
              <a:ahLst/>
              <a:cxnLst/>
              <a:rect l="l" t="t" r="r" b="b"/>
              <a:pathLst>
                <a:path w="1266065" h="963974">
                  <a:moveTo>
                    <a:pt x="68400" y="0"/>
                  </a:moveTo>
                  <a:lnTo>
                    <a:pt x="1197665" y="0"/>
                  </a:lnTo>
                  <a:cubicBezTo>
                    <a:pt x="1215806" y="0"/>
                    <a:pt x="1233204" y="7206"/>
                    <a:pt x="1246031" y="20034"/>
                  </a:cubicBezTo>
                  <a:cubicBezTo>
                    <a:pt x="1258859" y="32862"/>
                    <a:pt x="1266065" y="50259"/>
                    <a:pt x="1266065" y="68400"/>
                  </a:cubicBezTo>
                  <a:lnTo>
                    <a:pt x="1266065" y="895574"/>
                  </a:lnTo>
                  <a:cubicBezTo>
                    <a:pt x="1266065" y="933350"/>
                    <a:pt x="1235441" y="963974"/>
                    <a:pt x="1197665" y="963974"/>
                  </a:cubicBezTo>
                  <a:lnTo>
                    <a:pt x="68400" y="963974"/>
                  </a:lnTo>
                  <a:cubicBezTo>
                    <a:pt x="50259" y="963974"/>
                    <a:pt x="32862" y="956767"/>
                    <a:pt x="20034" y="943940"/>
                  </a:cubicBezTo>
                  <a:cubicBezTo>
                    <a:pt x="7206" y="931112"/>
                    <a:pt x="0" y="913714"/>
                    <a:pt x="0" y="895574"/>
                  </a:cubicBezTo>
                  <a:lnTo>
                    <a:pt x="0" y="68400"/>
                  </a:lnTo>
                  <a:cubicBezTo>
                    <a:pt x="0" y="50259"/>
                    <a:pt x="7206" y="32862"/>
                    <a:pt x="20034" y="20034"/>
                  </a:cubicBezTo>
                  <a:cubicBezTo>
                    <a:pt x="32862" y="7206"/>
                    <a:pt x="50259" y="0"/>
                    <a:pt x="68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266065" cy="1002074"/>
            </a:xfrm>
            <a:prstGeom prst="rect">
              <a:avLst/>
            </a:prstGeom>
          </p:spPr>
          <p:txBody>
            <a:bodyPr lIns="50753" tIns="50753" rIns="50753" bIns="5075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595086" y="4235214"/>
            <a:ext cx="5202814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0"/>
              </a:lnSpc>
              <a:spcBef>
                <a:spcPct val="0"/>
              </a:spcBef>
            </a:pPr>
            <a:r>
              <a:rPr lang="en-US" sz="2634" u="none" strike="noStrike">
                <a:solidFill>
                  <a:srgbClr val="001F5A"/>
                </a:solidFill>
                <a:latin typeface="Calibri (MS)"/>
              </a:rPr>
              <a:t>Transition towards high-performance A/G connectivity through multilink is a strategic deployment objective in the ATM Master Plan 2024</a:t>
            </a:r>
          </a:p>
        </p:txBody>
      </p:sp>
      <p:sp>
        <p:nvSpPr>
          <p:cNvPr id="32" name="Freeform 32"/>
          <p:cNvSpPr/>
          <p:nvPr/>
        </p:nvSpPr>
        <p:spPr>
          <a:xfrm>
            <a:off x="13461716" y="6022247"/>
            <a:ext cx="2126557" cy="1929850"/>
          </a:xfrm>
          <a:custGeom>
            <a:avLst/>
            <a:gdLst/>
            <a:ahLst/>
            <a:cxnLst/>
            <a:rect l="l" t="t" r="r" b="b"/>
            <a:pathLst>
              <a:path w="2126557" h="1929850">
                <a:moveTo>
                  <a:pt x="0" y="0"/>
                </a:moveTo>
                <a:lnTo>
                  <a:pt x="2126557" y="0"/>
                </a:lnTo>
                <a:lnTo>
                  <a:pt x="2126557" y="1929850"/>
                </a:lnTo>
                <a:lnTo>
                  <a:pt x="0" y="192985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1146054" y="976918"/>
            <a:ext cx="13293484" cy="892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4"/>
              </a:lnSpc>
              <a:spcBef>
                <a:spcPct val="0"/>
              </a:spcBef>
            </a:pPr>
            <a:r>
              <a:rPr lang="en-US" sz="6230" spc="-367">
                <a:solidFill>
                  <a:srgbClr val="001F5A"/>
                </a:solidFill>
                <a:latin typeface="Calibri (MS) Bold"/>
              </a:rPr>
              <a:t>TRANSITION TOWARDS </a:t>
            </a:r>
            <a:r>
              <a:rPr lang="en-US" sz="6230" spc="-367">
                <a:solidFill>
                  <a:srgbClr val="74BD42"/>
                </a:solidFill>
                <a:latin typeface="Calibri (MS) Bold"/>
              </a:rPr>
              <a:t>MULTILINK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59159" y="3908965"/>
            <a:ext cx="6356931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1255" lvl="1" indent="-270628" algn="l">
              <a:lnSpc>
                <a:spcPts val="3008"/>
              </a:lnSpc>
              <a:buFont typeface="Arial"/>
              <a:buChar char="•"/>
            </a:pPr>
            <a:r>
              <a:rPr lang="en-US" sz="2506">
                <a:solidFill>
                  <a:srgbClr val="002F6E"/>
                </a:solidFill>
                <a:latin typeface="Calibri (MS) Bold"/>
              </a:rPr>
              <a:t>MULTILINK = performance + resilience</a:t>
            </a:r>
          </a:p>
          <a:p>
            <a:pPr marL="541255" lvl="1" indent="-270628" algn="l">
              <a:lnSpc>
                <a:spcPts val="3008"/>
              </a:lnSpc>
              <a:buFont typeface="Arial"/>
              <a:buChar char="•"/>
            </a:pPr>
            <a:r>
              <a:rPr lang="en-US" sz="2506">
                <a:solidFill>
                  <a:srgbClr val="002F6E"/>
                </a:solidFill>
                <a:latin typeface="Calibri (MS)"/>
              </a:rPr>
              <a:t>Principle of</a:t>
            </a:r>
            <a:r>
              <a:rPr lang="en-US" sz="2506">
                <a:solidFill>
                  <a:srgbClr val="002F6E"/>
                </a:solidFill>
                <a:latin typeface="Calibri (MS) Bold"/>
              </a:rPr>
              <a:t> backwards compatibility </a:t>
            </a:r>
          </a:p>
          <a:p>
            <a:pPr marL="541255" lvl="1" indent="-270628" algn="l">
              <a:lnSpc>
                <a:spcPts val="3008"/>
              </a:lnSpc>
              <a:buFont typeface="Arial"/>
              <a:buChar char="•"/>
            </a:pPr>
            <a:r>
              <a:rPr lang="en-US" sz="2506">
                <a:solidFill>
                  <a:srgbClr val="002F6E"/>
                </a:solidFill>
                <a:latin typeface="Calibri (MS) Bold"/>
              </a:rPr>
              <a:t>Move to IPS</a:t>
            </a:r>
          </a:p>
          <a:p>
            <a:pPr marL="541255" lvl="1" indent="-270628" algn="l">
              <a:lnSpc>
                <a:spcPts val="3008"/>
              </a:lnSpc>
              <a:buFont typeface="Arial"/>
              <a:buChar char="•"/>
            </a:pPr>
            <a:r>
              <a:rPr lang="en-US" sz="2506">
                <a:solidFill>
                  <a:srgbClr val="002F6E"/>
                </a:solidFill>
                <a:latin typeface="Calibri (MS) Bold"/>
              </a:rPr>
              <a:t>Coexistence of different A/G communication technologies: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90562" y="5833015"/>
            <a:ext cx="5367412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3702" lvl="1" indent="-236851" algn="l">
              <a:lnSpc>
                <a:spcPts val="2632"/>
              </a:lnSpc>
              <a:buFont typeface="Arial"/>
              <a:buChar char="•"/>
            </a:pPr>
            <a:r>
              <a:rPr lang="en-US" sz="2194">
                <a:solidFill>
                  <a:srgbClr val="002F6E"/>
                </a:solidFill>
                <a:latin typeface="Calibri (MS)"/>
              </a:rPr>
              <a:t>VDLM2</a:t>
            </a:r>
          </a:p>
          <a:p>
            <a:pPr marL="473702" lvl="1" indent="-236851" algn="l">
              <a:lnSpc>
                <a:spcPts val="2632"/>
              </a:lnSpc>
              <a:buFont typeface="Arial"/>
              <a:buChar char="•"/>
            </a:pPr>
            <a:r>
              <a:rPr lang="en-US" sz="2194">
                <a:solidFill>
                  <a:srgbClr val="002F6E"/>
                </a:solidFill>
                <a:latin typeface="Calibri (MS)"/>
              </a:rPr>
              <a:t>SATCOM</a:t>
            </a:r>
          </a:p>
          <a:p>
            <a:pPr marL="473702" lvl="1" indent="-236851" algn="l">
              <a:lnSpc>
                <a:spcPts val="2632"/>
              </a:lnSpc>
              <a:buFont typeface="Arial"/>
              <a:buChar char="•"/>
            </a:pPr>
            <a:r>
              <a:rPr lang="en-US" sz="2194">
                <a:solidFill>
                  <a:srgbClr val="002F6E"/>
                </a:solidFill>
                <a:latin typeface="Calibri (MS)"/>
              </a:rPr>
              <a:t>LDACS</a:t>
            </a:r>
          </a:p>
          <a:p>
            <a:pPr marL="473702" lvl="1" indent="-236851" algn="l">
              <a:lnSpc>
                <a:spcPts val="2632"/>
              </a:lnSpc>
              <a:buFont typeface="Arial"/>
              <a:buChar char="•"/>
            </a:pPr>
            <a:r>
              <a:rPr lang="en-US" sz="2194">
                <a:solidFill>
                  <a:srgbClr val="002F6E"/>
                </a:solidFill>
                <a:latin typeface="Calibri (MS)"/>
              </a:rPr>
              <a:t>Hyperconnected (use of commercial networks)</a:t>
            </a:r>
          </a:p>
          <a:p>
            <a:pPr marL="473702" lvl="1" indent="-236851" algn="l">
              <a:lnSpc>
                <a:spcPts val="2632"/>
              </a:lnSpc>
              <a:buFont typeface="Arial"/>
              <a:buChar char="•"/>
            </a:pPr>
            <a:r>
              <a:rPr lang="en-US" sz="2194">
                <a:solidFill>
                  <a:srgbClr val="002F6E"/>
                </a:solidFill>
                <a:latin typeface="Calibri (MS)"/>
              </a:rPr>
              <a:t>VHF voice (ground and satellite-based)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88555"/>
            <a:ext cx="18288000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2042505"/>
            <a:ext cx="12802854" cy="787270"/>
            <a:chOff x="0" y="0"/>
            <a:chExt cx="3226404" cy="198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26404" cy="198397"/>
            </a:xfrm>
            <a:custGeom>
              <a:avLst/>
              <a:gdLst/>
              <a:ahLst/>
              <a:cxnLst/>
              <a:rect l="l" t="t" r="r" b="b"/>
              <a:pathLst>
                <a:path w="3226404" h="198397">
                  <a:moveTo>
                    <a:pt x="30840" y="0"/>
                  </a:moveTo>
                  <a:lnTo>
                    <a:pt x="3195564" y="0"/>
                  </a:lnTo>
                  <a:cubicBezTo>
                    <a:pt x="3212597" y="0"/>
                    <a:pt x="3226404" y="13807"/>
                    <a:pt x="3226404" y="30840"/>
                  </a:cubicBezTo>
                  <a:lnTo>
                    <a:pt x="3226404" y="167557"/>
                  </a:lnTo>
                  <a:cubicBezTo>
                    <a:pt x="3226404" y="175737"/>
                    <a:pt x="3223155" y="183581"/>
                    <a:pt x="3217371" y="189364"/>
                  </a:cubicBezTo>
                  <a:cubicBezTo>
                    <a:pt x="3211588" y="195148"/>
                    <a:pt x="3203744" y="198397"/>
                    <a:pt x="3195564" y="198397"/>
                  </a:cubicBezTo>
                  <a:lnTo>
                    <a:pt x="30840" y="198397"/>
                  </a:lnTo>
                  <a:cubicBezTo>
                    <a:pt x="22661" y="198397"/>
                    <a:pt x="14816" y="195148"/>
                    <a:pt x="9033" y="189364"/>
                  </a:cubicBezTo>
                  <a:cubicBezTo>
                    <a:pt x="3249" y="183581"/>
                    <a:pt x="0" y="175737"/>
                    <a:pt x="0" y="167557"/>
                  </a:cubicBezTo>
                  <a:lnTo>
                    <a:pt x="0" y="30840"/>
                  </a:lnTo>
                  <a:cubicBezTo>
                    <a:pt x="0" y="22661"/>
                    <a:pt x="3249" y="14816"/>
                    <a:pt x="9033" y="9033"/>
                  </a:cubicBezTo>
                  <a:cubicBezTo>
                    <a:pt x="14816" y="3249"/>
                    <a:pt x="22661" y="0"/>
                    <a:pt x="30840" y="0"/>
                  </a:cubicBezTo>
                  <a:close/>
                </a:path>
              </a:pathLst>
            </a:custGeom>
            <a:solidFill>
              <a:srgbClr val="001F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3226404" cy="207922"/>
            </a:xfrm>
            <a:prstGeom prst="rect">
              <a:avLst/>
            </a:prstGeom>
          </p:spPr>
          <p:txBody>
            <a:bodyPr lIns="39989" tIns="39989" rIns="39989" bIns="39989" rtlCol="0" anchor="ctr"/>
            <a:lstStyle/>
            <a:p>
              <a:pPr algn="just">
                <a:lnSpc>
                  <a:spcPts val="208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2054" y="2211137"/>
            <a:ext cx="11916145" cy="47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3366" dirty="0">
                <a:solidFill>
                  <a:srgbClr val="FFFFFF"/>
                </a:solidFill>
                <a:latin typeface="Titillium Web Bold"/>
              </a:rPr>
              <a:t>Continuous trajectory </a:t>
            </a:r>
            <a:r>
              <a:rPr lang="en-US" sz="3366" dirty="0" err="1">
                <a:solidFill>
                  <a:srgbClr val="FFFFFF"/>
                </a:solidFill>
                <a:latin typeface="Titillium Web Bold"/>
              </a:rPr>
              <a:t>optimisation</a:t>
            </a:r>
            <a:r>
              <a:rPr lang="en-US" sz="3366" dirty="0">
                <a:solidFill>
                  <a:srgbClr val="FFFFFF"/>
                </a:solidFill>
                <a:latin typeface="Titillium Web Bold"/>
              </a:rPr>
              <a:t> in planning and execution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64848" y="3389339"/>
            <a:ext cx="7038115" cy="5081077"/>
            <a:chOff x="0" y="0"/>
            <a:chExt cx="9384154" cy="677476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2156739"/>
              <a:ext cx="9384154" cy="4618031"/>
              <a:chOff x="0" y="0"/>
              <a:chExt cx="2224137" cy="10945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224137" cy="1094519"/>
              </a:xfrm>
              <a:custGeom>
                <a:avLst/>
                <a:gdLst/>
                <a:ahLst/>
                <a:cxnLst/>
                <a:rect l="l" t="t" r="r" b="b"/>
                <a:pathLst>
                  <a:path w="2224137" h="1094519">
                    <a:moveTo>
                      <a:pt x="61600" y="0"/>
                    </a:moveTo>
                    <a:lnTo>
                      <a:pt x="2162537" y="0"/>
                    </a:lnTo>
                    <a:cubicBezTo>
                      <a:pt x="2196558" y="0"/>
                      <a:pt x="2224137" y="27579"/>
                      <a:pt x="2224137" y="61600"/>
                    </a:cubicBezTo>
                    <a:lnTo>
                      <a:pt x="2224137" y="1032919"/>
                    </a:lnTo>
                    <a:cubicBezTo>
                      <a:pt x="2224137" y="1066940"/>
                      <a:pt x="2196558" y="1094519"/>
                      <a:pt x="2162537" y="1094519"/>
                    </a:cubicBezTo>
                    <a:lnTo>
                      <a:pt x="61600" y="1094519"/>
                    </a:lnTo>
                    <a:cubicBezTo>
                      <a:pt x="27579" y="1094519"/>
                      <a:pt x="0" y="1066940"/>
                      <a:pt x="0" y="1032919"/>
                    </a:cubicBezTo>
                    <a:lnTo>
                      <a:pt x="0" y="61600"/>
                    </a:lnTo>
                    <a:cubicBezTo>
                      <a:pt x="0" y="27579"/>
                      <a:pt x="27579" y="0"/>
                      <a:pt x="61600" y="0"/>
                    </a:cubicBezTo>
                    <a:close/>
                  </a:path>
                </a:pathLst>
              </a:custGeom>
              <a:solidFill>
                <a:srgbClr val="9FCFE1">
                  <a:alpha val="5882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224137" cy="1132619"/>
              </a:xfrm>
              <a:prstGeom prst="rect">
                <a:avLst/>
              </a:prstGeom>
            </p:spPr>
            <p:txBody>
              <a:bodyPr lIns="40487" tIns="40487" rIns="40487" bIns="40487" rtlCol="0" anchor="ctr"/>
              <a:lstStyle/>
              <a:p>
                <a:pPr algn="ctr">
                  <a:lnSpc>
                    <a:spcPts val="2335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38893" y="0"/>
              <a:ext cx="8506368" cy="6299471"/>
            </a:xfrm>
            <a:custGeom>
              <a:avLst/>
              <a:gdLst/>
              <a:ahLst/>
              <a:cxnLst/>
              <a:rect l="l" t="t" r="r" b="b"/>
              <a:pathLst>
                <a:path w="8506368" h="6299471">
                  <a:moveTo>
                    <a:pt x="0" y="0"/>
                  </a:moveTo>
                  <a:lnTo>
                    <a:pt x="8506368" y="0"/>
                  </a:lnTo>
                  <a:lnTo>
                    <a:pt x="8506368" y="6299471"/>
                  </a:lnTo>
                  <a:lnTo>
                    <a:pt x="0" y="629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46054" y="986443"/>
            <a:ext cx="13293484" cy="93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5"/>
              </a:lnSpc>
              <a:spcBef>
                <a:spcPct val="0"/>
              </a:spcBef>
            </a:pPr>
            <a:r>
              <a:rPr lang="en-US" sz="6500" spc="-383">
                <a:solidFill>
                  <a:srgbClr val="001F5A"/>
                </a:solidFill>
                <a:latin typeface="Calibri (MS) Bold"/>
              </a:rPr>
              <a:t>TBO IN THE </a:t>
            </a:r>
            <a:r>
              <a:rPr lang="en-US" sz="6500" spc="-383">
                <a:solidFill>
                  <a:srgbClr val="75B424"/>
                </a:solidFill>
                <a:latin typeface="Calibri (MS) Bold"/>
              </a:rPr>
              <a:t>2040</a:t>
            </a:r>
            <a:r>
              <a:rPr lang="en-US" sz="6500" spc="-383">
                <a:solidFill>
                  <a:srgbClr val="001F5A"/>
                </a:solidFill>
                <a:latin typeface="Calibri (MS) Bold"/>
              </a:rPr>
              <a:t> VISION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3389339"/>
            <a:ext cx="8334829" cy="5071252"/>
            <a:chOff x="0" y="0"/>
            <a:chExt cx="11113106" cy="676167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76200"/>
              <a:ext cx="11113106" cy="6837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89715" lvl="1" indent="-344857" algn="l">
                <a:lnSpc>
                  <a:spcPts val="3865"/>
                </a:lnSpc>
                <a:buFont typeface="Arial"/>
                <a:buChar char="•"/>
              </a:pPr>
              <a:r>
                <a:rPr lang="en-US" sz="3194" spc="-127" dirty="0">
                  <a:solidFill>
                    <a:srgbClr val="001F5A"/>
                  </a:solidFill>
                  <a:latin typeface="Calibri (MS)"/>
                </a:rPr>
                <a:t>G-G and A-G sharing of trajectory data</a:t>
              </a:r>
            </a:p>
            <a:p>
              <a:pPr algn="l">
                <a:lnSpc>
                  <a:spcPts val="1209"/>
                </a:lnSpc>
              </a:pPr>
              <a:endParaRPr lang="en-US" sz="3194" spc="-127" dirty="0">
                <a:solidFill>
                  <a:srgbClr val="001F5A"/>
                </a:solidFill>
                <a:latin typeface="Calibri (MS)"/>
              </a:endParaRPr>
            </a:p>
            <a:p>
              <a:pPr algn="l">
                <a:lnSpc>
                  <a:spcPts val="605"/>
                </a:lnSpc>
              </a:pPr>
              <a:endParaRPr lang="en-US" sz="3194" spc="-127" dirty="0">
                <a:solidFill>
                  <a:srgbClr val="001F5A"/>
                </a:solidFill>
                <a:latin typeface="Calibri (MS)"/>
              </a:endParaRPr>
            </a:p>
            <a:p>
              <a:pPr marL="689715" lvl="1" indent="-344857" algn="l">
                <a:lnSpc>
                  <a:spcPts val="3865"/>
                </a:lnSpc>
                <a:buFont typeface="Arial"/>
                <a:buChar char="•"/>
              </a:pPr>
              <a:r>
                <a:rPr lang="en-US" sz="3194" spc="-127" dirty="0">
                  <a:solidFill>
                    <a:srgbClr val="001F5A"/>
                  </a:solidFill>
                  <a:latin typeface="Calibri (MS)"/>
                </a:rPr>
                <a:t>Human-machine teaming:</a:t>
              </a:r>
            </a:p>
            <a:p>
              <a:pPr algn="l">
                <a:lnSpc>
                  <a:spcPts val="1209"/>
                </a:lnSpc>
              </a:pPr>
              <a:endParaRPr lang="en-US" sz="3194" spc="-127" dirty="0">
                <a:solidFill>
                  <a:srgbClr val="001F5A"/>
                </a:solidFill>
                <a:latin typeface="Calibri (MS)"/>
              </a:endParaRPr>
            </a:p>
            <a:p>
              <a:pPr algn="l">
                <a:lnSpc>
                  <a:spcPts val="3381"/>
                </a:lnSpc>
              </a:pPr>
              <a:r>
                <a:rPr lang="en-US" sz="2794" spc="-111" dirty="0">
                  <a:solidFill>
                    <a:srgbClr val="001F5A"/>
                  </a:solidFill>
                  <a:latin typeface="Calibri (MS)"/>
                </a:rPr>
                <a:t>                    High automation in planning and execution</a:t>
              </a:r>
            </a:p>
            <a:p>
              <a:pPr algn="l">
                <a:lnSpc>
                  <a:spcPts val="100"/>
                </a:lnSpc>
              </a:pPr>
              <a:endParaRPr lang="en-US" sz="2794" spc="-111" dirty="0">
                <a:solidFill>
                  <a:srgbClr val="001F5A"/>
                </a:solidFill>
                <a:latin typeface="Calibri (MS)"/>
              </a:endParaRPr>
            </a:p>
            <a:p>
              <a:pPr algn="l">
                <a:lnSpc>
                  <a:spcPts val="3381"/>
                </a:lnSpc>
              </a:pPr>
              <a:r>
                <a:rPr lang="en-US" sz="2794" spc="-111" dirty="0">
                  <a:solidFill>
                    <a:srgbClr val="001F5A"/>
                  </a:solidFill>
                  <a:latin typeface="Calibri (MS)"/>
                </a:rPr>
                <a:t>                    Reduction of dispatch, flight-deck, ATFM and ATC</a:t>
              </a:r>
            </a:p>
            <a:p>
              <a:pPr algn="l">
                <a:lnSpc>
                  <a:spcPts val="3381"/>
                </a:lnSpc>
              </a:pPr>
              <a:r>
                <a:rPr lang="en-US" sz="2794" spc="-111" dirty="0">
                  <a:solidFill>
                    <a:srgbClr val="001F5A"/>
                  </a:solidFill>
                  <a:latin typeface="Calibri (MS)"/>
                </a:rPr>
                <a:t>                    workload</a:t>
              </a:r>
            </a:p>
            <a:p>
              <a:pPr algn="l">
                <a:lnSpc>
                  <a:spcPts val="1209"/>
                </a:lnSpc>
              </a:pPr>
              <a:endParaRPr lang="en-US" sz="2794" spc="-111" dirty="0">
                <a:solidFill>
                  <a:srgbClr val="001F5A"/>
                </a:solidFill>
                <a:latin typeface="Calibri (MS)"/>
              </a:endParaRPr>
            </a:p>
            <a:p>
              <a:pPr marL="689715" lvl="1" indent="-344857" algn="l">
                <a:lnSpc>
                  <a:spcPts val="3865"/>
                </a:lnSpc>
                <a:buFont typeface="Arial"/>
                <a:buChar char="•"/>
              </a:pPr>
              <a:r>
                <a:rPr lang="en-US" sz="3194" spc="-127" dirty="0">
                  <a:solidFill>
                    <a:srgbClr val="001F5A"/>
                  </a:solidFill>
                  <a:latin typeface="Calibri (MS)"/>
                </a:rPr>
                <a:t>From airspace management to the management of individual flights -&gt; reduced environmental impact</a:t>
              </a:r>
            </a:p>
            <a:p>
              <a:pPr algn="l">
                <a:lnSpc>
                  <a:spcPts val="1209"/>
                </a:lnSpc>
              </a:pPr>
              <a:endParaRPr lang="en-US" sz="3194" spc="-127" dirty="0">
                <a:solidFill>
                  <a:srgbClr val="001F5A"/>
                </a:solidFill>
                <a:latin typeface="Calibri (MS)"/>
              </a:endParaRPr>
            </a:p>
            <a:p>
              <a:pPr algn="l">
                <a:lnSpc>
                  <a:spcPts val="1168"/>
                </a:lnSpc>
              </a:pPr>
              <a:endParaRPr lang="en-US" sz="3194" spc="-127" dirty="0">
                <a:solidFill>
                  <a:srgbClr val="001F5A"/>
                </a:solidFill>
                <a:latin typeface="Calibri (MS)"/>
              </a:endParaRPr>
            </a:p>
            <a:p>
              <a:pPr marL="689715" lvl="1" indent="-344857" algn="l">
                <a:lnSpc>
                  <a:spcPts val="3865"/>
                </a:lnSpc>
                <a:buFont typeface="Arial"/>
                <a:buChar char="•"/>
              </a:pPr>
              <a:r>
                <a:rPr lang="en-US" sz="3194" spc="-127" dirty="0">
                  <a:solidFill>
                    <a:srgbClr val="001F5A"/>
                  </a:solidFill>
                  <a:latin typeface="Calibri (MS)"/>
                </a:rPr>
                <a:t>Routine ATC clearances are automated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-10800000">
              <a:off x="1350198" y="2503981"/>
              <a:ext cx="229903" cy="381582"/>
            </a:xfrm>
            <a:custGeom>
              <a:avLst/>
              <a:gdLst/>
              <a:ahLst/>
              <a:cxnLst/>
              <a:rect l="l" t="t" r="r" b="b"/>
              <a:pathLst>
                <a:path w="229903" h="381582">
                  <a:moveTo>
                    <a:pt x="0" y="0"/>
                  </a:moveTo>
                  <a:lnTo>
                    <a:pt x="229903" y="0"/>
                  </a:lnTo>
                  <a:lnTo>
                    <a:pt x="229903" y="381582"/>
                  </a:lnTo>
                  <a:lnTo>
                    <a:pt x="0" y="381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 rot="-10800000">
              <a:off x="1350198" y="1892573"/>
              <a:ext cx="242057" cy="401755"/>
            </a:xfrm>
            <a:custGeom>
              <a:avLst/>
              <a:gdLst/>
              <a:ahLst/>
              <a:cxnLst/>
              <a:rect l="l" t="t" r="r" b="b"/>
              <a:pathLst>
                <a:path w="242057" h="401755">
                  <a:moveTo>
                    <a:pt x="0" y="0"/>
                  </a:moveTo>
                  <a:lnTo>
                    <a:pt x="242057" y="0"/>
                  </a:lnTo>
                  <a:lnTo>
                    <a:pt x="242057" y="401755"/>
                  </a:lnTo>
                  <a:lnTo>
                    <a:pt x="0" y="40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124" y="1588555"/>
            <a:ext cx="18410124" cy="8214629"/>
          </a:xfrm>
          <a:custGeom>
            <a:avLst/>
            <a:gdLst/>
            <a:ahLst/>
            <a:cxnLst/>
            <a:rect l="l" t="t" r="r" b="b"/>
            <a:pathLst>
              <a:path w="18410124" h="8214629">
                <a:moveTo>
                  <a:pt x="0" y="0"/>
                </a:moveTo>
                <a:lnTo>
                  <a:pt x="18410124" y="0"/>
                </a:lnTo>
                <a:lnTo>
                  <a:pt x="18410124" y="8214629"/>
                </a:lnTo>
                <a:lnTo>
                  <a:pt x="0" y="82146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134769" y="636806"/>
            <a:ext cx="2479871" cy="1153603"/>
          </a:xfrm>
          <a:custGeom>
            <a:avLst/>
            <a:gdLst/>
            <a:ahLst/>
            <a:cxnLst/>
            <a:rect l="l" t="t" r="r" b="b"/>
            <a:pathLst>
              <a:path w="2479871" h="1153603">
                <a:moveTo>
                  <a:pt x="0" y="0"/>
                </a:moveTo>
                <a:lnTo>
                  <a:pt x="2479871" y="0"/>
                </a:lnTo>
                <a:lnTo>
                  <a:pt x="2479871" y="1153603"/>
                </a:lnTo>
                <a:lnTo>
                  <a:pt x="0" y="1153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996011" y="9258300"/>
            <a:ext cx="1833941" cy="385128"/>
          </a:xfrm>
          <a:custGeom>
            <a:avLst/>
            <a:gdLst/>
            <a:ahLst/>
            <a:cxnLst/>
            <a:rect l="l" t="t" r="r" b="b"/>
            <a:pathLst>
              <a:path w="1833941" h="385128">
                <a:moveTo>
                  <a:pt x="0" y="0"/>
                </a:moveTo>
                <a:lnTo>
                  <a:pt x="1833941" y="0"/>
                </a:lnTo>
                <a:lnTo>
                  <a:pt x="1833941" y="385128"/>
                </a:lnTo>
                <a:lnTo>
                  <a:pt x="0" y="385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412167" y="3776543"/>
            <a:ext cx="12361941" cy="1349917"/>
            <a:chOff x="0" y="0"/>
            <a:chExt cx="16482588" cy="179989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6482588" cy="1799890"/>
              <a:chOff x="0" y="0"/>
              <a:chExt cx="2881174" cy="3146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81174" cy="314623"/>
              </a:xfrm>
              <a:custGeom>
                <a:avLst/>
                <a:gdLst/>
                <a:ahLst/>
                <a:cxnLst/>
                <a:rect l="l" t="t" r="r" b="b"/>
                <a:pathLst>
                  <a:path w="2881174" h="314623">
                    <a:moveTo>
                      <a:pt x="34535" y="0"/>
                    </a:moveTo>
                    <a:lnTo>
                      <a:pt x="2846639" y="0"/>
                    </a:lnTo>
                    <a:cubicBezTo>
                      <a:pt x="2855799" y="0"/>
                      <a:pt x="2864583" y="3639"/>
                      <a:pt x="2871059" y="10115"/>
                    </a:cubicBezTo>
                    <a:cubicBezTo>
                      <a:pt x="2877536" y="16592"/>
                      <a:pt x="2881174" y="25376"/>
                      <a:pt x="2881174" y="34535"/>
                    </a:cubicBezTo>
                    <a:lnTo>
                      <a:pt x="2881174" y="280087"/>
                    </a:lnTo>
                    <a:cubicBezTo>
                      <a:pt x="2881174" y="289247"/>
                      <a:pt x="2877536" y="298031"/>
                      <a:pt x="2871059" y="304508"/>
                    </a:cubicBezTo>
                    <a:cubicBezTo>
                      <a:pt x="2864583" y="310984"/>
                      <a:pt x="2855799" y="314623"/>
                      <a:pt x="2846639" y="314623"/>
                    </a:cubicBezTo>
                    <a:lnTo>
                      <a:pt x="34535" y="314623"/>
                    </a:lnTo>
                    <a:cubicBezTo>
                      <a:pt x="25376" y="314623"/>
                      <a:pt x="16592" y="310984"/>
                      <a:pt x="10115" y="304508"/>
                    </a:cubicBezTo>
                    <a:cubicBezTo>
                      <a:pt x="3639" y="298031"/>
                      <a:pt x="0" y="289247"/>
                      <a:pt x="0" y="280087"/>
                    </a:cubicBezTo>
                    <a:lnTo>
                      <a:pt x="0" y="34535"/>
                    </a:lnTo>
                    <a:cubicBezTo>
                      <a:pt x="0" y="25376"/>
                      <a:pt x="3639" y="16592"/>
                      <a:pt x="10115" y="10115"/>
                    </a:cubicBezTo>
                    <a:cubicBezTo>
                      <a:pt x="16592" y="3639"/>
                      <a:pt x="25376" y="0"/>
                      <a:pt x="34535" y="0"/>
                    </a:cubicBezTo>
                    <a:close/>
                  </a:path>
                </a:pathLst>
              </a:custGeom>
              <a:solidFill>
                <a:srgbClr val="9FCFE1">
                  <a:alpha val="44706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881174" cy="343198"/>
              </a:xfrm>
              <a:prstGeom prst="rect">
                <a:avLst/>
              </a:prstGeom>
            </p:spPr>
            <p:txBody>
              <a:bodyPr lIns="53319" tIns="53319" rIns="53319" bIns="53319" rtlCol="0" anchor="ctr"/>
              <a:lstStyle/>
              <a:p>
                <a:pPr algn="ctr">
                  <a:lnSpc>
                    <a:spcPts val="2475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49865" y="241059"/>
              <a:ext cx="15669698" cy="1552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1"/>
                </a:lnSpc>
              </a:pPr>
              <a:r>
                <a:rPr lang="en-US" sz="2975">
                  <a:solidFill>
                    <a:srgbClr val="001F5A"/>
                  </a:solidFill>
                  <a:latin typeface="Titillium Web Bold"/>
                </a:rPr>
                <a:t>July 2024</a:t>
              </a:r>
              <a:r>
                <a:rPr lang="en-US" sz="2975">
                  <a:solidFill>
                    <a:srgbClr val="001F5A"/>
                  </a:solidFill>
                  <a:latin typeface="Titillium Web"/>
                </a:rPr>
                <a:t> Final draft of ATM Master Plan (including TBO roadmap) </a:t>
              </a:r>
            </a:p>
            <a:p>
              <a:pPr algn="ctr">
                <a:lnSpc>
                  <a:spcPts val="3481"/>
                </a:lnSpc>
              </a:pPr>
              <a:r>
                <a:rPr lang="en-US" sz="2975">
                  <a:solidFill>
                    <a:srgbClr val="001F5A"/>
                  </a:solidFill>
                  <a:latin typeface="Titillium Web"/>
                </a:rPr>
                <a:t>for formal consultation with stakeholders</a:t>
              </a:r>
            </a:p>
            <a:p>
              <a:pPr algn="ctr">
                <a:lnSpc>
                  <a:spcPts val="2314"/>
                </a:lnSpc>
              </a:pPr>
              <a:endParaRPr lang="en-US" sz="2975">
                <a:solidFill>
                  <a:srgbClr val="001F5A"/>
                </a:solidFill>
                <a:latin typeface="Titillium Web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167" y="5416960"/>
            <a:ext cx="12361941" cy="1294995"/>
            <a:chOff x="0" y="0"/>
            <a:chExt cx="2913909" cy="305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13909" cy="305251"/>
            </a:xfrm>
            <a:custGeom>
              <a:avLst/>
              <a:gdLst/>
              <a:ahLst/>
              <a:cxnLst/>
              <a:rect l="l" t="t" r="r" b="b"/>
              <a:pathLst>
                <a:path w="2913909" h="305251">
                  <a:moveTo>
                    <a:pt x="31940" y="0"/>
                  </a:moveTo>
                  <a:lnTo>
                    <a:pt x="2881969" y="0"/>
                  </a:lnTo>
                  <a:cubicBezTo>
                    <a:pt x="2899609" y="0"/>
                    <a:pt x="2913909" y="14300"/>
                    <a:pt x="2913909" y="31940"/>
                  </a:cubicBezTo>
                  <a:lnTo>
                    <a:pt x="2913909" y="273311"/>
                  </a:lnTo>
                  <a:cubicBezTo>
                    <a:pt x="2913909" y="290951"/>
                    <a:pt x="2899609" y="305251"/>
                    <a:pt x="2881969" y="305251"/>
                  </a:cubicBezTo>
                  <a:lnTo>
                    <a:pt x="31940" y="305251"/>
                  </a:lnTo>
                  <a:cubicBezTo>
                    <a:pt x="14300" y="305251"/>
                    <a:pt x="0" y="290951"/>
                    <a:pt x="0" y="273311"/>
                  </a:cubicBezTo>
                  <a:lnTo>
                    <a:pt x="0" y="31940"/>
                  </a:lnTo>
                  <a:cubicBezTo>
                    <a:pt x="0" y="14300"/>
                    <a:pt x="14300" y="0"/>
                    <a:pt x="31940" y="0"/>
                  </a:cubicBezTo>
                  <a:close/>
                </a:path>
              </a:pathLst>
            </a:custGeom>
            <a:solidFill>
              <a:srgbClr val="75B424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13909" cy="343351"/>
            </a:xfrm>
            <a:prstGeom prst="rect">
              <a:avLst/>
            </a:prstGeom>
          </p:spPr>
          <p:txBody>
            <a:bodyPr lIns="55127" tIns="55127" rIns="55127" bIns="55127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12167" y="7002455"/>
            <a:ext cx="12361941" cy="1036411"/>
            <a:chOff x="0" y="0"/>
            <a:chExt cx="2881174" cy="2415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81174" cy="241554"/>
            </a:xfrm>
            <a:custGeom>
              <a:avLst/>
              <a:gdLst/>
              <a:ahLst/>
              <a:cxnLst/>
              <a:rect l="l" t="t" r="r" b="b"/>
              <a:pathLst>
                <a:path w="2881174" h="241554">
                  <a:moveTo>
                    <a:pt x="31940" y="0"/>
                  </a:moveTo>
                  <a:lnTo>
                    <a:pt x="2849235" y="0"/>
                  </a:lnTo>
                  <a:cubicBezTo>
                    <a:pt x="2866874" y="0"/>
                    <a:pt x="2881174" y="14300"/>
                    <a:pt x="2881174" y="31940"/>
                  </a:cubicBezTo>
                  <a:lnTo>
                    <a:pt x="2881174" y="209615"/>
                  </a:lnTo>
                  <a:cubicBezTo>
                    <a:pt x="2881174" y="227255"/>
                    <a:pt x="2866874" y="241554"/>
                    <a:pt x="2849235" y="241554"/>
                  </a:cubicBezTo>
                  <a:lnTo>
                    <a:pt x="31940" y="241554"/>
                  </a:lnTo>
                  <a:cubicBezTo>
                    <a:pt x="14300" y="241554"/>
                    <a:pt x="0" y="227255"/>
                    <a:pt x="0" y="209615"/>
                  </a:cubicBezTo>
                  <a:lnTo>
                    <a:pt x="0" y="31940"/>
                  </a:lnTo>
                  <a:cubicBezTo>
                    <a:pt x="0" y="14300"/>
                    <a:pt x="14300" y="0"/>
                    <a:pt x="31940" y="0"/>
                  </a:cubicBezTo>
                  <a:close/>
                </a:path>
              </a:pathLst>
            </a:custGeom>
            <a:solidFill>
              <a:srgbClr val="9FCFE1">
                <a:alpha val="4470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81174" cy="279654"/>
            </a:xfrm>
            <a:prstGeom prst="rect">
              <a:avLst/>
            </a:prstGeom>
          </p:spPr>
          <p:txBody>
            <a:bodyPr lIns="55753" tIns="55753" rIns="55753" bIns="55753" rtlCol="0" anchor="ctr"/>
            <a:lstStyle/>
            <a:p>
              <a:pPr algn="ctr">
                <a:lnSpc>
                  <a:spcPts val="2335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3352872"/>
            <a:ext cx="3256766" cy="4685994"/>
          </a:xfrm>
          <a:custGeom>
            <a:avLst/>
            <a:gdLst/>
            <a:ahLst/>
            <a:cxnLst/>
            <a:rect l="l" t="t" r="r" b="b"/>
            <a:pathLst>
              <a:path w="3256766" h="4685994">
                <a:moveTo>
                  <a:pt x="0" y="0"/>
                </a:moveTo>
                <a:lnTo>
                  <a:pt x="3256766" y="0"/>
                </a:lnTo>
                <a:lnTo>
                  <a:pt x="3256766" y="4685995"/>
                </a:lnTo>
                <a:lnTo>
                  <a:pt x="0" y="4685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028700" y="927553"/>
            <a:ext cx="13293484" cy="158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8"/>
              </a:lnSpc>
              <a:spcBef>
                <a:spcPct val="0"/>
              </a:spcBef>
            </a:pPr>
            <a:r>
              <a:rPr lang="en-US" sz="6200" spc="-365">
                <a:solidFill>
                  <a:srgbClr val="75B424"/>
                </a:solidFill>
                <a:latin typeface="Calibri (MS) Bold"/>
              </a:rPr>
              <a:t>NEXT STEPS</a:t>
            </a:r>
            <a:r>
              <a:rPr lang="en-US" sz="6200" spc="-365">
                <a:solidFill>
                  <a:srgbClr val="001F5A"/>
                </a:solidFill>
                <a:latin typeface="Calibri (MS) Bold"/>
              </a:rPr>
              <a:t> FOR THE EUROPEAN ATM MASTER PLAN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84649" y="5598185"/>
            <a:ext cx="11620249" cy="85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9"/>
              </a:lnSpc>
              <a:spcBef>
                <a:spcPct val="0"/>
              </a:spcBef>
            </a:pPr>
            <a:r>
              <a:rPr lang="en-US" sz="2940" u="none" strike="noStrike">
                <a:solidFill>
                  <a:srgbClr val="001F5A"/>
                </a:solidFill>
                <a:latin typeface="Titillium Web Bold"/>
              </a:rPr>
              <a:t>December 2024</a:t>
            </a:r>
            <a:r>
              <a:rPr lang="en-US" sz="2940" u="none" strike="noStrike">
                <a:solidFill>
                  <a:srgbClr val="001F5A"/>
                </a:solidFill>
                <a:latin typeface="Titillium Web"/>
              </a:rPr>
              <a:t> Adoption of the Master Plan by the </a:t>
            </a:r>
          </a:p>
          <a:p>
            <a:pPr marL="0" lvl="0" indent="0" algn="ctr">
              <a:lnSpc>
                <a:spcPts val="3439"/>
              </a:lnSpc>
              <a:spcBef>
                <a:spcPct val="0"/>
              </a:spcBef>
            </a:pPr>
            <a:r>
              <a:rPr lang="en-US" sz="2940" u="none" strike="noStrike">
                <a:solidFill>
                  <a:srgbClr val="001F5A"/>
                </a:solidFill>
                <a:latin typeface="Titillium Web"/>
              </a:rPr>
              <a:t>SESAR Joint Undertaking Governing Board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84649" y="7302505"/>
            <a:ext cx="11752273" cy="43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940">
                <a:solidFill>
                  <a:srgbClr val="001F5A"/>
                </a:solidFill>
                <a:latin typeface="Titillium Web"/>
              </a:rPr>
              <a:t>In the meantime, still open for discussion and improvements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555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TBO roadmap</dc:title>
  <dc:creator>Christine Stewart</dc:creator>
  <cp:lastModifiedBy>Perrine Lumen</cp:lastModifiedBy>
  <cp:revision>11</cp:revision>
  <dcterms:created xsi:type="dcterms:W3CDTF">2006-08-16T00:00:00Z</dcterms:created>
  <dcterms:modified xsi:type="dcterms:W3CDTF">2024-06-05T21:20:12Z</dcterms:modified>
  <dc:identifier>DAGGl3Phweo</dc:identifier>
</cp:coreProperties>
</file>