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4"/>
  </p:notesMasterIdLst>
  <p:sldIdLst>
    <p:sldId id="289" r:id="rId5"/>
    <p:sldId id="812" r:id="rId6"/>
    <p:sldId id="822" r:id="rId7"/>
    <p:sldId id="818" r:id="rId8"/>
    <p:sldId id="823" r:id="rId9"/>
    <p:sldId id="479" r:id="rId10"/>
    <p:sldId id="821" r:id="rId11"/>
    <p:sldId id="785" r:id="rId12"/>
    <p:sldId id="784" r:id="rId13"/>
  </p:sldIdLst>
  <p:sldSz cx="9144000" cy="5143500" type="screen16x9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7471984-46CF-7544-9E56-E446C5A31CB8}">
          <p14:sldIdLst>
            <p14:sldId id="289"/>
            <p14:sldId id="812"/>
            <p14:sldId id="822"/>
            <p14:sldId id="818"/>
            <p14:sldId id="823"/>
            <p14:sldId id="479"/>
            <p14:sldId id="821"/>
            <p14:sldId id="785"/>
            <p14:sldId id="784"/>
          </p14:sldIdLst>
        </p14:section>
        <p14:section name="Content" id="{686944A7-8C3B-0C4D-AC71-6BE6C12739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84">
          <p15:clr>
            <a:srgbClr val="A4A3A4"/>
          </p15:clr>
        </p15:guide>
        <p15:guide id="3" orient="horz" pos="549">
          <p15:clr>
            <a:srgbClr val="A4A3A4"/>
          </p15:clr>
        </p15:guide>
        <p15:guide id="4" orient="horz" pos="715">
          <p15:clr>
            <a:srgbClr val="A4A3A4"/>
          </p15:clr>
        </p15:guide>
        <p15:guide id="5" orient="horz" pos="2876">
          <p15:clr>
            <a:srgbClr val="A4A3A4"/>
          </p15:clr>
        </p15:guide>
        <p15:guide id="6" orient="horz" pos="2970">
          <p15:clr>
            <a:srgbClr val="A4A3A4"/>
          </p15:clr>
        </p15:guide>
        <p15:guide id="7" pos="2880">
          <p15:clr>
            <a:srgbClr val="A4A3A4"/>
          </p15:clr>
        </p15:guide>
        <p15:guide id="8" pos="5585">
          <p15:clr>
            <a:srgbClr val="A4A3A4"/>
          </p15:clr>
        </p15:guide>
        <p15:guide id="9" pos="1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00FF"/>
    <a:srgbClr val="05164D"/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5141" autoAdjust="0"/>
  </p:normalViewPr>
  <p:slideViewPr>
    <p:cSldViewPr snapToGrid="0" snapToObjects="1">
      <p:cViewPr varScale="1">
        <p:scale>
          <a:sx n="153" d="100"/>
          <a:sy n="153" d="100"/>
        </p:scale>
        <p:origin x="540" y="138"/>
      </p:cViewPr>
      <p:guideLst>
        <p:guide orient="horz" pos="1620"/>
        <p:guide orient="horz" pos="184"/>
        <p:guide orient="horz" pos="549"/>
        <p:guide orient="horz" pos="715"/>
        <p:guide orient="horz" pos="2876"/>
        <p:guide orient="horz" pos="2970"/>
        <p:guide pos="2880"/>
        <p:guide pos="5585"/>
        <p:guide pos="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1176" y="-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fld id="{B7833A24-34D0-4CB6-840C-9A385F5738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783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98" tIns="47549" rIns="95098" bIns="47549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94671" y="4861441"/>
            <a:ext cx="6314723" cy="460557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543CEB81-BC61-4A84-8DAE-DBAB1497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2563" indent="-182563" algn="l" defTabSz="914400" rtl="0" eaLnBrk="1" latinLnBrk="0" hangingPunct="1">
      <a:spcBef>
        <a:spcPts val="600"/>
      </a:spcBef>
      <a:buClr>
        <a:schemeClr val="tx1"/>
      </a:buClr>
      <a:buSzPct val="90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4013" indent="-171450" algn="l" defTabSz="914400" rtl="0" eaLnBrk="1" latinLnBrk="0" hangingPunct="1">
      <a:buClr>
        <a:schemeClr val="tx1"/>
      </a:buClr>
      <a:buSzPct val="90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6575" indent="-182563" algn="l" defTabSz="914400" rtl="0" eaLnBrk="1" latinLnBrk="0" hangingPunct="1">
      <a:buClr>
        <a:schemeClr val="tx1"/>
      </a:buClr>
      <a:buSzPct val="90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84150" algn="l" defTabSz="914400" rtl="0" eaLnBrk="1" latinLnBrk="0" hangingPunct="1">
      <a:buClr>
        <a:schemeClr val="tx1"/>
      </a:buClr>
      <a:buSzPct val="90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CEB81-BC61-4A84-8DAE-DBAB1497A1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>
            <a:extLst>
              <a:ext uri="{FF2B5EF4-FFF2-40B4-BE49-F238E27FC236}">
                <a16:creationId xmlns:a16="http://schemas.microsoft.com/office/drawing/2014/main" id="{7ADFBCF0-C551-7D41-87AB-8AE1BDA39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98" y="152674"/>
            <a:ext cx="8856002" cy="455585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170BB5F-D4C1-AF47-AF66-09566D89BD17}"/>
              </a:ext>
            </a:extLst>
          </p:cNvPr>
          <p:cNvSpPr txBox="1"/>
          <p:nvPr/>
        </p:nvSpPr>
        <p:spPr>
          <a:xfrm>
            <a:off x="284947" y="4858659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0" i="0" noProof="0" dirty="0">
                <a:solidFill>
                  <a:schemeClr val="tx2"/>
                </a:solidFill>
                <a:latin typeface="Lufthansa Office Head" panose="020B0404040000000004" pitchFamily="34" charset="0"/>
              </a:rPr>
              <a:t>lufthansagroup.com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6972FE5-746C-F64D-9E8C-53A32D5621F6}"/>
              </a:ext>
            </a:extLst>
          </p:cNvPr>
          <p:cNvSpPr/>
          <p:nvPr/>
        </p:nvSpPr>
        <p:spPr>
          <a:xfrm>
            <a:off x="287337" y="2571750"/>
            <a:ext cx="5580063" cy="19827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180000" tIns="144000" rIns="180000" bIns="18000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2800" b="0" i="0" noProof="0" dirty="0">
              <a:solidFill>
                <a:srgbClr val="FFFFFF"/>
              </a:solidFill>
              <a:latin typeface="Lufthansa Office Head Regular"/>
              <a:ea typeface="+mj-ea"/>
              <a:cs typeface="Lufthansa Head Office Fett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4DDEAE4-5446-394A-8784-49BA0E9E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98" y="2628105"/>
            <a:ext cx="5400536" cy="923330"/>
          </a:xfrm>
        </p:spPr>
        <p:txBody>
          <a:bodyPr wrap="square" anchor="t" anchorCtr="0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8EEB5610-5527-414C-866C-2EDDDDC629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531" y="4116304"/>
            <a:ext cx="4144326" cy="184666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DD.MM.YYYY, Department</a:t>
            </a:r>
          </a:p>
        </p:txBody>
      </p:sp>
      <p:sp>
        <p:nvSpPr>
          <p:cNvPr id="18" name="Textplatzhalter 20">
            <a:extLst>
              <a:ext uri="{FF2B5EF4-FFF2-40B4-BE49-F238E27FC236}">
                <a16:creationId xmlns:a16="http://schemas.microsoft.com/office/drawing/2014/main" id="{1A62641B-6556-7D46-A41B-CBA2FEA215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531" y="4314304"/>
            <a:ext cx="4144962" cy="220662"/>
          </a:xfrm>
        </p:spPr>
        <p:txBody>
          <a:bodyPr/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 dirty="0"/>
              <a:t>Name, Place (optional)</a:t>
            </a:r>
          </a:p>
        </p:txBody>
      </p:sp>
    </p:spTree>
    <p:extLst>
      <p:ext uri="{BB962C8B-B14F-4D97-AF65-F5344CB8AC3E}">
        <p14:creationId xmlns:p14="http://schemas.microsoft.com/office/powerpoint/2010/main" val="12955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 3 columns with frame and number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7429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1625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ufthansa Office Head"/>
              <a:ea typeface="+mn-ea"/>
              <a:cs typeface="+mn-cs"/>
              <a:sym typeface="Lufthansa Office Head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86634" y="4876250"/>
            <a:ext cx="65" cy="92333"/>
          </a:xfrm>
          <a:prstGeom prst="rect">
            <a:avLst/>
          </a:prstGeom>
        </p:spPr>
        <p:txBody>
          <a:bodyPr/>
          <a:lstStyle/>
          <a:p>
            <a:pPr defTabSz="742928">
              <a:defRPr/>
            </a:pP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6634" y="4781327"/>
            <a:ext cx="65" cy="92333"/>
          </a:xfrm>
          <a:prstGeom prst="rect">
            <a:avLst/>
          </a:prstGeom>
        </p:spPr>
        <p:txBody>
          <a:bodyPr/>
          <a:lstStyle/>
          <a:p>
            <a:pPr defTabSz="742928">
              <a:defRPr/>
            </a:pP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86634" y="4971173"/>
            <a:ext cx="335028" cy="92333"/>
          </a:xfrm>
          <a:prstGeom prst="rect">
            <a:avLst/>
          </a:prstGeom>
        </p:spPr>
        <p:txBody>
          <a:bodyPr/>
          <a:lstStyle/>
          <a:p>
            <a:pPr defTabSz="742928">
              <a:defRPr/>
            </a:pPr>
            <a:r>
              <a:rPr lang="en-US">
                <a:solidFill>
                  <a:srgbClr val="787878"/>
                </a:solidFill>
              </a:rPr>
              <a:t>Page </a:t>
            </a:r>
            <a:fld id="{67242389-55B8-40B0-97B3-D8452A5F367E}" type="slidenum">
              <a:rPr lang="en-US" smtClean="0">
                <a:solidFill>
                  <a:srgbClr val="787878"/>
                </a:solidFill>
              </a:rPr>
              <a:pPr defTabSz="742928">
                <a:defRPr/>
              </a:pPr>
              <a:t>‹#›</a:t>
            </a:fld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267B3F27-E6E6-124F-BB7A-D705DD143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4634749"/>
            <a:ext cx="301365" cy="67583"/>
          </a:xfrm>
        </p:spPr>
        <p:txBody>
          <a:bodyPr wrap="none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8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note 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C8C180B4-4526-ED46-B0D7-693742D8DC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6632" y="1324464"/>
            <a:ext cx="2757489" cy="323166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90BE6AA5-3E92-D940-BF5B-3D74BBB9F6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93255" y="1324464"/>
            <a:ext cx="2757489" cy="323166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2D271BF7-47DA-3B4D-8D6B-D5C39DBDC88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9876" y="1324464"/>
            <a:ext cx="2757489" cy="323166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487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045276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2000" b="0" i="0" baseline="0">
              <a:solidFill>
                <a:schemeClr val="tx1"/>
              </a:solidFill>
              <a:latin typeface="Lufthansa Office Head"/>
              <a:ea typeface="+mj-ea"/>
              <a:cs typeface="+mj-cs"/>
              <a:sym typeface="Lufthansa Office Head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86634" y="4876248"/>
            <a:ext cx="381515" cy="92333"/>
          </a:xfrm>
        </p:spPr>
        <p:txBody>
          <a:bodyPr/>
          <a:lstStyle/>
          <a:p>
            <a:fld id="{E94322D1-79CB-4B34-9B8C-E4B3FF003C3F}" type="datetime1">
              <a:rPr lang="de-DE" noProof="0" smtClean="0"/>
              <a:t>04.06.2024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6634" y="4781325"/>
            <a:ext cx="1412246" cy="92333"/>
          </a:xfrm>
        </p:spPr>
        <p:txBody>
          <a:bodyPr/>
          <a:lstStyle/>
          <a:p>
            <a:r>
              <a:rPr lang="en-US" noProof="0"/>
              <a:t>4D Trajectory Technology (ADS-C EPP)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err="1"/>
              <a:t>Seite</a:t>
            </a:r>
            <a:r>
              <a:rPr lang="en-US" noProof="0"/>
              <a:t>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267B3F27-E6E6-124F-BB7A-D705DD143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4617372"/>
            <a:ext cx="572273" cy="84960"/>
          </a:xfrm>
        </p:spPr>
        <p:txBody>
          <a:bodyPr wrap="none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US" noProof="0" err="1"/>
              <a:t>Fußnote</a:t>
            </a:r>
            <a:r>
              <a:rPr lang="en-US" noProof="0"/>
              <a:t> </a:t>
            </a:r>
            <a:r>
              <a:rPr lang="en-US" noProof="0" err="1"/>
              <a:t>einfügen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98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0452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2000" b="0" i="0" baseline="0">
              <a:solidFill>
                <a:schemeClr val="tx1"/>
              </a:solidFill>
              <a:latin typeface="Lufthansa Office Head"/>
              <a:ea typeface="+mj-ea"/>
              <a:cs typeface="+mj-cs"/>
              <a:sym typeface="Lufthansa Office Head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22D1-79CB-4B34-9B8C-E4B3FF003C3F}" type="datetime1">
              <a:rPr lang="de-DE" noProof="0" smtClean="0"/>
              <a:t>04.06.2024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4D Trajectory Technology (ADS-C EPP)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err="1"/>
              <a:t>Seite</a:t>
            </a:r>
            <a:r>
              <a:rPr lang="en-US" noProof="0"/>
              <a:t>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267B3F27-E6E6-124F-BB7A-D705DD143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616923"/>
            <a:ext cx="572273" cy="85408"/>
          </a:xfrm>
        </p:spPr>
        <p:txBody>
          <a:bodyPr wrap="none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US" noProof="0" err="1"/>
              <a:t>Fußnote</a:t>
            </a:r>
            <a:r>
              <a:rPr lang="en-US" noProof="0"/>
              <a:t> </a:t>
            </a:r>
            <a:r>
              <a:rPr lang="en-US" noProof="0" err="1"/>
              <a:t>einfügen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3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5202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2000" b="0" i="0" baseline="0" dirty="0" err="1">
              <a:solidFill>
                <a:schemeClr val="tx1"/>
              </a:solidFill>
              <a:latin typeface="Lufthansa Office Head"/>
              <a:ea typeface="+mj-ea"/>
              <a:cs typeface="+mj-cs"/>
              <a:sym typeface="Lufthansa Office Head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3660-162E-4CDD-89EF-88C661F57078}" type="datetime1">
              <a:rPr lang="de-DE" noProof="0" smtClean="0"/>
              <a:t>04.06.2024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Update "Efficient Flight Profiles" mit DFS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FAA7A0F7-BBBD-5246-ACE8-151A76E21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616923"/>
            <a:ext cx="349455" cy="85408"/>
          </a:xfrm>
        </p:spPr>
        <p:txBody>
          <a:bodyPr wrap="none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Insert note</a:t>
            </a:r>
          </a:p>
        </p:txBody>
      </p:sp>
    </p:spTree>
    <p:extLst>
      <p:ext uri="{BB962C8B-B14F-4D97-AF65-F5344CB8AC3E}">
        <p14:creationId xmlns:p14="http://schemas.microsoft.com/office/powerpoint/2010/main" val="32265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727C575F-68BA-644A-A1DB-7666E42E23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3998" y="152675"/>
            <a:ext cx="8856003" cy="4555850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>
              <a:defRPr/>
            </a:lvl1pPr>
          </a:lstStyle>
          <a:p>
            <a:r>
              <a:rPr lang="en-US" noProof="0" dirty="0"/>
              <a:t>Insert image and change order if necessary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972FE5-746C-F64D-9E8C-53A32D5621F6}"/>
              </a:ext>
            </a:extLst>
          </p:cNvPr>
          <p:cNvSpPr/>
          <p:nvPr userDrawn="1"/>
        </p:nvSpPr>
        <p:spPr>
          <a:xfrm>
            <a:off x="287337" y="2571750"/>
            <a:ext cx="5580063" cy="19827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180000" tIns="144000" rIns="180000" bIns="18000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2800" b="0" i="0" noProof="0" dirty="0">
              <a:solidFill>
                <a:srgbClr val="FFFFFF"/>
              </a:solidFill>
              <a:latin typeface="Lufthansa Office Head Regular"/>
              <a:ea typeface="+mj-ea"/>
              <a:cs typeface="Lufthansa Head Office Fett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70BB5F-D4C1-AF47-AF66-09566D89BD17}"/>
              </a:ext>
            </a:extLst>
          </p:cNvPr>
          <p:cNvSpPr txBox="1"/>
          <p:nvPr/>
        </p:nvSpPr>
        <p:spPr>
          <a:xfrm>
            <a:off x="284947" y="4858659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0" i="0" noProof="0" dirty="0">
                <a:solidFill>
                  <a:schemeClr val="tx2"/>
                </a:solidFill>
                <a:latin typeface="Lufthansa Office Head" panose="020B0404040000000004" pitchFamily="34" charset="0"/>
              </a:rPr>
              <a:t>lufthansagroup.com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6972FE5-746C-F64D-9E8C-53A32D5621F6}"/>
              </a:ext>
            </a:extLst>
          </p:cNvPr>
          <p:cNvSpPr/>
          <p:nvPr/>
        </p:nvSpPr>
        <p:spPr>
          <a:xfrm>
            <a:off x="287337" y="2571750"/>
            <a:ext cx="5580063" cy="19827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180000" tIns="144000" rIns="180000" bIns="18000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2800" b="0" i="0" noProof="0" dirty="0">
              <a:solidFill>
                <a:srgbClr val="FFFFFF"/>
              </a:solidFill>
              <a:latin typeface="Lufthansa Office Head Regular"/>
              <a:ea typeface="+mj-ea"/>
              <a:cs typeface="Lufthansa Head Office Fett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4DDEAE4-5446-394A-8784-49BA0E9E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98" y="2628105"/>
            <a:ext cx="5400536" cy="923330"/>
          </a:xfrm>
        </p:spPr>
        <p:txBody>
          <a:bodyPr wrap="square" anchor="t" anchorCtr="0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8EEB5610-5527-414C-866C-2EDDDDC629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531" y="4116304"/>
            <a:ext cx="4144326" cy="184666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DD.MM.YYYY, Department</a:t>
            </a:r>
          </a:p>
        </p:txBody>
      </p:sp>
      <p:sp>
        <p:nvSpPr>
          <p:cNvPr id="18" name="Textplatzhalter 20">
            <a:extLst>
              <a:ext uri="{FF2B5EF4-FFF2-40B4-BE49-F238E27FC236}">
                <a16:creationId xmlns:a16="http://schemas.microsoft.com/office/drawing/2014/main" id="{1A62641B-6556-7D46-A41B-CBA2FEA215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531" y="4314304"/>
            <a:ext cx="4144962" cy="220662"/>
          </a:xfrm>
        </p:spPr>
        <p:txBody>
          <a:bodyPr/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 dirty="0"/>
              <a:t>Name, Place (optional)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70BB5F-D4C1-AF47-AF66-09566D89BD17}"/>
              </a:ext>
            </a:extLst>
          </p:cNvPr>
          <p:cNvSpPr txBox="1"/>
          <p:nvPr userDrawn="1"/>
        </p:nvSpPr>
        <p:spPr>
          <a:xfrm>
            <a:off x="284947" y="4858659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0" i="0" noProof="0" dirty="0">
                <a:solidFill>
                  <a:schemeClr val="tx2"/>
                </a:solidFill>
                <a:latin typeface="Lufthansa Office Head" panose="020B0404040000000004" pitchFamily="34" charset="0"/>
              </a:rPr>
              <a:t>lufthansagroup.com</a:t>
            </a:r>
          </a:p>
        </p:txBody>
      </p:sp>
    </p:spTree>
    <p:extLst>
      <p:ext uri="{BB962C8B-B14F-4D97-AF65-F5344CB8AC3E}">
        <p14:creationId xmlns:p14="http://schemas.microsoft.com/office/powerpoint/2010/main" val="21298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338" y="1131888"/>
            <a:ext cx="8569325" cy="450850"/>
          </a:xfrm>
          <a:solidFill>
            <a:schemeClr val="tx2"/>
          </a:solidFill>
          <a:ln>
            <a:noFill/>
          </a:ln>
        </p:spPr>
        <p:txBody>
          <a:bodyPr lIns="144000" tIns="36000" rIns="144000" bIns="36000" anchor="ctr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287338" y="1654810"/>
            <a:ext cx="8569325" cy="450850"/>
          </a:xfrm>
          <a:solidFill>
            <a:schemeClr val="bg2"/>
          </a:solidFill>
          <a:ln>
            <a:noFill/>
          </a:ln>
        </p:spPr>
        <p:txBody>
          <a:bodyPr lIns="144000" tIns="36000" rIns="144000" bIns="36000" anchor="ctr" anchorCtr="0"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87338" y="2177732"/>
            <a:ext cx="8569325" cy="450850"/>
          </a:xfrm>
          <a:solidFill>
            <a:schemeClr val="bg2"/>
          </a:solidFill>
          <a:ln>
            <a:noFill/>
          </a:ln>
        </p:spPr>
        <p:txBody>
          <a:bodyPr lIns="144000" tIns="36000" rIns="144000" bIns="36000" anchor="ctr" anchorCtr="0"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287338" y="2700654"/>
            <a:ext cx="8569325" cy="450850"/>
          </a:xfrm>
          <a:solidFill>
            <a:schemeClr val="bg2"/>
          </a:solidFill>
          <a:ln>
            <a:noFill/>
          </a:ln>
        </p:spPr>
        <p:txBody>
          <a:bodyPr lIns="144000" tIns="36000" rIns="144000" bIns="36000" anchor="ctr" anchorCtr="0"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87338" y="3223576"/>
            <a:ext cx="8569325" cy="450850"/>
          </a:xfrm>
          <a:solidFill>
            <a:schemeClr val="bg2"/>
          </a:solidFill>
          <a:ln>
            <a:noFill/>
          </a:ln>
        </p:spPr>
        <p:txBody>
          <a:bodyPr lIns="144000" tIns="36000" rIns="144000" bIns="36000" anchor="ctr" anchorCtr="0"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287338" y="3746499"/>
            <a:ext cx="8569325" cy="450850"/>
          </a:xfrm>
          <a:solidFill>
            <a:schemeClr val="bg2"/>
          </a:solidFill>
          <a:ln>
            <a:noFill/>
          </a:ln>
        </p:spPr>
        <p:txBody>
          <a:bodyPr lIns="144000" tIns="36000" rIns="144000" bIns="36000" anchor="ctr" anchorCtr="0"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215290-D10B-B746-851A-5765BC6115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86634" y="4876248"/>
            <a:ext cx="1580561" cy="92333"/>
          </a:xfrm>
        </p:spPr>
        <p:txBody>
          <a:bodyPr/>
          <a:lstStyle/>
          <a:p>
            <a:fld id="{74DB966D-7776-409D-9ADA-A216D4EFBC5B}" type="datetime1">
              <a:rPr lang="de-DE" smtClean="0"/>
              <a:t>04.06.2024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F06A65-035A-1B45-A943-6CF10A2C41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86634" y="4781325"/>
            <a:ext cx="556243" cy="92333"/>
          </a:xfrm>
        </p:spPr>
        <p:txBody>
          <a:bodyPr/>
          <a:lstStyle/>
          <a:p>
            <a:r>
              <a:rPr lang="en-US" noProof="0"/>
              <a:t>NAS Workshop Summary 3.0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2F1C79-9F8F-BA40-A6BC-AC37BB72782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15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E215290-D10B-B746-851A-5765BC6115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86634" y="4876248"/>
            <a:ext cx="1580561" cy="92333"/>
          </a:xfrm>
        </p:spPr>
        <p:txBody>
          <a:bodyPr/>
          <a:lstStyle/>
          <a:p>
            <a:fld id="{48E44A0E-8B9C-49D3-AC05-16382CB94288}" type="datetime1">
              <a:rPr lang="de-DE" smtClean="0"/>
              <a:t>04.06.2024</a:t>
            </a:fld>
            <a:endParaRPr lang="en-US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6F06A65-035A-1B45-A943-6CF10A2C41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86634" y="4781325"/>
            <a:ext cx="556243" cy="92333"/>
          </a:xfrm>
        </p:spPr>
        <p:txBody>
          <a:bodyPr/>
          <a:lstStyle/>
          <a:p>
            <a:r>
              <a:rPr lang="en-US" noProof="0"/>
              <a:t>NAS Workshop Summary 3.0</a:t>
            </a:r>
            <a:endParaRPr lang="en-US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D2F1C79-9F8F-BA40-A6BC-AC37BB72782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86634" y="4971171"/>
            <a:ext cx="335028" cy="92333"/>
          </a:xfrm>
        </p:spPr>
        <p:txBody>
          <a:bodyPr/>
          <a:lstStyle/>
          <a:p>
            <a:r>
              <a:rPr lang="en-US" noProof="0" dirty="0"/>
              <a:t>Page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35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E215290-D10B-B746-851A-5765BC6115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86634" y="4876248"/>
            <a:ext cx="1580561" cy="92333"/>
          </a:xfrm>
        </p:spPr>
        <p:txBody>
          <a:bodyPr/>
          <a:lstStyle/>
          <a:p>
            <a:fld id="{A7F8C8B6-77D6-4457-B5E1-9A8944B6E090}" type="datetime1">
              <a:rPr lang="de-DE" smtClean="0"/>
              <a:t>04.06.2024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6F06A65-035A-1B45-A943-6CF10A2C41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86634" y="4781325"/>
            <a:ext cx="556243" cy="92333"/>
          </a:xfrm>
        </p:spPr>
        <p:txBody>
          <a:bodyPr/>
          <a:lstStyle/>
          <a:p>
            <a:r>
              <a:rPr lang="en-US" noProof="0"/>
              <a:t>NAS Workshop Summary 3.0</a:t>
            </a:r>
            <a:endParaRPr lang="en-US" noProof="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D2F1C79-9F8F-BA40-A6BC-AC37BB72782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86634" y="4971171"/>
            <a:ext cx="335028" cy="92333"/>
          </a:xfrm>
        </p:spPr>
        <p:txBody>
          <a:bodyPr/>
          <a:lstStyle/>
          <a:p>
            <a:r>
              <a:rPr lang="en-US" noProof="0" dirty="0"/>
              <a:t>Page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6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44000" y="152674"/>
            <a:ext cx="8856000" cy="455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noProof="0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3F9453-150A-FF49-8318-B4797E7F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35" y="1038733"/>
            <a:ext cx="6934904" cy="249663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E215290-D10B-B746-851A-5765BC6115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86634" y="4876248"/>
            <a:ext cx="1580561" cy="92333"/>
          </a:xfrm>
        </p:spPr>
        <p:txBody>
          <a:bodyPr/>
          <a:lstStyle/>
          <a:p>
            <a:fld id="{A0FE426C-9438-40C0-8839-169056941956}" type="datetime1">
              <a:rPr lang="de-DE" smtClean="0"/>
              <a:t>04.06.2024</a:t>
            </a:fld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6F06A65-035A-1B45-A943-6CF10A2C41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86634" y="4781325"/>
            <a:ext cx="556243" cy="92333"/>
          </a:xfrm>
        </p:spPr>
        <p:txBody>
          <a:bodyPr/>
          <a:lstStyle/>
          <a:p>
            <a:r>
              <a:rPr lang="en-US" noProof="0"/>
              <a:t>NAS Workshop Summary 3.0</a:t>
            </a:r>
            <a:endParaRPr lang="en-US" noProof="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4D2F1C79-9F8F-BA40-A6BC-AC37BB72782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86634" y="4971171"/>
            <a:ext cx="335028" cy="92333"/>
          </a:xfrm>
        </p:spPr>
        <p:txBody>
          <a:bodyPr/>
          <a:lstStyle/>
          <a:p>
            <a:r>
              <a:rPr lang="en-US" noProof="0" dirty="0"/>
              <a:t>Page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18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34" y="154521"/>
            <a:ext cx="8839964" cy="455400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87338" y="2198038"/>
            <a:ext cx="6934200" cy="1987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3000" b="0" i="0">
                <a:solidFill>
                  <a:schemeClr val="tx2"/>
                </a:solidFill>
                <a:latin typeface="+mj-lt"/>
                <a:ea typeface="Lufthansa Office Head Regular"/>
                <a:cs typeface="Lufthansa Office Head Regular"/>
              </a:defRPr>
            </a:lvl1pPr>
          </a:lstStyle>
          <a:p>
            <a:r>
              <a:rPr lang="en-US" noProof="0" dirty="0"/>
              <a:t>Add headline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5750" y="4871771"/>
            <a:ext cx="2663527" cy="1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r>
              <a:rPr lang="en-US" sz="800" b="0" i="0" noProof="0" dirty="0">
                <a:solidFill>
                  <a:schemeClr val="tx2"/>
                </a:solidFill>
                <a:latin typeface="Lufthansa Office Head Regular"/>
              </a:rPr>
              <a:t>lufthansagroup.com</a:t>
            </a:r>
          </a:p>
        </p:txBody>
      </p:sp>
    </p:spTree>
    <p:extLst>
      <p:ext uri="{BB962C8B-B14F-4D97-AF65-F5344CB8AC3E}">
        <p14:creationId xmlns:p14="http://schemas.microsoft.com/office/powerpoint/2010/main" val="19909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9D061D76-7874-4748-8E3C-A3433A2A2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3998" y="152675"/>
            <a:ext cx="8856003" cy="4555850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>
              <a:defRPr/>
            </a:lvl1pPr>
          </a:lstStyle>
          <a:p>
            <a:r>
              <a:rPr lang="en-US" noProof="0" dirty="0"/>
              <a:t>Insert image and change order if necessary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87338" y="2198038"/>
            <a:ext cx="6934200" cy="1987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3000" b="0" i="0">
                <a:solidFill>
                  <a:schemeClr val="tx2"/>
                </a:solidFill>
                <a:latin typeface="+mj-lt"/>
                <a:ea typeface="Lufthansa Office Head Regular"/>
                <a:cs typeface="Lufthansa Office Head Regular"/>
              </a:defRPr>
            </a:lvl1pPr>
          </a:lstStyle>
          <a:p>
            <a:r>
              <a:rPr lang="en-US" noProof="0" dirty="0"/>
              <a:t>Add headline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5750" y="4871771"/>
            <a:ext cx="2663527" cy="1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r>
              <a:rPr lang="en-US" sz="800" b="0" i="0" noProof="0" dirty="0">
                <a:solidFill>
                  <a:schemeClr val="tx2"/>
                </a:solidFill>
                <a:latin typeface="Lufthansa Office Head Regular"/>
              </a:rPr>
              <a:t>lufthansagroup.com</a:t>
            </a:r>
          </a:p>
        </p:txBody>
      </p:sp>
    </p:spTree>
    <p:extLst>
      <p:ext uri="{BB962C8B-B14F-4D97-AF65-F5344CB8AC3E}">
        <p14:creationId xmlns:p14="http://schemas.microsoft.com/office/powerpoint/2010/main" val="34727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E215290-D10B-B746-851A-5765BC6115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86634" y="4876248"/>
            <a:ext cx="937757" cy="92333"/>
          </a:xfrm>
        </p:spPr>
        <p:txBody>
          <a:bodyPr/>
          <a:lstStyle/>
          <a:p>
            <a:fld id="{EAB6A5BF-CDF2-468B-A545-A0A2ECB66129}" type="datetime1">
              <a:rPr lang="de-DE" noProof="0" smtClean="0"/>
              <a:t>04.06.2024</a:t>
            </a:fld>
            <a:endParaRPr lang="en-US" noProof="0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6F06A65-035A-1B45-A943-6CF10A2C41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86634" y="4781325"/>
            <a:ext cx="556243" cy="92333"/>
          </a:xfrm>
        </p:spPr>
        <p:txBody>
          <a:bodyPr/>
          <a:lstStyle/>
          <a:p>
            <a:r>
              <a:rPr lang="en-US" noProof="0"/>
              <a:t>NAS Workshop Summary 3.0</a:t>
            </a:r>
            <a:endParaRPr lang="en-US" noProof="0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2F1C79-9F8F-BA40-A6BC-AC37BB72782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86634" y="4971171"/>
            <a:ext cx="335028" cy="92333"/>
          </a:xfrm>
        </p:spPr>
        <p:txBody>
          <a:bodyPr/>
          <a:lstStyle/>
          <a:p>
            <a:r>
              <a:rPr lang="en-US" noProof="0" dirty="0"/>
              <a:t>Page </a:t>
            </a:r>
            <a:fld id="{67242389-55B8-40B0-97B3-D8452A5F367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6634" y="288925"/>
            <a:ext cx="8570731" cy="5757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634" y="1131889"/>
            <a:ext cx="8572639" cy="3424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6634" y="4876248"/>
            <a:ext cx="1580561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accent4"/>
                </a:solidFill>
                <a:latin typeface="+mj-lt"/>
              </a:defRPr>
            </a:lvl1pPr>
          </a:lstStyle>
          <a:p>
            <a:fld id="{2D088B57-CF20-43BF-AE0C-D759CF481B79}" type="datetime1">
              <a:rPr lang="de-DE" smtClean="0"/>
              <a:t>04.06.2024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86634" y="4971171"/>
            <a:ext cx="33502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287338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87338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16200000">
            <a:off x="-214831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16200000">
            <a:off x="-214831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6200000">
            <a:off x="-214831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16200000">
            <a:off x="9363884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16200000">
            <a:off x="9363884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16200000">
            <a:off x="9363884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572000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72000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16200000">
            <a:off x="-214831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16200000">
            <a:off x="9363884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87338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8857366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287338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8857366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16200000">
            <a:off x="-214831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16200000">
            <a:off x="-214831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16200000">
            <a:off x="-214831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16200000">
            <a:off x="9363884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16200000">
            <a:off x="9363884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16200000">
            <a:off x="9363884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4572000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4572000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16200000">
            <a:off x="-214831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16200000">
            <a:off x="9363884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287338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287338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16200000">
            <a:off x="-214831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16200000">
            <a:off x="-214831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16200000">
            <a:off x="-214831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16200000">
            <a:off x="9363884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16200000">
            <a:off x="9363884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16200000">
            <a:off x="9363884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>
            <a:off x="4572000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4572000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16200000">
            <a:off x="-214831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16200000">
            <a:off x="9363884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287338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8857366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>
            <a:off x="287338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>
            <a:off x="8857366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rot="16200000">
            <a:off x="-214831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16200000">
            <a:off x="-214831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16200000">
            <a:off x="-214831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16200000">
            <a:off x="9363884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16200000">
            <a:off x="9363884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16200000">
            <a:off x="9363884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4572000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>
            <a:off x="4572000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rot="16200000">
            <a:off x="-214831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rot="16200000">
            <a:off x="9363884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EB62FA77-E2ED-3D4B-871B-4CBBB1E19EA9}"/>
              </a:ext>
            </a:extLst>
          </p:cNvPr>
          <p:cNvCxnSpPr/>
          <p:nvPr/>
        </p:nvCxnSpPr>
        <p:spPr>
          <a:xfrm rot="16200000">
            <a:off x="-214831" y="774718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72EF693D-81EF-9B45-9D9F-B24F5FF03A33}"/>
              </a:ext>
            </a:extLst>
          </p:cNvPr>
          <p:cNvCxnSpPr/>
          <p:nvPr/>
        </p:nvCxnSpPr>
        <p:spPr>
          <a:xfrm rot="16200000">
            <a:off x="9363884" y="774718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9FC946FB-4565-3A49-B181-5E9AF9F11915}"/>
              </a:ext>
            </a:extLst>
          </p:cNvPr>
          <p:cNvCxnSpPr>
            <a:cxnSpLocks/>
          </p:cNvCxnSpPr>
          <p:nvPr/>
        </p:nvCxnSpPr>
        <p:spPr>
          <a:xfrm rot="16200000">
            <a:off x="-214831" y="2481809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9D6C0DD6-EC71-874A-8351-3201897D34F0}"/>
              </a:ext>
            </a:extLst>
          </p:cNvPr>
          <p:cNvCxnSpPr>
            <a:cxnSpLocks/>
          </p:cNvCxnSpPr>
          <p:nvPr/>
        </p:nvCxnSpPr>
        <p:spPr>
          <a:xfrm rot="16200000">
            <a:off x="9363884" y="2481809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287338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287338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rot="16200000">
            <a:off x="-214831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/>
        </p:nvCxnSpPr>
        <p:spPr>
          <a:xfrm rot="16200000">
            <a:off x="-214831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16200000">
            <a:off x="-214831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16200000">
            <a:off x="9363884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rot="16200000">
            <a:off x="9363884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rot="16200000">
            <a:off x="9363884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4572000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rot="16200000">
            <a:off x="-214831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 rot="16200000">
            <a:off x="9363884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287338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8857366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287338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8857366" y="5261546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rot="16200000">
            <a:off x="-214831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 rot="16200000">
            <a:off x="-214831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 rot="16200000">
            <a:off x="-214831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rot="16200000">
            <a:off x="9363884" y="1989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rot="16200000">
            <a:off x="9363884" y="46185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rot="16200000">
            <a:off x="9363884" y="4466184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>
            <a:off x="4572000" y="-314795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 rot="16200000">
            <a:off x="-214831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rot="16200000">
            <a:off x="9363884" y="1041947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>
            <a:extLst>
              <a:ext uri="{FF2B5EF4-FFF2-40B4-BE49-F238E27FC236}">
                <a16:creationId xmlns:a16="http://schemas.microsoft.com/office/drawing/2014/main" id="{EB62FA77-E2ED-3D4B-871B-4CBBB1E19EA9}"/>
              </a:ext>
            </a:extLst>
          </p:cNvPr>
          <p:cNvCxnSpPr/>
          <p:nvPr/>
        </p:nvCxnSpPr>
        <p:spPr>
          <a:xfrm rot="16200000">
            <a:off x="-214831" y="774718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>
            <a:extLst>
              <a:ext uri="{FF2B5EF4-FFF2-40B4-BE49-F238E27FC236}">
                <a16:creationId xmlns:a16="http://schemas.microsoft.com/office/drawing/2014/main" id="{72EF693D-81EF-9B45-9D9F-B24F5FF03A33}"/>
              </a:ext>
            </a:extLst>
          </p:cNvPr>
          <p:cNvCxnSpPr/>
          <p:nvPr/>
        </p:nvCxnSpPr>
        <p:spPr>
          <a:xfrm rot="16200000">
            <a:off x="9363884" y="774718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>
            <a:extLst>
              <a:ext uri="{FF2B5EF4-FFF2-40B4-BE49-F238E27FC236}">
                <a16:creationId xmlns:a16="http://schemas.microsoft.com/office/drawing/2014/main" id="{9FC946FB-4565-3A49-B181-5E9AF9F11915}"/>
              </a:ext>
            </a:extLst>
          </p:cNvPr>
          <p:cNvCxnSpPr>
            <a:cxnSpLocks/>
          </p:cNvCxnSpPr>
          <p:nvPr/>
        </p:nvCxnSpPr>
        <p:spPr>
          <a:xfrm rot="16200000">
            <a:off x="-214831" y="2481809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>
            <a:extLst>
              <a:ext uri="{FF2B5EF4-FFF2-40B4-BE49-F238E27FC236}">
                <a16:creationId xmlns:a16="http://schemas.microsoft.com/office/drawing/2014/main" id="{9D6C0DD6-EC71-874A-8351-3201897D34F0}"/>
              </a:ext>
            </a:extLst>
          </p:cNvPr>
          <p:cNvCxnSpPr>
            <a:cxnSpLocks/>
          </p:cNvCxnSpPr>
          <p:nvPr/>
        </p:nvCxnSpPr>
        <p:spPr>
          <a:xfrm rot="16200000">
            <a:off x="9363884" y="2481809"/>
            <a:ext cx="0" cy="179882"/>
          </a:xfrm>
          <a:prstGeom prst="line">
            <a:avLst/>
          </a:prstGeom>
          <a:ln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ußzeilenplatzhalter 4">
            <a:extLst>
              <a:ext uri="{FF2B5EF4-FFF2-40B4-BE49-F238E27FC236}">
                <a16:creationId xmlns:a16="http://schemas.microsoft.com/office/drawing/2014/main" id="{3A9A469C-0DF6-5642-8644-83951A659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634" y="4781325"/>
            <a:ext cx="556243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NAS Workshop Summary 3.0</a:t>
            </a:r>
            <a:endParaRPr lang="en-US" dirty="0"/>
          </a:p>
        </p:txBody>
      </p:sp>
      <p:pic>
        <p:nvPicPr>
          <p:cNvPr id="115" name="Bild 8">
            <a:extLst>
              <a:ext uri="{FF2B5EF4-FFF2-40B4-BE49-F238E27FC236}">
                <a16:creationId xmlns:a16="http://schemas.microsoft.com/office/drawing/2014/main" id="{F67CFBA7-4CE8-E543-8F87-6E17C24A563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1" t="44158" r="12821" b="36702"/>
          <a:stretch/>
        </p:blipFill>
        <p:spPr>
          <a:xfrm>
            <a:off x="7263539" y="4848706"/>
            <a:ext cx="1599221" cy="1430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B4876F-1435-5944-9BB7-4A983BA4B8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6068" y="4804046"/>
            <a:ext cx="4357241" cy="2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8" r:id="rId7"/>
    <p:sldLayoutId id="2147483752" r:id="rId8"/>
    <p:sldLayoutId id="2147483749" r:id="rId9"/>
    <p:sldLayoutId id="2147483757" r:id="rId10"/>
    <p:sldLayoutId id="2147483759" r:id="rId11"/>
    <p:sldLayoutId id="2147483760" r:id="rId12"/>
    <p:sldLayoutId id="21474837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SzPct val="90000"/>
        <a:buFont typeface="Wingdings" panose="05000000000000000000" pitchFamily="2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600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914400" rtl="0" eaLnBrk="1" latinLnBrk="0" hangingPunct="1">
        <a:spcBef>
          <a:spcPts val="600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0975" algn="l" defTabSz="914400" rtl="0" eaLnBrk="1" latinLnBrk="0" hangingPunct="1">
        <a:spcBef>
          <a:spcPts val="600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spcBef>
          <a:spcPts val="600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13" userDrawn="1">
          <p15:clr>
            <a:srgbClr val="F26B43"/>
          </p15:clr>
        </p15:guide>
        <p15:guide id="4" orient="horz" pos="546" userDrawn="1">
          <p15:clr>
            <a:srgbClr val="F26B43"/>
          </p15:clr>
        </p15:guide>
        <p15:guide id="5" orient="horz" pos="182" userDrawn="1">
          <p15:clr>
            <a:srgbClr val="F26B43"/>
          </p15:clr>
        </p15:guide>
        <p15:guide id="6" orient="horz" pos="2872" userDrawn="1">
          <p15:clr>
            <a:srgbClr val="F26B43"/>
          </p15:clr>
        </p15:guide>
        <p15:guide id="7" orient="horz" pos="2965" userDrawn="1">
          <p15:clr>
            <a:srgbClr val="F26B43"/>
          </p15:clr>
        </p15:guide>
        <p15:guide id="8" pos="5578" userDrawn="1">
          <p15:clr>
            <a:srgbClr val="F26B43"/>
          </p15:clr>
        </p15:guide>
        <p15:guide id="9" pos="1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3">
            <a:extLst>
              <a:ext uri="{FF2B5EF4-FFF2-40B4-BE49-F238E27FC236}">
                <a16:creationId xmlns:a16="http://schemas.microsoft.com/office/drawing/2014/main" id="{56FDB80D-ABF0-4749-AC53-FF7F6A422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" y="0"/>
            <a:ext cx="9137410" cy="4572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C8A6F3D-B375-FE4D-BCD5-C5C46F07CE48}"/>
              </a:ext>
            </a:extLst>
          </p:cNvPr>
          <p:cNvSpPr/>
          <p:nvPr/>
        </p:nvSpPr>
        <p:spPr>
          <a:xfrm>
            <a:off x="316214" y="2534180"/>
            <a:ext cx="5883309" cy="19827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180000" tIns="144000" rIns="180000" bIns="18000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2800" b="0" i="0" noProof="0" dirty="0">
              <a:solidFill>
                <a:srgbClr val="FFFFFF"/>
              </a:solidFill>
              <a:latin typeface="Lufthansa Office Head Regular"/>
              <a:ea typeface="+mj-ea"/>
              <a:cs typeface="Lufthansa Head Office Fett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71418" y="2628105"/>
            <a:ext cx="566152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Global TBO Symposium</a:t>
            </a:r>
          </a:p>
          <a:p>
            <a:r>
              <a:rPr lang="en-US" sz="2000" b="1" dirty="0"/>
              <a:t>LH Group Progress on TBO Implementation</a:t>
            </a:r>
          </a:p>
          <a:p>
            <a:r>
              <a:rPr lang="en-US" sz="1400" b="1" dirty="0"/>
              <a:t>Brussels, 5</a:t>
            </a:r>
            <a:r>
              <a:rPr lang="en-US" sz="1400" b="1" baseline="30000" dirty="0"/>
              <a:t>th</a:t>
            </a:r>
            <a:r>
              <a:rPr lang="en-US" sz="1400" b="1" dirty="0"/>
              <a:t> June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424531" y="4116304"/>
            <a:ext cx="4144326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 AO/FF-A</a:t>
            </a:r>
          </a:p>
        </p:txBody>
      </p:sp>
      <p:sp>
        <p:nvSpPr>
          <p:cNvPr id="12" name="Textplatzhalter 20"/>
          <p:cNvSpPr txBox="1">
            <a:spLocks/>
          </p:cNvSpPr>
          <p:nvPr/>
        </p:nvSpPr>
        <p:spPr>
          <a:xfrm>
            <a:off x="424531" y="4332302"/>
            <a:ext cx="65056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spcBef>
                <a:spcPts val="0"/>
              </a:spcBef>
              <a:defRPr sz="12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Enis Aksu</a:t>
            </a:r>
          </a:p>
        </p:txBody>
      </p:sp>
    </p:spTree>
    <p:extLst>
      <p:ext uri="{BB962C8B-B14F-4D97-AF65-F5344CB8AC3E}">
        <p14:creationId xmlns:p14="http://schemas.microsoft.com/office/powerpoint/2010/main" val="41363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634" y="288925"/>
            <a:ext cx="7860773" cy="575734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Operations</a:t>
            </a:r>
            <a:r>
              <a:rPr lang="de-DE" dirty="0"/>
              <a:t> (TBO) Concept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ATM </a:t>
            </a:r>
            <a:r>
              <a:rPr lang="de-DE" dirty="0" err="1"/>
              <a:t>pillar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en-US" dirty="0"/>
              <a:t>support the reduction of  CO2-emissions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86634" y="4876248"/>
            <a:ext cx="823944" cy="92333"/>
          </a:xfrm>
        </p:spPr>
        <p:txBody>
          <a:bodyPr/>
          <a:lstStyle/>
          <a:p>
            <a:fld id="{9A09197E-AA0C-49CA-AE79-5902EEFDB9C4}" type="datetime1">
              <a:rPr lang="de-DE" noProof="0" smtClean="0"/>
              <a:t>04.06.2024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4D Trajectory Technology (ADS-C EPP)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Seite </a:t>
            </a:r>
            <a:fld id="{67242389-55B8-40B0-97B3-D8452A5F367E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36" name="Rechteck 35"/>
          <p:cNvSpPr/>
          <p:nvPr/>
        </p:nvSpPr>
        <p:spPr>
          <a:xfrm>
            <a:off x="2259013" y="3093168"/>
            <a:ext cx="3504789" cy="10765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ATS B2 (ADS-C EPP + CPDLC) </a:t>
            </a:r>
            <a:br>
              <a:rPr lang="en-US" sz="1000" b="1" i="1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On-board communication technology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FF-ICE (Flight Planning and OPS Control Software)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Flight &amp; Flow Information for a Collaborative Environment</a:t>
            </a:r>
          </a:p>
        </p:txBody>
      </p:sp>
      <p:sp>
        <p:nvSpPr>
          <p:cNvPr id="16" name="Rechteck 15"/>
          <p:cNvSpPr/>
          <p:nvPr/>
        </p:nvSpPr>
        <p:spPr>
          <a:xfrm>
            <a:off x="444113" y="3093168"/>
            <a:ext cx="1292171" cy="10765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spcBef>
                <a:spcPts val="600"/>
              </a:spcBef>
              <a:buSzPct val="90000"/>
            </a:pPr>
            <a:r>
              <a:rPr lang="de-DE" sz="1400" b="1" dirty="0">
                <a:solidFill>
                  <a:srgbClr val="333333"/>
                </a:solidFill>
                <a:latin typeface="Lufthansa Office Text"/>
              </a:rPr>
              <a:t>Relevant </a:t>
            </a:r>
            <a:r>
              <a:rPr lang="de-DE" sz="1400" b="1" dirty="0" err="1">
                <a:solidFill>
                  <a:srgbClr val="333333"/>
                </a:solidFill>
                <a:latin typeface="Lufthansa Office Text"/>
              </a:rPr>
              <a:t>Prerequisites</a:t>
            </a:r>
            <a:r>
              <a:rPr lang="de-DE" sz="1400" b="1" dirty="0">
                <a:solidFill>
                  <a:srgbClr val="333333"/>
                </a:solidFill>
                <a:latin typeface="Lufthansa Office Text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latin typeface="Lufthansa Office Text"/>
              </a:rPr>
              <a:t>for</a:t>
            </a:r>
            <a:r>
              <a:rPr lang="de-DE" sz="1400" b="1" dirty="0">
                <a:solidFill>
                  <a:srgbClr val="333333"/>
                </a:solidFill>
                <a:latin typeface="Lufthansa Office Text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latin typeface="Lufthansa Office Text"/>
              </a:rPr>
              <a:t>the</a:t>
            </a:r>
            <a:r>
              <a:rPr lang="de-DE" sz="1400" b="1" dirty="0">
                <a:solidFill>
                  <a:srgbClr val="333333"/>
                </a:solidFill>
                <a:latin typeface="Lufthansa Office Text"/>
              </a:rPr>
              <a:t> LH Group OPS</a:t>
            </a:r>
          </a:p>
        </p:txBody>
      </p:sp>
      <p:grpSp>
        <p:nvGrpSpPr>
          <p:cNvPr id="40" name="Gruppieren 39"/>
          <p:cNvGrpSpPr/>
          <p:nvPr/>
        </p:nvGrpSpPr>
        <p:grpSpPr>
          <a:xfrm>
            <a:off x="4971618" y="3219717"/>
            <a:ext cx="460537" cy="381001"/>
            <a:chOff x="4029439" y="1401721"/>
            <a:chExt cx="2328316" cy="1951766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439" y="1401721"/>
              <a:ext cx="1951766" cy="1951766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19839">
              <a:off x="5772296" y="2376156"/>
              <a:ext cx="585459" cy="585459"/>
            </a:xfrm>
            <a:prstGeom prst="rect">
              <a:avLst/>
            </a:prstGeom>
          </p:spPr>
        </p:pic>
      </p:grpSp>
      <p:sp>
        <p:nvSpPr>
          <p:cNvPr id="43" name="Gleichschenkliges Dreieck 42"/>
          <p:cNvSpPr/>
          <p:nvPr/>
        </p:nvSpPr>
        <p:spPr>
          <a:xfrm rot="5400000">
            <a:off x="1493142" y="3589991"/>
            <a:ext cx="990977" cy="116694"/>
          </a:xfrm>
          <a:prstGeom prst="triangl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endParaRPr lang="de-DE" sz="1200" err="1">
              <a:solidFill>
                <a:schemeClr val="tx1"/>
              </a:solidFill>
            </a:endParaRPr>
          </a:p>
        </p:txBody>
      </p:sp>
      <p:cxnSp>
        <p:nvCxnSpPr>
          <p:cNvPr id="46" name="Gerader Verbinder 45"/>
          <p:cNvCxnSpPr/>
          <p:nvPr/>
        </p:nvCxnSpPr>
        <p:spPr>
          <a:xfrm>
            <a:off x="444114" y="2941782"/>
            <a:ext cx="52687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44114" y="1193833"/>
            <a:ext cx="1292171" cy="1535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spcBef>
                <a:spcPts val="600"/>
              </a:spcBef>
              <a:buSzPct val="90000"/>
            </a:pPr>
            <a:r>
              <a:rPr lang="de-DE" sz="1600" b="1" dirty="0">
                <a:solidFill>
                  <a:srgbClr val="333333"/>
                </a:solidFill>
                <a:latin typeface="Lufthansa Office Text"/>
              </a:rPr>
              <a:t>TBO</a:t>
            </a:r>
          </a:p>
        </p:txBody>
      </p:sp>
      <p:sp>
        <p:nvSpPr>
          <p:cNvPr id="9" name="Rechteck 8"/>
          <p:cNvSpPr/>
          <p:nvPr/>
        </p:nvSpPr>
        <p:spPr>
          <a:xfrm>
            <a:off x="2259013" y="1217174"/>
            <a:ext cx="3504789" cy="15358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endParaRPr lang="en-US" sz="1000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TBO as the strategic and tactical management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 of aircraft trajectories in four dimensions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(3D space + time) 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Used by all concerned actors (AU, ANSP, NM)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Through all phases of flight (planning,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pre-departure, departure, </a:t>
            </a:r>
            <a:r>
              <a:rPr lang="en-US" sz="1000" b="1" dirty="0" err="1">
                <a:solidFill>
                  <a:schemeClr val="tx1"/>
                </a:solidFill>
              </a:rPr>
              <a:t>en</a:t>
            </a:r>
            <a:r>
              <a:rPr lang="en-US" sz="1000" b="1" dirty="0">
                <a:solidFill>
                  <a:schemeClr val="tx1"/>
                </a:solidFill>
              </a:rPr>
              <a:t> route, arrival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and post-arrival)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3" name="Gleichschenkliges Dreieck 32"/>
          <p:cNvSpPr/>
          <p:nvPr/>
        </p:nvSpPr>
        <p:spPr>
          <a:xfrm rot="5400000">
            <a:off x="1368128" y="1908479"/>
            <a:ext cx="1254709" cy="130399"/>
          </a:xfrm>
          <a:prstGeom prst="triangl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endParaRPr lang="de-DE" sz="1200" err="1">
              <a:solidFill>
                <a:schemeClr val="tx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165533" y="1333028"/>
            <a:ext cx="428628" cy="1329264"/>
            <a:chOff x="4771566" y="1377798"/>
            <a:chExt cx="428628" cy="126273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87" y="1377798"/>
              <a:ext cx="344527" cy="344527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08" y="1796137"/>
              <a:ext cx="380498" cy="380498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566" y="2211907"/>
              <a:ext cx="428628" cy="428628"/>
            </a:xfrm>
            <a:prstGeom prst="rect">
              <a:avLst/>
            </a:prstGeom>
          </p:spPr>
        </p:pic>
      </p:grpSp>
      <p:sp>
        <p:nvSpPr>
          <p:cNvPr id="37" name="Rechteck 36"/>
          <p:cNvSpPr/>
          <p:nvPr/>
        </p:nvSpPr>
        <p:spPr>
          <a:xfrm>
            <a:off x="6757413" y="1210976"/>
            <a:ext cx="1808227" cy="1535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Capacity</a:t>
            </a:r>
          </a:p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Efficiency</a:t>
            </a:r>
          </a:p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Sustainability</a:t>
            </a:r>
          </a:p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Safety</a:t>
            </a:r>
          </a:p>
        </p:txBody>
      </p:sp>
      <p:grpSp>
        <p:nvGrpSpPr>
          <p:cNvPr id="60" name="Gruppieren 59"/>
          <p:cNvGrpSpPr/>
          <p:nvPr/>
        </p:nvGrpSpPr>
        <p:grpSpPr>
          <a:xfrm>
            <a:off x="5604408" y="1688038"/>
            <a:ext cx="777308" cy="575983"/>
            <a:chOff x="5428220" y="2668355"/>
            <a:chExt cx="777308" cy="575983"/>
          </a:xfrm>
        </p:grpSpPr>
        <p:sp>
          <p:nvSpPr>
            <p:cNvPr id="58" name="Halber Rahmen 57"/>
            <p:cNvSpPr/>
            <p:nvPr/>
          </p:nvSpPr>
          <p:spPr>
            <a:xfrm rot="8072102">
              <a:off x="5438421" y="2658154"/>
              <a:ext cx="575983" cy="596386"/>
            </a:xfrm>
            <a:prstGeom prst="halfFrame">
              <a:avLst>
                <a:gd name="adj1" fmla="val 16260"/>
                <a:gd name="adj2" fmla="val 16260"/>
              </a:avLst>
            </a:prstGeom>
            <a:solidFill>
              <a:srgbClr val="05164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42" indent="-171442" defTabSz="914378">
                <a:spcBef>
                  <a:spcPts val="600"/>
                </a:spcBef>
                <a:buSzPct val="90000"/>
                <a:buFont typeface="Wingdings" panose="05000000000000000000" pitchFamily="2" charset="2"/>
                <a:buChar char="§"/>
              </a:pPr>
              <a:endParaRPr lang="de-DE" sz="1200" err="1">
                <a:solidFill>
                  <a:srgbClr val="333333"/>
                </a:solidFill>
                <a:latin typeface="Lufthansa Office Text"/>
              </a:endParaRPr>
            </a:p>
          </p:txBody>
        </p:sp>
        <p:sp>
          <p:nvSpPr>
            <p:cNvPr id="59" name="Halber Rahmen 58"/>
            <p:cNvSpPr/>
            <p:nvPr/>
          </p:nvSpPr>
          <p:spPr>
            <a:xfrm rot="8072102">
              <a:off x="5786169" y="2747537"/>
              <a:ext cx="416093" cy="422624"/>
            </a:xfrm>
            <a:prstGeom prst="halfFrame">
              <a:avLst>
                <a:gd name="adj1" fmla="val 16260"/>
                <a:gd name="adj2" fmla="val 16260"/>
              </a:avLst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42" indent="-171442" defTabSz="914378">
                <a:spcBef>
                  <a:spcPts val="600"/>
                </a:spcBef>
                <a:buSzPct val="90000"/>
                <a:buFont typeface="Wingdings" panose="05000000000000000000" pitchFamily="2" charset="2"/>
                <a:buChar char="§"/>
              </a:pPr>
              <a:endParaRPr lang="de-DE" sz="1200" err="1">
                <a:solidFill>
                  <a:srgbClr val="333333"/>
                </a:solidFill>
                <a:latin typeface="Lufthansa Office Text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2289634" y="3191199"/>
            <a:ext cx="3369485" cy="4294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endParaRPr lang="de-DE" sz="1200" err="1">
              <a:solidFill>
                <a:schemeClr val="tx1"/>
              </a:solidFill>
            </a:endParaRPr>
          </a:p>
        </p:txBody>
      </p:sp>
      <p:cxnSp>
        <p:nvCxnSpPr>
          <p:cNvPr id="13" name="Gewinkelter Verbinder 12"/>
          <p:cNvCxnSpPr>
            <a:cxnSpLocks/>
            <a:stCxn id="11" idx="3"/>
            <a:endCxn id="15" idx="1"/>
          </p:cNvCxnSpPr>
          <p:nvPr/>
        </p:nvCxnSpPr>
        <p:spPr>
          <a:xfrm>
            <a:off x="5659119" y="3405931"/>
            <a:ext cx="968438" cy="2696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627557" y="3243591"/>
            <a:ext cx="2146573" cy="33007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b="1" dirty="0">
                <a:solidFill>
                  <a:srgbClr val="FFC000"/>
                </a:solidFill>
              </a:rPr>
              <a:t>Early </a:t>
            </a:r>
            <a:r>
              <a:rPr lang="de-DE" sz="1200" b="1" dirty="0" err="1">
                <a:solidFill>
                  <a:srgbClr val="FFC000"/>
                </a:solidFill>
              </a:rPr>
              <a:t>investment</a:t>
            </a:r>
            <a:r>
              <a:rPr lang="de-DE" sz="1200" b="1" dirty="0">
                <a:solidFill>
                  <a:srgbClr val="FFC000"/>
                </a:solidFill>
              </a:rPr>
              <a:t> </a:t>
            </a:r>
            <a:r>
              <a:rPr lang="de-DE" sz="1200" b="1" dirty="0" err="1">
                <a:solidFill>
                  <a:srgbClr val="FFC000"/>
                </a:solidFill>
              </a:rPr>
              <a:t>by</a:t>
            </a:r>
            <a:r>
              <a:rPr lang="de-DE" sz="1200" b="1" dirty="0">
                <a:solidFill>
                  <a:srgbClr val="FFC000"/>
                </a:solidFill>
              </a:rPr>
              <a:t> LHG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C2E21EB-27CE-4DFB-AA24-8F03EB9A64AF}"/>
              </a:ext>
            </a:extLst>
          </p:cNvPr>
          <p:cNvSpPr/>
          <p:nvPr/>
        </p:nvSpPr>
        <p:spPr>
          <a:xfrm>
            <a:off x="2289634" y="3658815"/>
            <a:ext cx="3369485" cy="4165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endParaRPr lang="de-DE" sz="1200" err="1">
              <a:solidFill>
                <a:schemeClr val="tx1"/>
              </a:solidFill>
            </a:endParaRPr>
          </a:p>
        </p:txBody>
      </p:sp>
      <p:cxnSp>
        <p:nvCxnSpPr>
          <p:cNvPr id="35" name="Gewinkelter Verbinder 12">
            <a:extLst>
              <a:ext uri="{FF2B5EF4-FFF2-40B4-BE49-F238E27FC236}">
                <a16:creationId xmlns:a16="http://schemas.microsoft.com/office/drawing/2014/main" id="{C235A470-A6B5-4726-8D2A-5928B4D478E6}"/>
              </a:ext>
            </a:extLst>
          </p:cNvPr>
          <p:cNvCxnSpPr>
            <a:cxnSpLocks/>
            <a:stCxn id="34" idx="3"/>
            <a:endCxn id="41" idx="1"/>
          </p:cNvCxnSpPr>
          <p:nvPr/>
        </p:nvCxnSpPr>
        <p:spPr>
          <a:xfrm>
            <a:off x="5659119" y="3867095"/>
            <a:ext cx="968438" cy="146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AC1864A2-95F0-4A1D-B5CC-289119775341}"/>
              </a:ext>
            </a:extLst>
          </p:cNvPr>
          <p:cNvSpPr txBox="1"/>
          <p:nvPr/>
        </p:nvSpPr>
        <p:spPr>
          <a:xfrm>
            <a:off x="6627557" y="3702205"/>
            <a:ext cx="2146573" cy="33007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b="1" dirty="0">
                <a:solidFill>
                  <a:srgbClr val="FFC000"/>
                </a:solidFill>
              </a:rPr>
              <a:t>Early </a:t>
            </a:r>
            <a:r>
              <a:rPr lang="de-DE" sz="1200" b="1" dirty="0" err="1">
                <a:solidFill>
                  <a:srgbClr val="FFC000"/>
                </a:solidFill>
              </a:rPr>
              <a:t>implementation</a:t>
            </a:r>
            <a:r>
              <a:rPr lang="de-DE" sz="1200" b="1" dirty="0">
                <a:solidFill>
                  <a:srgbClr val="FFC000"/>
                </a:solidFill>
              </a:rPr>
              <a:t> at LHA</a:t>
            </a:r>
          </a:p>
        </p:txBody>
      </p: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914F110A-51D8-4835-8FC5-EC23BCE1896C}"/>
              </a:ext>
            </a:extLst>
          </p:cNvPr>
          <p:cNvCxnSpPr>
            <a:cxnSpLocks/>
            <a:stCxn id="15" idx="3"/>
            <a:endCxn id="37" idx="3"/>
          </p:cNvCxnSpPr>
          <p:nvPr/>
        </p:nvCxnSpPr>
        <p:spPr>
          <a:xfrm flipH="1" flipV="1">
            <a:off x="8565640" y="1978914"/>
            <a:ext cx="208490" cy="1429713"/>
          </a:xfrm>
          <a:prstGeom prst="bentConnector3">
            <a:avLst>
              <a:gd name="adj1" fmla="val -58796"/>
            </a:avLst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84DABC0-7F59-4F22-BE1A-F1AEEA60405A}"/>
              </a:ext>
            </a:extLst>
          </p:cNvPr>
          <p:cNvSpPr/>
          <p:nvPr/>
        </p:nvSpPr>
        <p:spPr>
          <a:xfrm>
            <a:off x="6757413" y="1205740"/>
            <a:ext cx="1808227" cy="1535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Capacity</a:t>
            </a:r>
          </a:p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5"/>
                </a:solidFill>
              </a:rPr>
              <a:t>Efficiency</a:t>
            </a:r>
          </a:p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5"/>
                </a:solidFill>
              </a:rPr>
              <a:t>Sustainability</a:t>
            </a:r>
          </a:p>
          <a:p>
            <a:pPr marL="171450" indent="-17145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Safety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8158319" y="1328632"/>
            <a:ext cx="375983" cy="1312958"/>
            <a:chOff x="7124314" y="2210844"/>
            <a:chExt cx="358201" cy="1312958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536" y="2879206"/>
              <a:ext cx="342979" cy="342979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468" y="2210844"/>
              <a:ext cx="278595" cy="278595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314" y="2533017"/>
              <a:ext cx="332261" cy="332261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958" y="3222185"/>
              <a:ext cx="301617" cy="30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16" grpId="0" animBg="1"/>
      <p:bldP spid="43" grpId="0" animBg="1"/>
      <p:bldP spid="8" grpId="0" animBg="1"/>
      <p:bldP spid="9" grpId="0" animBg="1"/>
      <p:bldP spid="33" grpId="0" animBg="1"/>
      <p:bldP spid="37" grpId="0" animBg="1"/>
      <p:bldP spid="11" grpId="0" animBg="1"/>
      <p:bldP spid="15" grpId="0" animBg="1"/>
      <p:bldP spid="34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2081F81C-1273-7A9A-7050-061811E0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2" y="4108877"/>
            <a:ext cx="8451296" cy="6403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09CCCA-F753-4F3F-86D7-D910C56E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FF-ICE</a:t>
            </a:r>
            <a:r>
              <a:rPr lang="de-DE" dirty="0"/>
              <a:t>: Status </a:t>
            </a:r>
            <a:r>
              <a:rPr lang="de-DE" dirty="0" err="1"/>
              <a:t>of</a:t>
            </a:r>
            <a:r>
              <a:rPr lang="de-DE" dirty="0"/>
              <a:t> Implementation and </a:t>
            </a:r>
            <a:r>
              <a:rPr lang="de-DE" dirty="0" err="1"/>
              <a:t>Expectations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4B8D7D-1789-49FE-90A7-ECCC0FA2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22D1-79CB-4B34-9B8C-E4B3FF003C3F}" type="datetime1">
              <a:rPr lang="de-DE" noProof="0" smtClean="0"/>
              <a:t>04.06.2024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23836D-528D-47B0-A9E2-1F276DA8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4D Trajectory Technology (ADS-C EPP)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2DEFB8-86D5-4FEF-900C-23D6B5C3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Seite </a:t>
            </a:r>
            <a:fld id="{67242389-55B8-40B0-97B3-D8452A5F367E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F21DDB-B771-554C-F011-D9B275F8FF9D}"/>
              </a:ext>
            </a:extLst>
          </p:cNvPr>
          <p:cNvSpPr txBox="1"/>
          <p:nvPr/>
        </p:nvSpPr>
        <p:spPr>
          <a:xfrm>
            <a:off x="2450592" y="3491956"/>
            <a:ext cx="768096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buSzPct val="90000"/>
            </a:pPr>
            <a:r>
              <a:rPr lang="de-DE" sz="1000" b="1" dirty="0"/>
              <a:t> Project </a:t>
            </a:r>
            <a:r>
              <a:rPr lang="de-DE" sz="1000" b="1" dirty="0" err="1"/>
              <a:t>start</a:t>
            </a:r>
            <a:endParaRPr lang="de-DE" sz="1000" b="1" dirty="0"/>
          </a:p>
          <a:p>
            <a:pPr>
              <a:buSzPct val="90000"/>
            </a:pPr>
            <a:r>
              <a:rPr lang="de-DE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000" b="1" kern="100" dirty="0">
                <a:solidFill>
                  <a:srgbClr val="FFAD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DLH, </a:t>
            </a:r>
            <a:r>
              <a:rPr lang="de-DE" sz="1000" b="1" kern="100" dirty="0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</a:t>
            </a:r>
            <a:r>
              <a:rPr lang="de-DE" sz="1000" b="1" kern="100" dirty="0">
                <a:solidFill>
                  <a:srgbClr val="FFAD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buSzPct val="90000"/>
            </a:pPr>
            <a:r>
              <a:rPr lang="de-DE" sz="1000" b="1" kern="100" dirty="0">
                <a:solidFill>
                  <a:srgbClr val="FFAD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LH Systems</a:t>
            </a:r>
            <a:endParaRPr lang="de-DE" sz="1000" b="1" kern="100" dirty="0">
              <a:solidFill>
                <a:srgbClr val="FFAD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559B7E-8B10-469A-B640-CBEAD1BD037B}"/>
              </a:ext>
            </a:extLst>
          </p:cNvPr>
          <p:cNvSpPr txBox="1"/>
          <p:nvPr/>
        </p:nvSpPr>
        <p:spPr>
          <a:xfrm>
            <a:off x="3607001" y="3487906"/>
            <a:ext cx="83332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/>
              <a:t>Test start</a:t>
            </a:r>
          </a:p>
          <a:p>
            <a:pPr lvl="0"/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LH Systems &gt;</a:t>
            </a:r>
          </a:p>
          <a:p>
            <a:pPr lvl="0"/>
            <a:r>
              <a:rPr lang="en-US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NM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EC3A80-9618-DBB0-6FD9-FB988FB4C239}"/>
              </a:ext>
            </a:extLst>
          </p:cNvPr>
          <p:cNvSpPr txBox="1"/>
          <p:nvPr/>
        </p:nvSpPr>
        <p:spPr>
          <a:xfrm>
            <a:off x="3876139" y="4329135"/>
            <a:ext cx="295047" cy="156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2019</a:t>
            </a:r>
            <a:endParaRPr lang="de-DE" sz="1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062240-058C-D91D-F8C5-EF1F8CC02D53}"/>
              </a:ext>
            </a:extLst>
          </p:cNvPr>
          <p:cNvSpPr txBox="1"/>
          <p:nvPr/>
        </p:nvSpPr>
        <p:spPr>
          <a:xfrm>
            <a:off x="4788535" y="3486471"/>
            <a:ext cx="894259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dirty="0"/>
              <a:t> </a:t>
            </a:r>
            <a:r>
              <a:rPr lang="en-US" sz="1000" b="1" dirty="0">
                <a:solidFill>
                  <a:srgbClr val="FFAD00"/>
                </a:solidFill>
              </a:rPr>
              <a:t>First</a:t>
            </a:r>
          </a:p>
          <a:p>
            <a:pPr lvl="0"/>
            <a:r>
              <a:rPr lang="en-US" sz="1000" b="1" dirty="0">
                <a:solidFill>
                  <a:srgbClr val="FFAD00"/>
                </a:solidFill>
              </a:rPr>
              <a:t> operational</a:t>
            </a:r>
          </a:p>
          <a:p>
            <a:pPr lvl="0"/>
            <a:r>
              <a:rPr lang="en-US" sz="1000" b="1" dirty="0">
                <a:solidFill>
                  <a:srgbClr val="FFAD00"/>
                </a:solidFill>
              </a:rPr>
              <a:t> DLH </a:t>
            </a:r>
            <a:r>
              <a:rPr lang="en-US" sz="1000" b="1" dirty="0" err="1">
                <a:solidFill>
                  <a:srgbClr val="FFAD00"/>
                </a:solidFill>
              </a:rPr>
              <a:t>flightplan</a:t>
            </a:r>
            <a:r>
              <a:rPr lang="en-US" sz="1000" b="1" dirty="0">
                <a:solidFill>
                  <a:srgbClr val="FFAD00"/>
                </a:solidFill>
              </a:rPr>
              <a:t> </a:t>
            </a:r>
            <a:endParaRPr lang="de-DE" sz="1000" b="1" dirty="0">
              <a:solidFill>
                <a:srgbClr val="FFAD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F10717-25DE-7BDD-E468-2BCB00791289}"/>
              </a:ext>
            </a:extLst>
          </p:cNvPr>
          <p:cNvSpPr txBox="1"/>
          <p:nvPr/>
        </p:nvSpPr>
        <p:spPr>
          <a:xfrm>
            <a:off x="5901872" y="4191870"/>
            <a:ext cx="375133" cy="1846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2022</a:t>
            </a:r>
            <a:endParaRPr lang="de-DE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AB4DA19-B6A9-6AF3-F47B-EA935D5030D0}"/>
              </a:ext>
            </a:extLst>
          </p:cNvPr>
          <p:cNvCxnSpPr/>
          <p:nvPr/>
        </p:nvCxnSpPr>
        <p:spPr>
          <a:xfrm>
            <a:off x="3006547" y="3953621"/>
            <a:ext cx="307239" cy="25366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6CDB678-AA96-6E1B-0B1C-6213A539B4E1}"/>
              </a:ext>
            </a:extLst>
          </p:cNvPr>
          <p:cNvCxnSpPr>
            <a:cxnSpLocks/>
          </p:cNvCxnSpPr>
          <p:nvPr/>
        </p:nvCxnSpPr>
        <p:spPr>
          <a:xfrm>
            <a:off x="3993385" y="3953621"/>
            <a:ext cx="0" cy="25366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8388B8D-A959-6766-1C56-C1688FD183BA}"/>
              </a:ext>
            </a:extLst>
          </p:cNvPr>
          <p:cNvCxnSpPr>
            <a:cxnSpLocks/>
          </p:cNvCxnSpPr>
          <p:nvPr/>
        </p:nvCxnSpPr>
        <p:spPr>
          <a:xfrm>
            <a:off x="5305958" y="3962037"/>
            <a:ext cx="581220" cy="22878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4AD5F80D-7811-044E-3474-47924D0D40B9}"/>
              </a:ext>
            </a:extLst>
          </p:cNvPr>
          <p:cNvSpPr/>
          <p:nvPr/>
        </p:nvSpPr>
        <p:spPr>
          <a:xfrm>
            <a:off x="3370446" y="724667"/>
            <a:ext cx="5219689" cy="2389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endParaRPr lang="en-US" sz="1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SzPct val="90000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600" b="1" dirty="0">
                <a:solidFill>
                  <a:srgbClr val="FFAD00"/>
                </a:solidFill>
              </a:rPr>
              <a:t>Solutions AO/CFSP &lt;&gt; NM required</a:t>
            </a:r>
          </a:p>
          <a:p>
            <a:pPr>
              <a:spcBef>
                <a:spcPts val="600"/>
              </a:spcBef>
              <a:buSzPct val="90000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rgbClr val="002060"/>
                </a:solidFill>
              </a:rPr>
              <a:t>To be worked on / To be clarified : Standard and grey zones!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Mixed Mode ICAO 2012 and FF-ICE/</a:t>
            </a:r>
            <a:r>
              <a:rPr lang="en-US" sz="1000" b="1" dirty="0" err="1">
                <a:solidFill>
                  <a:schemeClr val="tx1"/>
                </a:solidFill>
              </a:rPr>
              <a:t>eFPL</a:t>
            </a:r>
            <a:r>
              <a:rPr lang="en-US" sz="1000" b="1" dirty="0">
                <a:solidFill>
                  <a:schemeClr val="tx1"/>
                </a:solidFill>
              </a:rPr>
              <a:t> filing – requirements outside inside ECAC ?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Transfer of Airline FF-ICE/</a:t>
            </a:r>
            <a:r>
              <a:rPr lang="en-US" sz="1000" b="1" dirty="0" err="1">
                <a:solidFill>
                  <a:schemeClr val="tx1"/>
                </a:solidFill>
              </a:rPr>
              <a:t>eFPL</a:t>
            </a:r>
            <a:r>
              <a:rPr lang="en-US" sz="1000" b="1" dirty="0">
                <a:solidFill>
                  <a:schemeClr val="tx1"/>
                </a:solidFill>
              </a:rPr>
              <a:t> Trajectory in NM agreed Trajectory - visualization of differences ?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Digitalization of FF-ICE/</a:t>
            </a:r>
            <a:r>
              <a:rPr lang="en-US" sz="1000" b="1" dirty="0" err="1">
                <a:solidFill>
                  <a:schemeClr val="tx1"/>
                </a:solidFill>
              </a:rPr>
              <a:t>eFPL</a:t>
            </a:r>
            <a:r>
              <a:rPr lang="en-US" sz="1000" b="1" dirty="0">
                <a:solidFill>
                  <a:schemeClr val="tx1"/>
                </a:solidFill>
              </a:rPr>
              <a:t> trajectory makes Nav data detailing-gaps visible – requirement for unambiguous/unique data publication (not yet available) ?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Handling AO &lt;&gt; NM for </a:t>
            </a:r>
            <a:r>
              <a:rPr lang="en-US" sz="1000" b="1" dirty="0" err="1">
                <a:solidFill>
                  <a:schemeClr val="tx1"/>
                </a:solidFill>
              </a:rPr>
              <a:t>flightplan</a:t>
            </a:r>
            <a:r>
              <a:rPr lang="en-US" sz="1000" b="1" dirty="0">
                <a:solidFill>
                  <a:schemeClr val="tx1"/>
                </a:solidFill>
              </a:rPr>
              <a:t> refiling in NM ops tools CHMI / NMUI – function support not yet aligned ?</a:t>
            </a:r>
            <a:br>
              <a:rPr lang="en-US" sz="1000" b="1" dirty="0">
                <a:solidFill>
                  <a:schemeClr val="tx1"/>
                </a:solidFill>
              </a:rPr>
            </a:br>
            <a:endParaRPr lang="en-US" sz="1000" b="1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000" b="1" u="sng" dirty="0">
                <a:solidFill>
                  <a:schemeClr val="tx1"/>
                </a:solidFill>
              </a:rPr>
              <a:t>These necessary clarifications should support the implementation in a way, so the speed of execution could be increased or at least kept</a:t>
            </a:r>
            <a:endParaRPr lang="de-DE" sz="1000" b="1" u="sng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tabLst>
                <a:tab pos="2601913" algn="l"/>
                <a:tab pos="2690813" algn="l"/>
                <a:tab pos="2871788" algn="l"/>
                <a:tab pos="3048000" algn="l"/>
              </a:tabLst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A0A38DA-B269-BB17-DDD7-7912A86175E2}"/>
              </a:ext>
            </a:extLst>
          </p:cNvPr>
          <p:cNvSpPr txBox="1"/>
          <p:nvPr/>
        </p:nvSpPr>
        <p:spPr>
          <a:xfrm>
            <a:off x="5885032" y="3491956"/>
            <a:ext cx="1445665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Actl</a:t>
            </a:r>
            <a:r>
              <a:rPr lang="en-US" sz="1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Operation</a:t>
            </a:r>
            <a:endParaRPr lang="en-US" sz="1000" b="1" dirty="0"/>
          </a:p>
          <a:p>
            <a:pPr lvl="0"/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DLH 50 – 100 daily flights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D92B1F7-42B2-24DB-4506-B38A858B4713}"/>
              </a:ext>
            </a:extLst>
          </p:cNvPr>
          <p:cNvCxnSpPr>
            <a:cxnSpLocks/>
          </p:cNvCxnSpPr>
          <p:nvPr/>
        </p:nvCxnSpPr>
        <p:spPr>
          <a:xfrm flipH="1">
            <a:off x="6450181" y="3799733"/>
            <a:ext cx="119430" cy="55720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8BD3C83-0026-C316-2A2F-39666603BCBA}"/>
              </a:ext>
            </a:extLst>
          </p:cNvPr>
          <p:cNvCxnSpPr>
            <a:cxnSpLocks/>
          </p:cNvCxnSpPr>
          <p:nvPr/>
        </p:nvCxnSpPr>
        <p:spPr>
          <a:xfrm flipH="1">
            <a:off x="7284190" y="3103556"/>
            <a:ext cx="270844" cy="102408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5" name="Grafik 44">
            <a:extLst>
              <a:ext uri="{FF2B5EF4-FFF2-40B4-BE49-F238E27FC236}">
                <a16:creationId xmlns:a16="http://schemas.microsoft.com/office/drawing/2014/main" id="{59584FFE-3D97-F1B0-D350-DC35EA315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2627"/>
            <a:ext cx="828675" cy="47625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855F7188-CBDE-E578-DCC3-3AE38E8805D8}"/>
              </a:ext>
            </a:extLst>
          </p:cNvPr>
          <p:cNvSpPr txBox="1"/>
          <p:nvPr/>
        </p:nvSpPr>
        <p:spPr>
          <a:xfrm>
            <a:off x="828675" y="692400"/>
            <a:ext cx="167834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SzPct val="90000"/>
            </a:pPr>
            <a:r>
              <a:rPr lang="de-DE" sz="1600" b="1" dirty="0" err="1">
                <a:solidFill>
                  <a:schemeClr val="accent6"/>
                </a:solidFill>
              </a:rPr>
              <a:t>What</a:t>
            </a:r>
            <a:r>
              <a:rPr lang="de-DE" sz="1600" b="1" dirty="0">
                <a:solidFill>
                  <a:schemeClr val="accent6"/>
                </a:solidFill>
              </a:rPr>
              <a:t> </a:t>
            </a:r>
            <a:r>
              <a:rPr lang="de-DE" sz="1600" b="1" dirty="0" err="1">
                <a:solidFill>
                  <a:schemeClr val="accent6"/>
                </a:solidFill>
              </a:rPr>
              <a:t>about</a:t>
            </a:r>
            <a:r>
              <a:rPr lang="de-DE" sz="1600" b="1" dirty="0">
                <a:solidFill>
                  <a:schemeClr val="accent6"/>
                </a:solidFill>
              </a:rPr>
              <a:t> ANSP </a:t>
            </a:r>
          </a:p>
          <a:p>
            <a:pPr>
              <a:buSzPct val="90000"/>
            </a:pPr>
            <a:r>
              <a:rPr lang="de-DE" sz="1600" b="1" dirty="0" err="1">
                <a:solidFill>
                  <a:schemeClr val="accent6"/>
                </a:solidFill>
              </a:rPr>
              <a:t>implementation</a:t>
            </a:r>
            <a:r>
              <a:rPr lang="de-DE" sz="1600" b="1" dirty="0">
                <a:solidFill>
                  <a:schemeClr val="accent6"/>
                </a:solidFill>
              </a:rPr>
              <a:t> 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674849F5-0E70-C7E5-C8F4-3726B5B84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52" y="1203719"/>
            <a:ext cx="2236519" cy="22365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C81E169-5479-7209-EC11-C26D82D5AD1E}"/>
              </a:ext>
            </a:extLst>
          </p:cNvPr>
          <p:cNvSpPr txBox="1"/>
          <p:nvPr/>
        </p:nvSpPr>
        <p:spPr>
          <a:xfrm>
            <a:off x="7532935" y="3491956"/>
            <a:ext cx="1493471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DLH </a:t>
            </a:r>
            <a:r>
              <a:rPr lang="en-US" sz="1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operation scheduled for 2025</a:t>
            </a:r>
            <a:endParaRPr lang="en-US" sz="1000" b="1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E9985FB-4740-8EA3-4DD9-0B961D1CFFB4}"/>
              </a:ext>
            </a:extLst>
          </p:cNvPr>
          <p:cNvCxnSpPr>
            <a:cxnSpLocks/>
          </p:cNvCxnSpPr>
          <p:nvPr/>
        </p:nvCxnSpPr>
        <p:spPr>
          <a:xfrm flipH="1">
            <a:off x="7284190" y="3799733"/>
            <a:ext cx="816432" cy="32790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6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7DE5B-4EF9-4AB5-A1B1-92FF4879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Sustainability effects for LH-Flights through MUAC enabled by </a:t>
            </a:r>
            <a:r>
              <a:rPr lang="en-US" sz="2000" b="1" dirty="0">
                <a:solidFill>
                  <a:srgbClr val="002060"/>
                </a:solidFill>
              </a:rPr>
              <a:t>ATS B2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(ADS-C EPP and CPDLC V2)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1409DF-AB99-4595-AEBE-4050ED48C5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7F8C8B6-77D6-4457-B5E1-9A8944B6E090}" type="datetime1">
              <a:rPr lang="de-DE" smtClean="0"/>
              <a:t>04.06.2024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73E0F0-7111-4764-B875-4014133C5B8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NAS Workshop Summary 3.0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CD2110-CC5E-4DAE-87A1-27B2B6DAC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67242389-55B8-40B0-97B3-D8452A5F367E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10" name="Grafik 9" descr="Ein Bild, das Text, Karte, Atlas, Schrift enthält.&#10;&#10;Automatisch generierte Beschreibung">
            <a:extLst>
              <a:ext uri="{FF2B5EF4-FFF2-40B4-BE49-F238E27FC236}">
                <a16:creationId xmlns:a16="http://schemas.microsoft.com/office/drawing/2014/main" id="{0245083A-3715-41E6-8582-90C1B941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19" y="1040905"/>
            <a:ext cx="2981846" cy="3449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A7F36AB-1B03-4F72-B9FB-90D3E2B1FDD0}"/>
              </a:ext>
            </a:extLst>
          </p:cNvPr>
          <p:cNvSpPr txBox="1"/>
          <p:nvPr/>
        </p:nvSpPr>
        <p:spPr>
          <a:xfrm>
            <a:off x="437521" y="962287"/>
            <a:ext cx="5216938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5164D"/>
                </a:solidFill>
                <a:latin typeface="Lufthansa Office Head"/>
              </a:rPr>
              <a:t>ATS B2 (ADS-C EPP and CPDLC V2) has been operational at Maastricht Upper Area Control (MUAC) since 30 May 2022</a:t>
            </a:r>
          </a:p>
          <a:p>
            <a:pPr marL="171450" indent="-171450">
              <a:spcBef>
                <a:spcPts val="6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5164D"/>
                </a:solidFill>
                <a:latin typeface="Lufthansa Office Head"/>
              </a:rPr>
              <a:t>3 Use Cases were analyzed according to traffic flows through MUAC and their potential benefits</a:t>
            </a:r>
            <a:endParaRPr lang="de-DE" sz="12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21DCB3F-BDBC-4653-BF57-43C2E11B9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09"/>
          <a:stretch/>
        </p:blipFill>
        <p:spPr>
          <a:xfrm>
            <a:off x="300900" y="2359971"/>
            <a:ext cx="2130259" cy="845609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F67252C-33B6-40C6-80BA-E82085E55F50}"/>
              </a:ext>
            </a:extLst>
          </p:cNvPr>
          <p:cNvGrpSpPr/>
          <p:nvPr/>
        </p:nvGrpSpPr>
        <p:grpSpPr>
          <a:xfrm>
            <a:off x="1965713" y="2382602"/>
            <a:ext cx="2247113" cy="875912"/>
            <a:chOff x="343320" y="871585"/>
            <a:chExt cx="7355329" cy="2631469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CC4CEE4F-619F-45B5-B85D-38AAC88EB54C}"/>
                </a:ext>
              </a:extLst>
            </p:cNvPr>
            <p:cNvCxnSpPr/>
            <p:nvPr/>
          </p:nvCxnSpPr>
          <p:spPr>
            <a:xfrm flipV="1">
              <a:off x="1408090" y="1940417"/>
              <a:ext cx="957330" cy="13308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D350927-77BD-4135-8EBB-3B3CF1498C48}"/>
                </a:ext>
              </a:extLst>
            </p:cNvPr>
            <p:cNvCxnSpPr/>
            <p:nvPr/>
          </p:nvCxnSpPr>
          <p:spPr>
            <a:xfrm flipV="1">
              <a:off x="2365420" y="1596980"/>
              <a:ext cx="1111877" cy="34343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002F9C66-57DB-4FC0-9664-FE2B210A7B35}"/>
                </a:ext>
              </a:extLst>
            </p:cNvPr>
            <p:cNvCxnSpPr/>
            <p:nvPr/>
          </p:nvCxnSpPr>
          <p:spPr>
            <a:xfrm flipH="1">
              <a:off x="746974" y="2073499"/>
              <a:ext cx="661116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778F3B46-BC84-409C-84BA-6FFFD6A49D63}"/>
                </a:ext>
              </a:extLst>
            </p:cNvPr>
            <p:cNvCxnSpPr/>
            <p:nvPr/>
          </p:nvCxnSpPr>
          <p:spPr>
            <a:xfrm>
              <a:off x="3477297" y="1596980"/>
              <a:ext cx="3228303" cy="190607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71DAEAEA-A406-4D2B-876E-69509609736A}"/>
                </a:ext>
              </a:extLst>
            </p:cNvPr>
            <p:cNvCxnSpPr/>
            <p:nvPr/>
          </p:nvCxnSpPr>
          <p:spPr>
            <a:xfrm>
              <a:off x="3477297" y="1596978"/>
              <a:ext cx="1193441" cy="2"/>
            </a:xfrm>
            <a:prstGeom prst="line">
              <a:avLst/>
            </a:prstGeom>
            <a:ln>
              <a:solidFill>
                <a:srgbClr val="E3341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1A83FCA3-515B-415F-BB32-E26E810D102D}"/>
                </a:ext>
              </a:extLst>
            </p:cNvPr>
            <p:cNvCxnSpPr/>
            <p:nvPr/>
          </p:nvCxnSpPr>
          <p:spPr>
            <a:xfrm>
              <a:off x="4670738" y="1596979"/>
              <a:ext cx="2034862" cy="1906075"/>
            </a:xfrm>
            <a:prstGeom prst="line">
              <a:avLst/>
            </a:prstGeom>
            <a:ln>
              <a:solidFill>
                <a:srgbClr val="E3341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4E486E13-61F0-47CB-8BB4-353742108DC2}"/>
                </a:ext>
              </a:extLst>
            </p:cNvPr>
            <p:cNvCxnSpPr/>
            <p:nvPr/>
          </p:nvCxnSpPr>
          <p:spPr>
            <a:xfrm>
              <a:off x="2859881" y="1784747"/>
              <a:ext cx="3845719" cy="1718307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Gleichschenkliges Dreieck 24">
              <a:extLst>
                <a:ext uri="{FF2B5EF4-FFF2-40B4-BE49-F238E27FC236}">
                  <a16:creationId xmlns:a16="http://schemas.microsoft.com/office/drawing/2014/main" id="{C9DFDB62-C8BA-478C-AE0D-32E028F96271}"/>
                </a:ext>
              </a:extLst>
            </p:cNvPr>
            <p:cNvSpPr/>
            <p:nvPr/>
          </p:nvSpPr>
          <p:spPr>
            <a:xfrm>
              <a:off x="3094254" y="1575161"/>
              <a:ext cx="198198" cy="204026"/>
            </a:xfrm>
            <a:prstGeom prst="triangle">
              <a:avLst/>
            </a:prstGeom>
            <a:solidFill>
              <a:srgbClr val="FF33CC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 algn="l">
                <a:spcBef>
                  <a:spcPts val="600"/>
                </a:spcBef>
                <a:buSzPct val="90000"/>
                <a:buFont typeface="Wingdings" panose="05000000000000000000" pitchFamily="2" charset="2"/>
                <a:buChar char="§"/>
              </a:pPr>
              <a:endParaRPr lang="de-DE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26B33063-A968-4A42-A584-A08180F08194}"/>
                </a:ext>
              </a:extLst>
            </p:cNvPr>
            <p:cNvSpPr txBox="1"/>
            <p:nvPr/>
          </p:nvSpPr>
          <p:spPr>
            <a:xfrm>
              <a:off x="2552007" y="871585"/>
              <a:ext cx="1173154" cy="400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90000"/>
              </a:pPr>
              <a:r>
                <a:rPr lang="de-DE" sz="1050" dirty="0" err="1">
                  <a:solidFill>
                    <a:srgbClr val="FF33CC"/>
                  </a:solidFill>
                </a:rPr>
                <a:t>ToC</a:t>
              </a:r>
              <a:endParaRPr lang="de-DE" sz="1050" dirty="0">
                <a:solidFill>
                  <a:srgbClr val="FF33CC"/>
                </a:solidFill>
              </a:endParaRP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62D7B380-83D6-4FA5-BDF4-5CB077EDE317}"/>
                </a:ext>
              </a:extLst>
            </p:cNvPr>
            <p:cNvSpPr/>
            <p:nvPr/>
          </p:nvSpPr>
          <p:spPr>
            <a:xfrm>
              <a:off x="814388" y="1990725"/>
              <a:ext cx="133350" cy="119063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 algn="l">
                <a:spcBef>
                  <a:spcPts val="600"/>
                </a:spcBef>
                <a:buSzPct val="90000"/>
                <a:buFont typeface="Wingdings" panose="05000000000000000000" pitchFamily="2" charset="2"/>
                <a:buChar char="§"/>
              </a:pPr>
              <a:endParaRPr lang="de-DE" sz="105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0C3B4586-1D47-4209-BAC1-BBE1D84A37B2}"/>
                </a:ext>
              </a:extLst>
            </p:cNvPr>
            <p:cNvCxnSpPr/>
            <p:nvPr/>
          </p:nvCxnSpPr>
          <p:spPr>
            <a:xfrm>
              <a:off x="990600" y="2070548"/>
              <a:ext cx="776288" cy="2951"/>
            </a:xfrm>
            <a:prstGeom prst="line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459AB95-E72D-4F49-9188-B273B360834D}"/>
                </a:ext>
              </a:extLst>
            </p:cNvPr>
            <p:cNvSpPr txBox="1"/>
            <p:nvPr/>
          </p:nvSpPr>
          <p:spPr>
            <a:xfrm>
              <a:off x="866942" y="1299727"/>
              <a:ext cx="1269299" cy="534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90000"/>
              </a:pPr>
              <a:r>
                <a:rPr lang="de-DE" sz="700" b="1" dirty="0"/>
                <a:t>Climbing </a:t>
              </a:r>
              <a:r>
                <a:rPr lang="de-DE" sz="700" b="1" dirty="0" err="1"/>
                <a:t>to</a:t>
              </a:r>
              <a:r>
                <a:rPr lang="de-DE" sz="700" b="1" dirty="0"/>
                <a:t> FL370</a:t>
              </a:r>
            </a:p>
          </p:txBody>
        </p:sp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1D6D31D1-DE53-41EC-9731-2D10B8602F3C}"/>
                </a:ext>
              </a:extLst>
            </p:cNvPr>
            <p:cNvSpPr/>
            <p:nvPr/>
          </p:nvSpPr>
          <p:spPr>
            <a:xfrm>
              <a:off x="6115050" y="1768698"/>
              <a:ext cx="133350" cy="119063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 algn="l">
                <a:spcBef>
                  <a:spcPts val="600"/>
                </a:spcBef>
                <a:buSzPct val="90000"/>
                <a:buFont typeface="Wingdings" panose="05000000000000000000" pitchFamily="2" charset="2"/>
                <a:buChar char="§"/>
              </a:pPr>
              <a:endParaRPr lang="de-DE" sz="105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A23DDBEC-47D4-4CE4-AEDC-5911FC46DE03}"/>
                </a:ext>
              </a:extLst>
            </p:cNvPr>
            <p:cNvCxnSpPr/>
            <p:nvPr/>
          </p:nvCxnSpPr>
          <p:spPr>
            <a:xfrm flipV="1">
              <a:off x="5481302" y="1833740"/>
              <a:ext cx="624223" cy="46314"/>
            </a:xfrm>
            <a:prstGeom prst="line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8C02629-2BFA-4496-A192-CD53B10CC308}"/>
                </a:ext>
              </a:extLst>
            </p:cNvPr>
            <p:cNvSpPr txBox="1"/>
            <p:nvPr/>
          </p:nvSpPr>
          <p:spPr>
            <a:xfrm>
              <a:off x="5952847" y="1974180"/>
              <a:ext cx="1745802" cy="534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90000"/>
              </a:pPr>
              <a:r>
                <a:rPr lang="de-DE" sz="700" b="1" dirty="0" err="1"/>
                <a:t>Conflicting</a:t>
              </a:r>
              <a:r>
                <a:rPr lang="de-DE" sz="700" b="1" dirty="0"/>
                <a:t> </a:t>
              </a:r>
              <a:r>
                <a:rPr lang="de-DE" sz="700" b="1" dirty="0" err="1"/>
                <a:t>traffic</a:t>
              </a:r>
              <a:r>
                <a:rPr lang="de-DE" sz="700" b="1" dirty="0"/>
                <a:t> in FL360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4E20308-E406-49C7-AB4B-992D5E7E41C9}"/>
                </a:ext>
              </a:extLst>
            </p:cNvPr>
            <p:cNvSpPr txBox="1"/>
            <p:nvPr/>
          </p:nvSpPr>
          <p:spPr>
            <a:xfrm>
              <a:off x="3898178" y="898569"/>
              <a:ext cx="1986461" cy="570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90000"/>
              </a:pPr>
              <a:r>
                <a:rPr lang="de-DE" sz="700" b="1" dirty="0">
                  <a:solidFill>
                    <a:srgbClr val="D81E05"/>
                  </a:solidFill>
                </a:rPr>
                <a:t>On Radar </a:t>
              </a:r>
              <a:r>
                <a:rPr lang="de-DE" sz="700" b="1" dirty="0" err="1">
                  <a:solidFill>
                    <a:srgbClr val="D81E05"/>
                  </a:solidFill>
                </a:rPr>
                <a:t>heading</a:t>
              </a:r>
              <a:r>
                <a:rPr lang="de-DE" sz="700" b="1" dirty="0">
                  <a:solidFill>
                    <a:srgbClr val="D81E05"/>
                  </a:solidFill>
                </a:rPr>
                <a:t> </a:t>
              </a:r>
              <a:r>
                <a:rPr lang="de-DE" sz="700" b="1" dirty="0" err="1">
                  <a:solidFill>
                    <a:srgbClr val="D81E05"/>
                  </a:solidFill>
                </a:rPr>
                <a:t>for</a:t>
              </a:r>
              <a:r>
                <a:rPr lang="de-DE" sz="700" b="1" dirty="0">
                  <a:solidFill>
                    <a:srgbClr val="D81E05"/>
                  </a:solidFill>
                </a:rPr>
                <a:t> </a:t>
              </a:r>
              <a:r>
                <a:rPr lang="de-DE" sz="700" b="1" dirty="0" err="1">
                  <a:solidFill>
                    <a:srgbClr val="D81E05"/>
                  </a:solidFill>
                </a:rPr>
                <a:t>separation</a:t>
              </a:r>
              <a:endParaRPr lang="de-DE" sz="700" b="1" dirty="0">
                <a:solidFill>
                  <a:srgbClr val="D81E05"/>
                </a:solidFill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E3983AF2-2112-4A43-9306-9393E4DFE1F8}"/>
                </a:ext>
              </a:extLst>
            </p:cNvPr>
            <p:cNvSpPr txBox="1"/>
            <p:nvPr/>
          </p:nvSpPr>
          <p:spPr>
            <a:xfrm>
              <a:off x="3138583" y="2448442"/>
              <a:ext cx="1655960" cy="8013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90000"/>
              </a:pPr>
              <a:r>
                <a:rPr lang="de-DE" sz="700" b="1" dirty="0" err="1">
                  <a:solidFill>
                    <a:srgbClr val="408236"/>
                  </a:solidFill>
                </a:rPr>
                <a:t>Earlier</a:t>
              </a:r>
              <a:r>
                <a:rPr lang="de-DE" sz="700" b="1" dirty="0">
                  <a:solidFill>
                    <a:srgbClr val="408236"/>
                  </a:solidFill>
                </a:rPr>
                <a:t> </a:t>
              </a:r>
              <a:r>
                <a:rPr lang="de-DE" sz="700" b="1" dirty="0" err="1">
                  <a:solidFill>
                    <a:srgbClr val="408236"/>
                  </a:solidFill>
                </a:rPr>
                <a:t>direct</a:t>
              </a:r>
              <a:r>
                <a:rPr lang="de-DE" sz="700" b="1" dirty="0">
                  <a:solidFill>
                    <a:srgbClr val="408236"/>
                  </a:solidFill>
                </a:rPr>
                <a:t> </a:t>
              </a:r>
              <a:r>
                <a:rPr lang="de-DE" sz="700" b="1" dirty="0" err="1">
                  <a:solidFill>
                    <a:srgbClr val="408236"/>
                  </a:solidFill>
                </a:rPr>
                <a:t>with</a:t>
              </a:r>
              <a:r>
                <a:rPr lang="de-DE" sz="700" b="1" dirty="0">
                  <a:solidFill>
                    <a:srgbClr val="408236"/>
                  </a:solidFill>
                </a:rPr>
                <a:t> EPP Information</a:t>
              </a:r>
            </a:p>
          </p:txBody>
        </p: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3AE05A11-8E4D-4E99-A97B-2058C4C2B15B}"/>
                </a:ext>
              </a:extLst>
            </p:cNvPr>
            <p:cNvCxnSpPr/>
            <p:nvPr/>
          </p:nvCxnSpPr>
          <p:spPr>
            <a:xfrm flipV="1">
              <a:off x="6267450" y="1776413"/>
              <a:ext cx="457200" cy="41438"/>
            </a:xfrm>
            <a:prstGeom prst="line">
              <a:avLst/>
            </a:prstGeom>
            <a:ln w="95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4CBFFA0-A65F-42A6-8663-77773FC353CF}"/>
                </a:ext>
              </a:extLst>
            </p:cNvPr>
            <p:cNvCxnSpPr/>
            <p:nvPr/>
          </p:nvCxnSpPr>
          <p:spPr>
            <a:xfrm>
              <a:off x="343320" y="2068050"/>
              <a:ext cx="431029" cy="2080"/>
            </a:xfrm>
            <a:prstGeom prst="line">
              <a:avLst/>
            </a:prstGeom>
            <a:ln w="95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D8A614E0-7D19-494A-82DA-8167C92300E2}"/>
              </a:ext>
            </a:extLst>
          </p:cNvPr>
          <p:cNvSpPr/>
          <p:nvPr/>
        </p:nvSpPr>
        <p:spPr>
          <a:xfrm>
            <a:off x="4354687" y="2355741"/>
            <a:ext cx="877894" cy="8610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de-DE" sz="900" dirty="0">
                <a:solidFill>
                  <a:schemeClr val="tx1"/>
                </a:solidFill>
              </a:rPr>
              <a:t>LONDON TMA</a:t>
            </a:r>
          </a:p>
          <a:p>
            <a:pPr algn="ctr">
              <a:spcBef>
                <a:spcPts val="600"/>
              </a:spcBef>
              <a:buSzPct val="90000"/>
            </a:pPr>
            <a:r>
              <a:rPr lang="de-DE" sz="1000" b="1" dirty="0">
                <a:solidFill>
                  <a:schemeClr val="tx1"/>
                </a:solidFill>
              </a:rPr>
              <a:t>XMAN/ AMAN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1F3C727-6256-4A0E-805F-937ECB1338E5}"/>
              </a:ext>
            </a:extLst>
          </p:cNvPr>
          <p:cNvSpPr txBox="1"/>
          <p:nvPr/>
        </p:nvSpPr>
        <p:spPr>
          <a:xfrm>
            <a:off x="298685" y="1896257"/>
            <a:ext cx="16671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b="1" dirty="0"/>
              <a:t>1. </a:t>
            </a:r>
            <a:r>
              <a:rPr lang="de-DE" sz="1200" b="1" dirty="0" err="1">
                <a:solidFill>
                  <a:srgbClr val="002060"/>
                </a:solidFill>
              </a:rPr>
              <a:t>Later</a:t>
            </a:r>
            <a:r>
              <a:rPr lang="de-DE" sz="1200" b="1" dirty="0">
                <a:solidFill>
                  <a:srgbClr val="002060"/>
                </a:solidFill>
              </a:rPr>
              <a:t> Start </a:t>
            </a:r>
            <a:r>
              <a:rPr lang="de-DE" sz="1200" b="1" dirty="0" err="1">
                <a:solidFill>
                  <a:srgbClr val="002060"/>
                </a:solidFill>
              </a:rPr>
              <a:t>of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Descent</a:t>
            </a:r>
            <a:endParaRPr lang="de-DE" sz="1200" b="1" dirty="0">
              <a:solidFill>
                <a:srgbClr val="002060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0ED8F99-5530-4935-8508-424AEAADC0A9}"/>
              </a:ext>
            </a:extLst>
          </p:cNvPr>
          <p:cNvSpPr txBox="1"/>
          <p:nvPr/>
        </p:nvSpPr>
        <p:spPr>
          <a:xfrm>
            <a:off x="2181987" y="1901762"/>
            <a:ext cx="16270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b="1" dirty="0">
                <a:solidFill>
                  <a:srgbClr val="002060"/>
                </a:solidFill>
              </a:rPr>
              <a:t>2. </a:t>
            </a:r>
            <a:r>
              <a:rPr lang="de-DE" sz="1200" b="1" dirty="0" err="1">
                <a:solidFill>
                  <a:srgbClr val="002060"/>
                </a:solidFill>
              </a:rPr>
              <a:t>Earlier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direct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routings</a:t>
            </a:r>
            <a:endParaRPr lang="de-DE" sz="1200" b="1" dirty="0">
              <a:solidFill>
                <a:srgbClr val="00206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360D243-87B0-4F87-8689-B6CBFFC4EC8B}"/>
              </a:ext>
            </a:extLst>
          </p:cNvPr>
          <p:cNvSpPr txBox="1"/>
          <p:nvPr/>
        </p:nvSpPr>
        <p:spPr>
          <a:xfrm>
            <a:off x="4092826" y="1891402"/>
            <a:ext cx="16671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b="1" dirty="0"/>
              <a:t>3. </a:t>
            </a:r>
            <a:r>
              <a:rPr lang="en-GB" sz="1200" b="1" dirty="0">
                <a:solidFill>
                  <a:srgbClr val="002060"/>
                </a:solidFill>
              </a:rPr>
              <a:t>Better </a:t>
            </a:r>
            <a:r>
              <a:rPr lang="en-GB" sz="1200" b="1" dirty="0" err="1">
                <a:solidFill>
                  <a:srgbClr val="002060"/>
                </a:solidFill>
              </a:rPr>
              <a:t>en</a:t>
            </a:r>
            <a:r>
              <a:rPr lang="en-GB" sz="1200" b="1" dirty="0">
                <a:solidFill>
                  <a:srgbClr val="002060"/>
                </a:solidFill>
              </a:rPr>
              <a:t>-route delay-absorption</a:t>
            </a:r>
            <a:endParaRPr lang="de-DE" sz="1200" b="1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3DF0E12-5CFB-42B2-8D6A-8B14F26E4DCE}"/>
              </a:ext>
            </a:extLst>
          </p:cNvPr>
          <p:cNvSpPr/>
          <p:nvPr/>
        </p:nvSpPr>
        <p:spPr>
          <a:xfrm>
            <a:off x="1271281" y="3451325"/>
            <a:ext cx="6371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14 kg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3B7ECFC-ACA0-4CB2-8E4A-A6A1F0DDB8A3}"/>
              </a:ext>
            </a:extLst>
          </p:cNvPr>
          <p:cNvSpPr/>
          <p:nvPr/>
        </p:nvSpPr>
        <p:spPr>
          <a:xfrm>
            <a:off x="2745494" y="3409168"/>
            <a:ext cx="534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4 kg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41A67EC-F35B-4447-B8BF-DBAFC5DF849E}"/>
              </a:ext>
            </a:extLst>
          </p:cNvPr>
          <p:cNvSpPr/>
          <p:nvPr/>
        </p:nvSpPr>
        <p:spPr>
          <a:xfrm>
            <a:off x="4500989" y="3414895"/>
            <a:ext cx="507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4 kg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7DA010-8CA1-404D-A7EE-481E48050C40}"/>
              </a:ext>
            </a:extLst>
          </p:cNvPr>
          <p:cNvSpPr/>
          <p:nvPr/>
        </p:nvSpPr>
        <p:spPr>
          <a:xfrm>
            <a:off x="357055" y="3998254"/>
            <a:ext cx="5270146" cy="41232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200" b="1" dirty="0">
                <a:solidFill>
                  <a:schemeClr val="accent6"/>
                </a:solidFill>
              </a:rPr>
              <a:t>Lufthansa Group has decided to begin equipping aircraft with forward-fit FANS C installations starting in 2024, ahead of the mandate's enforcement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7E29ED8-BFF9-415A-922C-A81F79BCAA2A}"/>
              </a:ext>
            </a:extLst>
          </p:cNvPr>
          <p:cNvSpPr/>
          <p:nvPr/>
        </p:nvSpPr>
        <p:spPr>
          <a:xfrm>
            <a:off x="298685" y="3276653"/>
            <a:ext cx="1076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</a:rPr>
              <a:t>Examples for typical fuel savings each flight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4EFA6D-D718-43BD-9E06-92A8266BE06D}"/>
              </a:ext>
            </a:extLst>
          </p:cNvPr>
          <p:cNvSpPr txBox="1"/>
          <p:nvPr/>
        </p:nvSpPr>
        <p:spPr>
          <a:xfrm>
            <a:off x="3300694" y="3304504"/>
            <a:ext cx="66204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800" dirty="0"/>
              <a:t>Horizontal </a:t>
            </a:r>
            <a:r>
              <a:rPr lang="de-DE" sz="800" dirty="0" err="1"/>
              <a:t>view</a:t>
            </a:r>
            <a:endParaRPr lang="de-DE" sz="8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0401264-5BEE-4402-A913-D79C8039CED1}"/>
              </a:ext>
            </a:extLst>
          </p:cNvPr>
          <p:cNvSpPr txBox="1"/>
          <p:nvPr/>
        </p:nvSpPr>
        <p:spPr>
          <a:xfrm>
            <a:off x="1379707" y="3287883"/>
            <a:ext cx="8922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800" dirty="0" err="1"/>
              <a:t>Vertical</a:t>
            </a:r>
            <a:r>
              <a:rPr lang="de-DE" sz="800" dirty="0"/>
              <a:t> </a:t>
            </a:r>
            <a:r>
              <a:rPr lang="de-DE" sz="800" dirty="0" err="1"/>
              <a:t>view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808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 animBg="1"/>
      <p:bldP spid="38" grpId="0"/>
      <p:bldP spid="39" grpId="0"/>
      <p:bldP spid="40" grpId="0"/>
      <p:bldP spid="42" grpId="0"/>
      <p:bldP spid="43" grpId="0"/>
      <p:bldP spid="44" grpId="0"/>
      <p:bldP spid="13" grpId="0" animBg="1"/>
      <p:bldP spid="41" grpId="0"/>
      <p:bldP spid="6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09E44-E6B1-44F5-8053-E2466B26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flight trial confirmed that predicted benefits by “later start of descent” have been successfully realized – SN2257/SN2258 on 31</a:t>
            </a:r>
            <a:r>
              <a:rPr lang="en-US" baseline="30000" dirty="0"/>
              <a:t>st</a:t>
            </a:r>
            <a:r>
              <a:rPr lang="en-US" dirty="0"/>
              <a:t> May 2024</a:t>
            </a:r>
            <a:endParaRPr lang="de-DE" dirty="0"/>
          </a:p>
        </p:txBody>
      </p:sp>
      <p:pic>
        <p:nvPicPr>
          <p:cNvPr id="9" name="Inhaltsplatzhalter 8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B17021F1-AF23-49F7-9CEF-CF65B268B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38" y="1256173"/>
            <a:ext cx="8572500" cy="317566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D431E3-F2AA-484D-A204-A6B0657B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3660-162E-4CDD-89EF-88C661F57078}" type="datetime1">
              <a:rPr lang="de-DE" noProof="0" smtClean="0"/>
              <a:t>04.06.2024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5F49E9-42DE-4649-96C1-12A5EC01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Update "Efficient Flight Profiles" mit DFS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8596C1-CBBB-498C-A916-D312B6D6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67242389-55B8-40B0-97B3-D8452A5F367E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F4E18F3-318E-4B67-BFA3-84ABA79F8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0321F2-38E0-43D9-BF23-A19F14293FEA}"/>
              </a:ext>
            </a:extLst>
          </p:cNvPr>
          <p:cNvSpPr txBox="1"/>
          <p:nvPr/>
        </p:nvSpPr>
        <p:spPr>
          <a:xfrm>
            <a:off x="3220278" y="3476487"/>
            <a:ext cx="249908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dirty="0" err="1">
                <a:solidFill>
                  <a:schemeClr val="bg1"/>
                </a:solidFill>
              </a:rPr>
              <a:t>delaying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start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of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descent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r>
              <a:rPr lang="de-DE" sz="1200" dirty="0">
                <a:solidFill>
                  <a:schemeClr val="bg1"/>
                </a:solidFill>
              </a:rPr>
              <a:t> 3 </a:t>
            </a:r>
            <a:r>
              <a:rPr lang="de-DE" sz="1200" dirty="0" err="1">
                <a:solidFill>
                  <a:schemeClr val="bg1"/>
                </a:solidFill>
              </a:rPr>
              <a:t>Minutes</a:t>
            </a:r>
            <a:endParaRPr lang="de-DE" sz="12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SzPct val="90000"/>
            </a:pPr>
            <a:r>
              <a:rPr lang="de-DE" sz="1200" dirty="0" err="1">
                <a:solidFill>
                  <a:schemeClr val="bg1"/>
                </a:solidFill>
              </a:rPr>
              <a:t>resulted</a:t>
            </a:r>
            <a:r>
              <a:rPr lang="de-DE" sz="1200" dirty="0">
                <a:solidFill>
                  <a:schemeClr val="bg1"/>
                </a:solidFill>
              </a:rPr>
              <a:t> in 22 kg </a:t>
            </a:r>
            <a:r>
              <a:rPr lang="de-DE" sz="1200" dirty="0" err="1">
                <a:solidFill>
                  <a:schemeClr val="bg1"/>
                </a:solidFill>
              </a:rPr>
              <a:t>fuel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saving</a:t>
            </a:r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20818B1-2DC7-4268-A2E4-D3D563CDBC14}"/>
              </a:ext>
            </a:extLst>
          </p:cNvPr>
          <p:cNvCxnSpPr/>
          <p:nvPr/>
        </p:nvCxnSpPr>
        <p:spPr>
          <a:xfrm flipH="1" flipV="1">
            <a:off x="2809461" y="2517653"/>
            <a:ext cx="410817" cy="95883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CB89CD7-86A0-457B-9D3A-A1D308C92BFC}"/>
              </a:ext>
            </a:extLst>
          </p:cNvPr>
          <p:cNvCxnSpPr>
            <a:cxnSpLocks/>
          </p:cNvCxnSpPr>
          <p:nvPr/>
        </p:nvCxnSpPr>
        <p:spPr>
          <a:xfrm>
            <a:off x="1475409" y="2571750"/>
            <a:ext cx="2288208" cy="215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4B32795-D4C7-4830-B221-311451F3AB89}"/>
              </a:ext>
            </a:extLst>
          </p:cNvPr>
          <p:cNvCxnSpPr>
            <a:cxnSpLocks/>
          </p:cNvCxnSpPr>
          <p:nvPr/>
        </p:nvCxnSpPr>
        <p:spPr>
          <a:xfrm>
            <a:off x="287338" y="1882637"/>
            <a:ext cx="1188071" cy="6865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EC3930F-3919-4E20-B2AD-A93AAB9C9D3F}"/>
              </a:ext>
            </a:extLst>
          </p:cNvPr>
          <p:cNvCxnSpPr>
            <a:cxnSpLocks/>
          </p:cNvCxnSpPr>
          <p:nvPr/>
        </p:nvCxnSpPr>
        <p:spPr>
          <a:xfrm flipV="1">
            <a:off x="3763617" y="2712278"/>
            <a:ext cx="525670" cy="750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3157C270-B867-4DC2-93A0-100E3664BDA3}"/>
              </a:ext>
            </a:extLst>
          </p:cNvPr>
          <p:cNvSpPr txBox="1"/>
          <p:nvPr/>
        </p:nvSpPr>
        <p:spPr>
          <a:xfrm>
            <a:off x="287338" y="4464829"/>
            <a:ext cx="10916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b="1" dirty="0"/>
              <a:t>EBBR - </a:t>
            </a:r>
            <a:r>
              <a:rPr lang="de-DE" sz="1200" b="1" dirty="0" err="1"/>
              <a:t>Brussels</a:t>
            </a:r>
            <a:endParaRPr lang="de-DE" sz="12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D8AC6F5-E8C2-4B96-ACE0-F27CE9B0F309}"/>
              </a:ext>
            </a:extLst>
          </p:cNvPr>
          <p:cNvSpPr txBox="1"/>
          <p:nvPr/>
        </p:nvSpPr>
        <p:spPr>
          <a:xfrm>
            <a:off x="4331159" y="1038472"/>
            <a:ext cx="13882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200" b="1" dirty="0"/>
              <a:t>EKCH - </a:t>
            </a:r>
            <a:r>
              <a:rPr lang="de-DE" sz="1200" b="1" dirty="0" err="1"/>
              <a:t>Copenhagen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3987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57CA73AD-4931-4D50-936F-0F713758B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009"/>
          <a:stretch/>
        </p:blipFill>
        <p:spPr>
          <a:xfrm>
            <a:off x="3772712" y="3745077"/>
            <a:ext cx="2130259" cy="84560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6D17D61-1087-442E-AB72-A821FB2894F5}"/>
              </a:ext>
            </a:extLst>
          </p:cNvPr>
          <p:cNvSpPr/>
          <p:nvPr/>
        </p:nvSpPr>
        <p:spPr>
          <a:xfrm>
            <a:off x="2911247" y="1105448"/>
            <a:ext cx="2394311" cy="2451585"/>
          </a:xfrm>
          <a:prstGeom prst="ellipse">
            <a:avLst/>
          </a:prstGeom>
          <a:solidFill>
            <a:schemeClr val="bg1"/>
          </a:solidFill>
          <a:ln w="79375" cmpd="sng">
            <a:solidFill>
              <a:srgbClr val="D81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8C898C66-EEC4-FB4A-B5D6-0015F7623673}"/>
              </a:ext>
            </a:extLst>
          </p:cNvPr>
          <p:cNvSpPr/>
          <p:nvPr/>
        </p:nvSpPr>
        <p:spPr>
          <a:xfrm>
            <a:off x="2095879" y="3025259"/>
            <a:ext cx="936000" cy="542236"/>
          </a:xfrm>
          <a:custGeom>
            <a:avLst/>
            <a:gdLst>
              <a:gd name="connsiteX0" fmla="*/ 0 w 1122168"/>
              <a:gd name="connsiteY0" fmla="*/ 43200 h 432000"/>
              <a:gd name="connsiteX1" fmla="*/ 43200 w 1122168"/>
              <a:gd name="connsiteY1" fmla="*/ 0 h 432000"/>
              <a:gd name="connsiteX2" fmla="*/ 1078968 w 1122168"/>
              <a:gd name="connsiteY2" fmla="*/ 0 h 432000"/>
              <a:gd name="connsiteX3" fmla="*/ 1122168 w 1122168"/>
              <a:gd name="connsiteY3" fmla="*/ 43200 h 432000"/>
              <a:gd name="connsiteX4" fmla="*/ 1122168 w 1122168"/>
              <a:gd name="connsiteY4" fmla="*/ 388800 h 432000"/>
              <a:gd name="connsiteX5" fmla="*/ 1078968 w 1122168"/>
              <a:gd name="connsiteY5" fmla="*/ 432000 h 432000"/>
              <a:gd name="connsiteX6" fmla="*/ 43200 w 1122168"/>
              <a:gd name="connsiteY6" fmla="*/ 432000 h 432000"/>
              <a:gd name="connsiteX7" fmla="*/ 0 w 1122168"/>
              <a:gd name="connsiteY7" fmla="*/ 388800 h 432000"/>
              <a:gd name="connsiteX8" fmla="*/ 0 w 1122168"/>
              <a:gd name="connsiteY8" fmla="*/ 432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68" h="432000">
                <a:moveTo>
                  <a:pt x="0" y="43200"/>
                </a:moveTo>
                <a:cubicBezTo>
                  <a:pt x="0" y="19341"/>
                  <a:pt x="19341" y="0"/>
                  <a:pt x="43200" y="0"/>
                </a:cubicBezTo>
                <a:lnTo>
                  <a:pt x="1078968" y="0"/>
                </a:lnTo>
                <a:cubicBezTo>
                  <a:pt x="1102827" y="0"/>
                  <a:pt x="1122168" y="19341"/>
                  <a:pt x="1122168" y="43200"/>
                </a:cubicBezTo>
                <a:lnTo>
                  <a:pt x="1122168" y="388800"/>
                </a:lnTo>
                <a:cubicBezTo>
                  <a:pt x="1122168" y="412659"/>
                  <a:pt x="1102827" y="432000"/>
                  <a:pt x="1078968" y="432000"/>
                </a:cubicBezTo>
                <a:lnTo>
                  <a:pt x="43200" y="432000"/>
                </a:lnTo>
                <a:cubicBezTo>
                  <a:pt x="19341" y="432000"/>
                  <a:pt x="0" y="412659"/>
                  <a:pt x="0" y="388800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20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  <a:latin typeface="Lufthansa Office Text"/>
              </a:rPr>
              <a:t>Benefits</a:t>
            </a:r>
            <a:r>
              <a:rPr lang="de-DE" sz="1200" dirty="0">
                <a:solidFill>
                  <a:schemeClr val="tx1"/>
                </a:solidFill>
                <a:latin typeface="Lufthansa Office Tex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Lufthansa Office Text"/>
              </a:rPr>
              <a:t>defined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fthansa Office Text"/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4" imgH="595" progId="TCLayout.ActiveDocument.1">
                  <p:embed/>
                </p:oleObj>
              </mc:Choice>
              <mc:Fallback>
                <p:oleObj name="think-cell Folie" r:id="rId5" imgW="594" imgH="59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SzPct val="90000"/>
            </a:pPr>
            <a:endParaRPr lang="de-DE" sz="2000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164D"/>
                </a:solidFill>
              </a:rPr>
              <a:t>Higher </a:t>
            </a:r>
            <a:r>
              <a:rPr lang="de-DE" dirty="0" err="1">
                <a:solidFill>
                  <a:srgbClr val="05164D"/>
                </a:solidFill>
              </a:rPr>
              <a:t>efficiencies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can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only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be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realised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if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procedures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and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operating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concepts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are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adjusted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and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brought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to</a:t>
            </a:r>
            <a:r>
              <a:rPr lang="de-DE" dirty="0">
                <a:solidFill>
                  <a:srgbClr val="05164D"/>
                </a:solidFill>
              </a:rPr>
              <a:t> </a:t>
            </a:r>
            <a:r>
              <a:rPr lang="de-DE" dirty="0" err="1">
                <a:solidFill>
                  <a:srgbClr val="05164D"/>
                </a:solidFill>
              </a:rPr>
              <a:t>life</a:t>
            </a:r>
            <a:endParaRPr lang="de-DE" b="0" dirty="0">
              <a:solidFill>
                <a:srgbClr val="05164D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286634" y="4936948"/>
            <a:ext cx="743880" cy="142988"/>
          </a:xfrm>
          <a:prstGeom prst="rect">
            <a:avLst/>
          </a:prstGeom>
        </p:spPr>
        <p:txBody>
          <a:bodyPr/>
          <a:lstStyle/>
          <a:p>
            <a:r>
              <a:rPr lang="en-US" sz="600" dirty="0"/>
              <a:t>Page </a:t>
            </a:r>
            <a:fld id="{67242389-55B8-40B0-97B3-D8452A5F367E}" type="slidenum">
              <a:rPr lang="en-US" sz="600" smtClean="0"/>
              <a:pPr/>
              <a:t>6</a:t>
            </a:fld>
            <a:endParaRPr lang="en-US" sz="600" dirty="0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90540" y="4786505"/>
            <a:ext cx="543418" cy="184666"/>
          </a:xfrm>
        </p:spPr>
        <p:txBody>
          <a:bodyPr/>
          <a:lstStyle/>
          <a:p>
            <a:r>
              <a:rPr lang="en-US" b="0" dirty="0"/>
              <a:t>NM User Forum</a:t>
            </a:r>
          </a:p>
          <a:p>
            <a:r>
              <a:rPr lang="en-US" b="0" dirty="0"/>
              <a:t>Pikolin</a:t>
            </a: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6271765F-A42F-F248-8837-2EA7E0F25147}"/>
              </a:ext>
            </a:extLst>
          </p:cNvPr>
          <p:cNvSpPr/>
          <p:nvPr/>
        </p:nvSpPr>
        <p:spPr>
          <a:xfrm>
            <a:off x="439138" y="1239187"/>
            <a:ext cx="621268" cy="3364115"/>
          </a:xfrm>
          <a:custGeom>
            <a:avLst/>
            <a:gdLst>
              <a:gd name="connsiteX0" fmla="*/ 0 w 1122168"/>
              <a:gd name="connsiteY0" fmla="*/ 43200 h 432000"/>
              <a:gd name="connsiteX1" fmla="*/ 43200 w 1122168"/>
              <a:gd name="connsiteY1" fmla="*/ 0 h 432000"/>
              <a:gd name="connsiteX2" fmla="*/ 1078968 w 1122168"/>
              <a:gd name="connsiteY2" fmla="*/ 0 h 432000"/>
              <a:gd name="connsiteX3" fmla="*/ 1122168 w 1122168"/>
              <a:gd name="connsiteY3" fmla="*/ 43200 h 432000"/>
              <a:gd name="connsiteX4" fmla="*/ 1122168 w 1122168"/>
              <a:gd name="connsiteY4" fmla="*/ 388800 h 432000"/>
              <a:gd name="connsiteX5" fmla="*/ 1078968 w 1122168"/>
              <a:gd name="connsiteY5" fmla="*/ 432000 h 432000"/>
              <a:gd name="connsiteX6" fmla="*/ 43200 w 1122168"/>
              <a:gd name="connsiteY6" fmla="*/ 432000 h 432000"/>
              <a:gd name="connsiteX7" fmla="*/ 0 w 1122168"/>
              <a:gd name="connsiteY7" fmla="*/ 388800 h 432000"/>
              <a:gd name="connsiteX8" fmla="*/ 0 w 1122168"/>
              <a:gd name="connsiteY8" fmla="*/ 432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68" h="432000">
                <a:moveTo>
                  <a:pt x="0" y="43200"/>
                </a:moveTo>
                <a:cubicBezTo>
                  <a:pt x="0" y="19341"/>
                  <a:pt x="19341" y="0"/>
                  <a:pt x="43200" y="0"/>
                </a:cubicBezTo>
                <a:lnTo>
                  <a:pt x="1078968" y="0"/>
                </a:lnTo>
                <a:cubicBezTo>
                  <a:pt x="1102827" y="0"/>
                  <a:pt x="1122168" y="19341"/>
                  <a:pt x="1122168" y="43200"/>
                </a:cubicBezTo>
                <a:lnTo>
                  <a:pt x="1122168" y="388800"/>
                </a:lnTo>
                <a:cubicBezTo>
                  <a:pt x="1122168" y="412659"/>
                  <a:pt x="1102827" y="432000"/>
                  <a:pt x="1078968" y="432000"/>
                </a:cubicBezTo>
                <a:lnTo>
                  <a:pt x="43200" y="432000"/>
                </a:lnTo>
                <a:cubicBezTo>
                  <a:pt x="19341" y="432000"/>
                  <a:pt x="0" y="412659"/>
                  <a:pt x="0" y="388800"/>
                </a:cubicBezTo>
                <a:lnTo>
                  <a:pt x="0" y="432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1120" tIns="71120" rIns="71120" bIns="182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fthansa Office Text"/>
              </a:rPr>
              <a:t>New Technology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fthansa Office Text"/>
              </a:rPr>
            </a:br>
            <a:r>
              <a:rPr lang="en-US" sz="1400" b="1" noProof="0" dirty="0">
                <a:solidFill>
                  <a:schemeClr val="tx1"/>
                </a:solidFill>
              </a:rPr>
              <a:t>(Mature for Deployment)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FC662B39-BDE9-4547-8E58-7F49C249E30F}"/>
              </a:ext>
            </a:extLst>
          </p:cNvPr>
          <p:cNvSpPr/>
          <p:nvPr/>
        </p:nvSpPr>
        <p:spPr>
          <a:xfrm>
            <a:off x="2089270" y="2298622"/>
            <a:ext cx="936000" cy="432000"/>
          </a:xfrm>
          <a:custGeom>
            <a:avLst/>
            <a:gdLst>
              <a:gd name="connsiteX0" fmla="*/ 0 w 1122168"/>
              <a:gd name="connsiteY0" fmla="*/ 43200 h 432000"/>
              <a:gd name="connsiteX1" fmla="*/ 43200 w 1122168"/>
              <a:gd name="connsiteY1" fmla="*/ 0 h 432000"/>
              <a:gd name="connsiteX2" fmla="*/ 1078968 w 1122168"/>
              <a:gd name="connsiteY2" fmla="*/ 0 h 432000"/>
              <a:gd name="connsiteX3" fmla="*/ 1122168 w 1122168"/>
              <a:gd name="connsiteY3" fmla="*/ 43200 h 432000"/>
              <a:gd name="connsiteX4" fmla="*/ 1122168 w 1122168"/>
              <a:gd name="connsiteY4" fmla="*/ 388800 h 432000"/>
              <a:gd name="connsiteX5" fmla="*/ 1078968 w 1122168"/>
              <a:gd name="connsiteY5" fmla="*/ 432000 h 432000"/>
              <a:gd name="connsiteX6" fmla="*/ 43200 w 1122168"/>
              <a:gd name="connsiteY6" fmla="*/ 432000 h 432000"/>
              <a:gd name="connsiteX7" fmla="*/ 0 w 1122168"/>
              <a:gd name="connsiteY7" fmla="*/ 388800 h 432000"/>
              <a:gd name="connsiteX8" fmla="*/ 0 w 1122168"/>
              <a:gd name="connsiteY8" fmla="*/ 432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68" h="432000">
                <a:moveTo>
                  <a:pt x="0" y="43200"/>
                </a:moveTo>
                <a:cubicBezTo>
                  <a:pt x="0" y="19341"/>
                  <a:pt x="19341" y="0"/>
                  <a:pt x="43200" y="0"/>
                </a:cubicBezTo>
                <a:lnTo>
                  <a:pt x="1078968" y="0"/>
                </a:lnTo>
                <a:cubicBezTo>
                  <a:pt x="1102827" y="0"/>
                  <a:pt x="1122168" y="19341"/>
                  <a:pt x="1122168" y="43200"/>
                </a:cubicBezTo>
                <a:lnTo>
                  <a:pt x="1122168" y="388800"/>
                </a:lnTo>
                <a:cubicBezTo>
                  <a:pt x="1122168" y="412659"/>
                  <a:pt x="1102827" y="432000"/>
                  <a:pt x="1078968" y="432000"/>
                </a:cubicBezTo>
                <a:lnTo>
                  <a:pt x="43200" y="432000"/>
                </a:lnTo>
                <a:cubicBezTo>
                  <a:pt x="19341" y="432000"/>
                  <a:pt x="0" y="412659"/>
                  <a:pt x="0" y="388800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182100" numCol="1" spcCol="1270" anchor="t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  <a:latin typeface="Lufthansa Office Text"/>
              </a:rPr>
              <a:t>Benefits</a:t>
            </a:r>
            <a:r>
              <a:rPr lang="de-DE" sz="1200" dirty="0">
                <a:solidFill>
                  <a:schemeClr val="tx1"/>
                </a:solidFill>
                <a:latin typeface="Lufthansa Office Tex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Lufthansa Office Text"/>
              </a:rPr>
              <a:t>enabled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fthansa Office Text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36E07C22-1092-A147-8BED-A789FB61F029}"/>
              </a:ext>
            </a:extLst>
          </p:cNvPr>
          <p:cNvSpPr/>
          <p:nvPr/>
        </p:nvSpPr>
        <p:spPr>
          <a:xfrm>
            <a:off x="1265598" y="2894869"/>
            <a:ext cx="828000" cy="739773"/>
          </a:xfrm>
          <a:custGeom>
            <a:avLst/>
            <a:gdLst>
              <a:gd name="connsiteX0" fmla="*/ 0 w 612000"/>
              <a:gd name="connsiteY0" fmla="*/ 72000 h 359999"/>
              <a:gd name="connsiteX1" fmla="*/ 432001 w 612000"/>
              <a:gd name="connsiteY1" fmla="*/ 72000 h 359999"/>
              <a:gd name="connsiteX2" fmla="*/ 432001 w 612000"/>
              <a:gd name="connsiteY2" fmla="*/ 0 h 359999"/>
              <a:gd name="connsiteX3" fmla="*/ 612000 w 612000"/>
              <a:gd name="connsiteY3" fmla="*/ 180000 h 359999"/>
              <a:gd name="connsiteX4" fmla="*/ 432001 w 612000"/>
              <a:gd name="connsiteY4" fmla="*/ 359999 h 359999"/>
              <a:gd name="connsiteX5" fmla="*/ 432001 w 612000"/>
              <a:gd name="connsiteY5" fmla="*/ 287999 h 359999"/>
              <a:gd name="connsiteX6" fmla="*/ 0 w 612000"/>
              <a:gd name="connsiteY6" fmla="*/ 287999 h 359999"/>
              <a:gd name="connsiteX7" fmla="*/ 0 w 612000"/>
              <a:gd name="connsiteY7" fmla="*/ 72000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" h="359999">
                <a:moveTo>
                  <a:pt x="0" y="72000"/>
                </a:moveTo>
                <a:lnTo>
                  <a:pt x="432001" y="72000"/>
                </a:lnTo>
                <a:lnTo>
                  <a:pt x="432001" y="0"/>
                </a:lnTo>
                <a:lnTo>
                  <a:pt x="612000" y="180000"/>
                </a:lnTo>
                <a:lnTo>
                  <a:pt x="432001" y="359999"/>
                </a:lnTo>
                <a:lnTo>
                  <a:pt x="432001" y="287999"/>
                </a:lnTo>
                <a:lnTo>
                  <a:pt x="0" y="287999"/>
                </a:lnTo>
                <a:lnTo>
                  <a:pt x="0" y="72000"/>
                </a:lnTo>
                <a:close/>
              </a:path>
            </a:pathLst>
          </a:custGeom>
          <a:solidFill>
            <a:schemeClr val="tx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000" rIns="108000" bIns="72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dirty="0" err="1">
                <a:solidFill>
                  <a:schemeClr val="bg1"/>
                </a:solidFill>
              </a:rPr>
              <a:t>Ops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br>
              <a:rPr lang="de-DE" sz="1000" b="1" dirty="0">
                <a:solidFill>
                  <a:schemeClr val="bg1"/>
                </a:solidFill>
              </a:rPr>
            </a:br>
            <a:r>
              <a:rPr lang="de-DE" sz="1000" b="1" dirty="0" err="1">
                <a:solidFill>
                  <a:schemeClr val="bg1"/>
                </a:solidFill>
              </a:rPr>
              <a:t>concept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CCB0A463-9768-FB43-8D2E-3A3C3DE41A21}"/>
              </a:ext>
            </a:extLst>
          </p:cNvPr>
          <p:cNvSpPr/>
          <p:nvPr/>
        </p:nvSpPr>
        <p:spPr>
          <a:xfrm>
            <a:off x="4232013" y="2625873"/>
            <a:ext cx="829245" cy="535074"/>
          </a:xfrm>
          <a:custGeom>
            <a:avLst/>
            <a:gdLst>
              <a:gd name="connsiteX0" fmla="*/ 0 w 1122168"/>
              <a:gd name="connsiteY0" fmla="*/ 43200 h 432000"/>
              <a:gd name="connsiteX1" fmla="*/ 43200 w 1122168"/>
              <a:gd name="connsiteY1" fmla="*/ 0 h 432000"/>
              <a:gd name="connsiteX2" fmla="*/ 1078968 w 1122168"/>
              <a:gd name="connsiteY2" fmla="*/ 0 h 432000"/>
              <a:gd name="connsiteX3" fmla="*/ 1122168 w 1122168"/>
              <a:gd name="connsiteY3" fmla="*/ 43200 h 432000"/>
              <a:gd name="connsiteX4" fmla="*/ 1122168 w 1122168"/>
              <a:gd name="connsiteY4" fmla="*/ 388800 h 432000"/>
              <a:gd name="connsiteX5" fmla="*/ 1078968 w 1122168"/>
              <a:gd name="connsiteY5" fmla="*/ 432000 h 432000"/>
              <a:gd name="connsiteX6" fmla="*/ 43200 w 1122168"/>
              <a:gd name="connsiteY6" fmla="*/ 432000 h 432000"/>
              <a:gd name="connsiteX7" fmla="*/ 0 w 1122168"/>
              <a:gd name="connsiteY7" fmla="*/ 388800 h 432000"/>
              <a:gd name="connsiteX8" fmla="*/ 0 w 1122168"/>
              <a:gd name="connsiteY8" fmla="*/ 432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68" h="432000">
                <a:moveTo>
                  <a:pt x="0" y="43200"/>
                </a:moveTo>
                <a:cubicBezTo>
                  <a:pt x="0" y="19341"/>
                  <a:pt x="19341" y="0"/>
                  <a:pt x="43200" y="0"/>
                </a:cubicBezTo>
                <a:lnTo>
                  <a:pt x="1078968" y="0"/>
                </a:lnTo>
                <a:cubicBezTo>
                  <a:pt x="1102827" y="0"/>
                  <a:pt x="1122168" y="19341"/>
                  <a:pt x="1122168" y="43200"/>
                </a:cubicBezTo>
                <a:lnTo>
                  <a:pt x="1122168" y="388800"/>
                </a:lnTo>
                <a:cubicBezTo>
                  <a:pt x="1122168" y="412659"/>
                  <a:pt x="1102827" y="432000"/>
                  <a:pt x="1078968" y="432000"/>
                </a:cubicBezTo>
                <a:lnTo>
                  <a:pt x="43200" y="432000"/>
                </a:lnTo>
                <a:cubicBezTo>
                  <a:pt x="19341" y="432000"/>
                  <a:pt x="0" y="412659"/>
                  <a:pt x="0" y="388800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20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</a:pPr>
            <a:r>
              <a:rPr lang="de-DE" sz="1200" dirty="0" err="1">
                <a:solidFill>
                  <a:schemeClr val="tx1"/>
                </a:solidFill>
                <a:latin typeface="Lufthansa Office Text"/>
              </a:rPr>
              <a:t>Benefits</a:t>
            </a:r>
            <a:r>
              <a:rPr lang="de-DE" sz="1200" dirty="0">
                <a:solidFill>
                  <a:schemeClr val="tx1"/>
                </a:solidFill>
                <a:latin typeface="Lufthansa Office Text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Lufthansa Office Text"/>
              </a:rPr>
              <a:t>locally</a:t>
            </a:r>
            <a:r>
              <a:rPr lang="de-DE" sz="1200" dirty="0">
                <a:solidFill>
                  <a:schemeClr val="tx1"/>
                </a:solidFill>
                <a:latin typeface="Lufthansa Office Text"/>
              </a:rPr>
              <a:t> </a:t>
            </a: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671B6BB3-D4B8-D64B-B510-06F561DB2A3E}"/>
              </a:ext>
            </a:extLst>
          </p:cNvPr>
          <p:cNvSpPr/>
          <p:nvPr/>
        </p:nvSpPr>
        <p:spPr>
          <a:xfrm>
            <a:off x="5797081" y="2595054"/>
            <a:ext cx="801198" cy="540000"/>
          </a:xfrm>
          <a:custGeom>
            <a:avLst/>
            <a:gdLst>
              <a:gd name="connsiteX0" fmla="*/ 0 w 612000"/>
              <a:gd name="connsiteY0" fmla="*/ 72000 h 359999"/>
              <a:gd name="connsiteX1" fmla="*/ 432001 w 612000"/>
              <a:gd name="connsiteY1" fmla="*/ 72000 h 359999"/>
              <a:gd name="connsiteX2" fmla="*/ 432001 w 612000"/>
              <a:gd name="connsiteY2" fmla="*/ 0 h 359999"/>
              <a:gd name="connsiteX3" fmla="*/ 612000 w 612000"/>
              <a:gd name="connsiteY3" fmla="*/ 180000 h 359999"/>
              <a:gd name="connsiteX4" fmla="*/ 432001 w 612000"/>
              <a:gd name="connsiteY4" fmla="*/ 359999 h 359999"/>
              <a:gd name="connsiteX5" fmla="*/ 432001 w 612000"/>
              <a:gd name="connsiteY5" fmla="*/ 287999 h 359999"/>
              <a:gd name="connsiteX6" fmla="*/ 0 w 612000"/>
              <a:gd name="connsiteY6" fmla="*/ 287999 h 359999"/>
              <a:gd name="connsiteX7" fmla="*/ 0 w 612000"/>
              <a:gd name="connsiteY7" fmla="*/ 72000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" h="359999">
                <a:moveTo>
                  <a:pt x="0" y="72000"/>
                </a:moveTo>
                <a:lnTo>
                  <a:pt x="432001" y="72000"/>
                </a:lnTo>
                <a:lnTo>
                  <a:pt x="432001" y="0"/>
                </a:lnTo>
                <a:lnTo>
                  <a:pt x="612000" y="180000"/>
                </a:lnTo>
                <a:lnTo>
                  <a:pt x="432001" y="359999"/>
                </a:lnTo>
                <a:lnTo>
                  <a:pt x="432001" y="287999"/>
                </a:lnTo>
                <a:lnTo>
                  <a:pt x="0" y="287999"/>
                </a:lnTo>
                <a:lnTo>
                  <a:pt x="0" y="72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000" rIns="108000" bIns="72000" numCol="1" spcCol="1270" anchor="ctr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fthansa Office Text"/>
              </a:rPr>
              <a:t>Harmonized</a:t>
            </a:r>
            <a:r>
              <a:rPr kumimoji="0" lang="de-DE" sz="9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fthansa Office Text"/>
              </a:rPr>
              <a:t> </a:t>
            </a:r>
            <a:r>
              <a:rPr lang="de-DE" sz="900" b="1" dirty="0" err="1">
                <a:solidFill>
                  <a:schemeClr val="tx1"/>
                </a:solidFill>
                <a:latin typeface="Lufthansa Office Text"/>
              </a:rPr>
              <a:t>d</a:t>
            </a:r>
            <a:r>
              <a:rPr kumimoji="0" lang="de-DE" sz="9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fthansa Office Text"/>
              </a:rPr>
              <a:t>eployment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fthansa Office Text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1416CC8-02EB-1F41-B33E-5FC5219A5366}"/>
              </a:ext>
            </a:extLst>
          </p:cNvPr>
          <p:cNvSpPr/>
          <p:nvPr/>
        </p:nvSpPr>
        <p:spPr>
          <a:xfrm>
            <a:off x="6626325" y="2625873"/>
            <a:ext cx="1034475" cy="535074"/>
          </a:xfrm>
          <a:prstGeom prst="roundRect">
            <a:avLst>
              <a:gd name="adj" fmla="val 309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90" tIns="87990" rIns="87990" bIns="87990" numCol="1" spcCol="1270" anchor="t" anchorCtr="0">
            <a:noAutofit/>
          </a:bodyPr>
          <a:lstStyle/>
          <a:p>
            <a:pPr marL="95250" marR="0" lvl="0" indent="-952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	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Benefits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sufficient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Lufthansa Office Text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220E324-44F6-F341-91DD-5D2B85EC1519}"/>
              </a:ext>
            </a:extLst>
          </p:cNvPr>
          <p:cNvSpPr/>
          <p:nvPr/>
        </p:nvSpPr>
        <p:spPr>
          <a:xfrm>
            <a:off x="1141224" y="1268217"/>
            <a:ext cx="1884046" cy="773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SzPct val="90000"/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333333"/>
              </a:solidFill>
            </a:endParaRPr>
          </a:p>
          <a:p>
            <a:pPr algn="ctr">
              <a:buSzPct val="90000"/>
            </a:pPr>
            <a:r>
              <a:rPr lang="de-DE" sz="1200" b="1" dirty="0">
                <a:solidFill>
                  <a:srgbClr val="333333"/>
                </a:solidFill>
              </a:rPr>
              <a:t>Positive</a:t>
            </a:r>
            <a:br>
              <a:rPr lang="de-DE" sz="1200" b="1" dirty="0">
                <a:solidFill>
                  <a:srgbClr val="333333"/>
                </a:solidFill>
              </a:rPr>
            </a:br>
            <a:r>
              <a:rPr lang="de-DE" sz="1200" b="1" dirty="0" err="1">
                <a:solidFill>
                  <a:srgbClr val="333333"/>
                </a:solidFill>
              </a:rPr>
              <a:t>Businesscase</a:t>
            </a:r>
            <a:endParaRPr lang="de-DE" sz="1200" b="1" dirty="0">
              <a:solidFill>
                <a:srgbClr val="333333"/>
              </a:solidFill>
            </a:endParaRPr>
          </a:p>
          <a:p>
            <a:pPr algn="ctr">
              <a:buSzPct val="90000"/>
            </a:pPr>
            <a:r>
              <a:rPr lang="de-DE" sz="1200" b="1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37EBC5F-0630-EE44-8EDE-D8897BDEB72D}"/>
              </a:ext>
            </a:extLst>
          </p:cNvPr>
          <p:cNvSpPr/>
          <p:nvPr/>
        </p:nvSpPr>
        <p:spPr>
          <a:xfrm>
            <a:off x="1141224" y="3816368"/>
            <a:ext cx="1884046" cy="786935"/>
          </a:xfrm>
          <a:prstGeom prst="rect">
            <a:avLst/>
          </a:prstGeom>
          <a:solidFill>
            <a:schemeClr val="bg1"/>
          </a:solidFill>
          <a:ln w="28575">
            <a:solidFill>
              <a:srgbClr val="051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90000"/>
              <a:defRPr/>
            </a:pPr>
            <a:r>
              <a:rPr lang="de-DE" sz="1200" b="1" dirty="0" err="1">
                <a:solidFill>
                  <a:srgbClr val="333333"/>
                </a:solidFill>
              </a:rPr>
              <a:t>Define</a:t>
            </a:r>
            <a:r>
              <a:rPr lang="de-DE" sz="1200" b="1" dirty="0">
                <a:solidFill>
                  <a:srgbClr val="333333"/>
                </a:solidFill>
              </a:rPr>
              <a:t> operational </a:t>
            </a:r>
            <a:r>
              <a:rPr lang="de-DE" sz="1200" b="1" dirty="0" err="1">
                <a:solidFill>
                  <a:srgbClr val="333333"/>
                </a:solidFill>
              </a:rPr>
              <a:t>use</a:t>
            </a:r>
            <a:r>
              <a:rPr lang="de-DE" sz="1200" b="1" dirty="0">
                <a:solidFill>
                  <a:srgbClr val="333333"/>
                </a:solidFill>
              </a:rPr>
              <a:t> </a:t>
            </a:r>
            <a:r>
              <a:rPr lang="de-DE" sz="1200" b="1" dirty="0" err="1">
                <a:solidFill>
                  <a:srgbClr val="333333"/>
                </a:solidFill>
              </a:rPr>
              <a:t>cases</a:t>
            </a:r>
            <a:endParaRPr lang="de-DE" sz="1200" b="1" dirty="0">
              <a:solidFill>
                <a:srgbClr val="333333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3EC9A3A-A8A4-F846-BD2D-A17B2A26E270}"/>
              </a:ext>
            </a:extLst>
          </p:cNvPr>
          <p:cNvSpPr/>
          <p:nvPr/>
        </p:nvSpPr>
        <p:spPr>
          <a:xfrm>
            <a:off x="3296449" y="1655748"/>
            <a:ext cx="1764810" cy="786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Change 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</a:b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Management</a:t>
            </a:r>
          </a:p>
        </p:txBody>
      </p:sp>
      <p:sp>
        <p:nvSpPr>
          <p:cNvPr id="25" name="Pfeil nach unten 24">
            <a:extLst>
              <a:ext uri="{FF2B5EF4-FFF2-40B4-BE49-F238E27FC236}">
                <a16:creationId xmlns:a16="http://schemas.microsoft.com/office/drawing/2014/main" id="{CED25EAD-EA5F-A045-9DA1-83D3C2FDE0C2}"/>
              </a:ext>
            </a:extLst>
          </p:cNvPr>
          <p:cNvSpPr/>
          <p:nvPr/>
        </p:nvSpPr>
        <p:spPr>
          <a:xfrm rot="10800000">
            <a:off x="1418078" y="3526634"/>
            <a:ext cx="393989" cy="272255"/>
          </a:xfrm>
          <a:prstGeom prst="downArrow">
            <a:avLst>
              <a:gd name="adj1" fmla="val 57736"/>
              <a:gd name="adj2" fmla="val 72391"/>
            </a:avLst>
          </a:prstGeom>
          <a:solidFill>
            <a:srgbClr val="05164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fthansa Office Text"/>
              <a:ea typeface="+mn-ea"/>
              <a:cs typeface="+mn-cs"/>
            </a:endParaRPr>
          </a:p>
        </p:txBody>
      </p:sp>
      <p:sp>
        <p:nvSpPr>
          <p:cNvPr id="26" name="Pfeil nach unten 25">
            <a:extLst>
              <a:ext uri="{FF2B5EF4-FFF2-40B4-BE49-F238E27FC236}">
                <a16:creationId xmlns:a16="http://schemas.microsoft.com/office/drawing/2014/main" id="{67269C4A-141E-4449-BCC3-8052D4FC0449}"/>
              </a:ext>
            </a:extLst>
          </p:cNvPr>
          <p:cNvSpPr/>
          <p:nvPr/>
        </p:nvSpPr>
        <p:spPr>
          <a:xfrm>
            <a:off x="3418046" y="2448413"/>
            <a:ext cx="393989" cy="262472"/>
          </a:xfrm>
          <a:prstGeom prst="downArrow">
            <a:avLst>
              <a:gd name="adj1" fmla="val 57736"/>
              <a:gd name="adj2" fmla="val 72391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fthansa Office Text"/>
              <a:ea typeface="+mn-ea"/>
              <a:cs typeface="+mn-cs"/>
            </a:endParaRPr>
          </a:p>
        </p:txBody>
      </p:sp>
      <p:sp>
        <p:nvSpPr>
          <p:cNvPr id="27" name="Pfeil nach unten 26">
            <a:extLst>
              <a:ext uri="{FF2B5EF4-FFF2-40B4-BE49-F238E27FC236}">
                <a16:creationId xmlns:a16="http://schemas.microsoft.com/office/drawing/2014/main" id="{BE004266-863D-B247-A81B-9CD9FD2B37F2}"/>
              </a:ext>
            </a:extLst>
          </p:cNvPr>
          <p:cNvSpPr/>
          <p:nvPr/>
        </p:nvSpPr>
        <p:spPr>
          <a:xfrm>
            <a:off x="1418079" y="2058986"/>
            <a:ext cx="393989" cy="272255"/>
          </a:xfrm>
          <a:prstGeom prst="downArrow">
            <a:avLst>
              <a:gd name="adj1" fmla="val 57736"/>
              <a:gd name="adj2" fmla="val 72391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fthansa Office Text"/>
              <a:ea typeface="+mn-ea"/>
              <a:cs typeface="+mn-cs"/>
            </a:endParaRPr>
          </a:p>
        </p:txBody>
      </p:sp>
      <p:sp>
        <p:nvSpPr>
          <p:cNvPr id="28" name="Freihandform 27">
            <a:extLst>
              <a:ext uri="{FF2B5EF4-FFF2-40B4-BE49-F238E27FC236}">
                <a16:creationId xmlns:a16="http://schemas.microsoft.com/office/drawing/2014/main" id="{BFF751C9-FD46-F645-A57E-40CBF3C7C535}"/>
              </a:ext>
            </a:extLst>
          </p:cNvPr>
          <p:cNvSpPr/>
          <p:nvPr/>
        </p:nvSpPr>
        <p:spPr>
          <a:xfrm>
            <a:off x="3313410" y="2624266"/>
            <a:ext cx="918604" cy="540000"/>
          </a:xfrm>
          <a:custGeom>
            <a:avLst/>
            <a:gdLst>
              <a:gd name="connsiteX0" fmla="*/ 0 w 612000"/>
              <a:gd name="connsiteY0" fmla="*/ 72000 h 359999"/>
              <a:gd name="connsiteX1" fmla="*/ 432001 w 612000"/>
              <a:gd name="connsiteY1" fmla="*/ 72000 h 359999"/>
              <a:gd name="connsiteX2" fmla="*/ 432001 w 612000"/>
              <a:gd name="connsiteY2" fmla="*/ 0 h 359999"/>
              <a:gd name="connsiteX3" fmla="*/ 612000 w 612000"/>
              <a:gd name="connsiteY3" fmla="*/ 180000 h 359999"/>
              <a:gd name="connsiteX4" fmla="*/ 432001 w 612000"/>
              <a:gd name="connsiteY4" fmla="*/ 359999 h 359999"/>
              <a:gd name="connsiteX5" fmla="*/ 432001 w 612000"/>
              <a:gd name="connsiteY5" fmla="*/ 287999 h 359999"/>
              <a:gd name="connsiteX6" fmla="*/ 0 w 612000"/>
              <a:gd name="connsiteY6" fmla="*/ 287999 h 359999"/>
              <a:gd name="connsiteX7" fmla="*/ 0 w 612000"/>
              <a:gd name="connsiteY7" fmla="*/ 72000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" h="359999">
                <a:moveTo>
                  <a:pt x="0" y="72000"/>
                </a:moveTo>
                <a:lnTo>
                  <a:pt x="432001" y="72000"/>
                </a:lnTo>
                <a:lnTo>
                  <a:pt x="432001" y="0"/>
                </a:lnTo>
                <a:lnTo>
                  <a:pt x="612000" y="180000"/>
                </a:lnTo>
                <a:lnTo>
                  <a:pt x="432001" y="359999"/>
                </a:lnTo>
                <a:lnTo>
                  <a:pt x="432001" y="287999"/>
                </a:lnTo>
                <a:lnTo>
                  <a:pt x="0" y="287999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000" rIns="108000" bIns="72000" numCol="1" spcCol="1270" anchor="ctr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Training &amp;</a:t>
            </a:r>
            <a:b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</a:b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Communication</a:t>
            </a:r>
          </a:p>
        </p:txBody>
      </p:sp>
      <p:sp>
        <p:nvSpPr>
          <p:cNvPr id="29" name="Freihandform 28">
            <a:extLst>
              <a:ext uri="{FF2B5EF4-FFF2-40B4-BE49-F238E27FC236}">
                <a16:creationId xmlns:a16="http://schemas.microsoft.com/office/drawing/2014/main" id="{5A88F677-92A9-D94F-B117-C710D743C58E}"/>
              </a:ext>
            </a:extLst>
          </p:cNvPr>
          <p:cNvSpPr/>
          <p:nvPr/>
        </p:nvSpPr>
        <p:spPr>
          <a:xfrm>
            <a:off x="1241952" y="2244622"/>
            <a:ext cx="828000" cy="540000"/>
          </a:xfrm>
          <a:custGeom>
            <a:avLst/>
            <a:gdLst>
              <a:gd name="connsiteX0" fmla="*/ 0 w 612000"/>
              <a:gd name="connsiteY0" fmla="*/ 72000 h 359999"/>
              <a:gd name="connsiteX1" fmla="*/ 432001 w 612000"/>
              <a:gd name="connsiteY1" fmla="*/ 72000 h 359999"/>
              <a:gd name="connsiteX2" fmla="*/ 432001 w 612000"/>
              <a:gd name="connsiteY2" fmla="*/ 0 h 359999"/>
              <a:gd name="connsiteX3" fmla="*/ 612000 w 612000"/>
              <a:gd name="connsiteY3" fmla="*/ 180000 h 359999"/>
              <a:gd name="connsiteX4" fmla="*/ 432001 w 612000"/>
              <a:gd name="connsiteY4" fmla="*/ 359999 h 359999"/>
              <a:gd name="connsiteX5" fmla="*/ 432001 w 612000"/>
              <a:gd name="connsiteY5" fmla="*/ 287999 h 359999"/>
              <a:gd name="connsiteX6" fmla="*/ 0 w 612000"/>
              <a:gd name="connsiteY6" fmla="*/ 287999 h 359999"/>
              <a:gd name="connsiteX7" fmla="*/ 0 w 612000"/>
              <a:gd name="connsiteY7" fmla="*/ 72000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" h="359999">
                <a:moveTo>
                  <a:pt x="0" y="72000"/>
                </a:moveTo>
                <a:lnTo>
                  <a:pt x="432001" y="72000"/>
                </a:lnTo>
                <a:lnTo>
                  <a:pt x="432001" y="0"/>
                </a:lnTo>
                <a:lnTo>
                  <a:pt x="612000" y="180000"/>
                </a:lnTo>
                <a:lnTo>
                  <a:pt x="432001" y="359999"/>
                </a:lnTo>
                <a:lnTo>
                  <a:pt x="432001" y="287999"/>
                </a:lnTo>
                <a:lnTo>
                  <a:pt x="0" y="287999"/>
                </a:lnTo>
                <a:lnTo>
                  <a:pt x="0" y="72000"/>
                </a:lnTo>
                <a:close/>
              </a:path>
            </a:pathLst>
          </a:custGeom>
          <a:solidFill>
            <a:srgbClr val="FFAD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000" rIns="108000" bIns="72000" numCol="1" spcCol="1270" anchor="ctr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Invest</a:t>
            </a:r>
            <a:r>
              <a:rPr kumimoji="0" lang="de-DE" sz="1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 in 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fthansa Office Text"/>
                <a:ea typeface="+mn-ea"/>
                <a:cs typeface="+mn-cs"/>
              </a:rPr>
              <a:t>GND/AIR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3EC9A3A-A8A4-F846-BD2D-A17B2A26E270}"/>
              </a:ext>
            </a:extLst>
          </p:cNvPr>
          <p:cNvSpPr/>
          <p:nvPr/>
        </p:nvSpPr>
        <p:spPr>
          <a:xfrm>
            <a:off x="5596234" y="1655748"/>
            <a:ext cx="2064565" cy="7656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de-DE" sz="1200" b="1" dirty="0" err="1">
                <a:solidFill>
                  <a:srgbClr val="333333"/>
                </a:solidFill>
                <a:latin typeface="Lufthansa Office Text"/>
              </a:rPr>
              <a:t>Define</a:t>
            </a:r>
            <a:r>
              <a:rPr lang="de-DE" sz="1200" b="1" dirty="0">
                <a:solidFill>
                  <a:srgbClr val="333333"/>
                </a:solidFill>
                <a:latin typeface="Lufthansa Office Text"/>
              </a:rPr>
              <a:t> </a:t>
            </a:r>
            <a:r>
              <a:rPr kumimoji="0" lang="de-DE" sz="1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fthansa Office Text"/>
              </a:rPr>
              <a:t>harmonization</a:t>
            </a:r>
            <a:r>
              <a:rPr kumimoji="0" lang="de-DE" sz="1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fthansa Office Text"/>
              </a:rPr>
              <a:t> &amp; </a:t>
            </a:r>
            <a:r>
              <a:rPr kumimoji="0" lang="de-DE" sz="1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fthansa Office Text"/>
              </a:rPr>
              <a:t>synchronisation</a:t>
            </a:r>
            <a:endParaRPr lang="de-DE" sz="1200" b="1" noProof="0" dirty="0">
              <a:solidFill>
                <a:srgbClr val="333333"/>
              </a:solidFill>
              <a:latin typeface="Lufthansa Office Text"/>
            </a:endParaRPr>
          </a:p>
        </p:txBody>
      </p:sp>
      <p:sp>
        <p:nvSpPr>
          <p:cNvPr id="33" name="Pfeil nach unten 32">
            <a:extLst>
              <a:ext uri="{FF2B5EF4-FFF2-40B4-BE49-F238E27FC236}">
                <a16:creationId xmlns:a16="http://schemas.microsoft.com/office/drawing/2014/main" id="{67269C4A-141E-4449-BCC3-8052D4FC0449}"/>
              </a:ext>
            </a:extLst>
          </p:cNvPr>
          <p:cNvSpPr/>
          <p:nvPr/>
        </p:nvSpPr>
        <p:spPr>
          <a:xfrm>
            <a:off x="5951907" y="2434968"/>
            <a:ext cx="393989" cy="262472"/>
          </a:xfrm>
          <a:prstGeom prst="downArrow">
            <a:avLst>
              <a:gd name="adj1" fmla="val 57736"/>
              <a:gd name="adj2" fmla="val 72391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fthansa Office Text"/>
            </a:endParaRPr>
          </a:p>
        </p:txBody>
      </p:sp>
      <p:cxnSp>
        <p:nvCxnSpPr>
          <p:cNvPr id="34" name="Gewinkelter Verbinder 33"/>
          <p:cNvCxnSpPr>
            <a:stCxn id="21" idx="3"/>
            <a:endCxn id="22" idx="0"/>
          </p:cNvCxnSpPr>
          <p:nvPr/>
        </p:nvCxnSpPr>
        <p:spPr>
          <a:xfrm flipH="1" flipV="1">
            <a:off x="2083247" y="1268217"/>
            <a:ext cx="5577553" cy="1625193"/>
          </a:xfrm>
          <a:prstGeom prst="bentConnector4">
            <a:avLst>
              <a:gd name="adj1" fmla="val -4099"/>
              <a:gd name="adj2" fmla="val 114066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nhaltsplatzhalter 8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66C7E0F3-6A82-45BD-87DF-BEB2D9C7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481382" y="3533179"/>
            <a:ext cx="2448610" cy="907083"/>
          </a:xfrm>
        </p:spPr>
      </p:pic>
    </p:spTree>
    <p:extLst>
      <p:ext uri="{BB962C8B-B14F-4D97-AF65-F5344CB8AC3E}">
        <p14:creationId xmlns:p14="http://schemas.microsoft.com/office/powerpoint/2010/main" val="11828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E3BD3-D8AF-49B8-A9F0-FB134EB8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66" y="770142"/>
            <a:ext cx="6869333" cy="3868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304F93-8B7E-45EA-8A7C-B59E67EF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35" y="288925"/>
            <a:ext cx="8112490" cy="575734"/>
          </a:xfrm>
        </p:spPr>
        <p:txBody>
          <a:bodyPr/>
          <a:lstStyle/>
          <a:p>
            <a:r>
              <a:rPr lang="en-US" dirty="0"/>
              <a:t>The Effect of Early Deployment of ADS-C EPP on the CO2 Savings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73DB53-6C39-4142-9E2E-BF1B4381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3660-162E-4CDD-89EF-88C661F57078}" type="datetime1">
              <a:rPr lang="de-DE" noProof="0" smtClean="0"/>
              <a:t>04.06.2024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CE9576-487C-49D1-8C15-06BEBE27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Update "Efficient Flight Profiles" mit DFS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3A70DA-2D2A-4C0C-89E2-8E40075D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67242389-55B8-40B0-97B3-D8452A5F367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0DB874-94CB-4C4F-B741-DBF2CEB56F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FE7072A-8ED4-4AB0-A49F-71F4D4186E63}"/>
              </a:ext>
            </a:extLst>
          </p:cNvPr>
          <p:cNvCxnSpPr>
            <a:cxnSpLocks/>
          </p:cNvCxnSpPr>
          <p:nvPr/>
        </p:nvCxnSpPr>
        <p:spPr>
          <a:xfrm>
            <a:off x="4596446" y="1448857"/>
            <a:ext cx="0" cy="2645594"/>
          </a:xfrm>
          <a:prstGeom prst="line">
            <a:avLst/>
          </a:prstGeom>
          <a:ln w="158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01B976BB-ED5D-415C-AB6C-822A188A8210}"/>
              </a:ext>
            </a:extLst>
          </p:cNvPr>
          <p:cNvSpPr/>
          <p:nvPr/>
        </p:nvSpPr>
        <p:spPr>
          <a:xfrm>
            <a:off x="821677" y="2102013"/>
            <a:ext cx="3164439" cy="659190"/>
          </a:xfrm>
          <a:prstGeom prst="homePlate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  <a:buSzPct val="90000"/>
            </a:pPr>
            <a:r>
              <a:rPr lang="en-US" sz="1200" dirty="0">
                <a:solidFill>
                  <a:srgbClr val="002060"/>
                </a:solidFill>
              </a:rPr>
              <a:t>65 A320neo/A321neo aircraft newly delivered from 2024 onwards will be equipped with ADS-C EPP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247C8E-34A3-4F02-A348-284B151DDD85}"/>
              </a:ext>
            </a:extLst>
          </p:cNvPr>
          <p:cNvSpPr txBox="1"/>
          <p:nvPr/>
        </p:nvSpPr>
        <p:spPr>
          <a:xfrm>
            <a:off x="4596446" y="4128606"/>
            <a:ext cx="123751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100" b="1" dirty="0">
                <a:solidFill>
                  <a:schemeClr val="accent6"/>
                </a:solidFill>
              </a:rPr>
              <a:t>Mandate </a:t>
            </a:r>
            <a:r>
              <a:rPr lang="de-DE" sz="1100" b="1" dirty="0" err="1">
                <a:solidFill>
                  <a:schemeClr val="accent6"/>
                </a:solidFill>
              </a:rPr>
              <a:t>is</a:t>
            </a:r>
            <a:r>
              <a:rPr lang="de-DE" sz="1100" b="1" dirty="0">
                <a:solidFill>
                  <a:schemeClr val="accent6"/>
                </a:solidFill>
              </a:rPr>
              <a:t> in </a:t>
            </a:r>
            <a:r>
              <a:rPr lang="de-DE" sz="1100" b="1" dirty="0" err="1">
                <a:solidFill>
                  <a:schemeClr val="accent6"/>
                </a:solidFill>
              </a:rPr>
              <a:t>effect</a:t>
            </a:r>
            <a:endParaRPr lang="de-DE" sz="1100" b="1" dirty="0">
              <a:solidFill>
                <a:schemeClr val="accent6"/>
              </a:solidFill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9FEA926-3EAD-4FD9-A1C1-D8C6B1C49A7D}"/>
              </a:ext>
            </a:extLst>
          </p:cNvPr>
          <p:cNvSpPr/>
          <p:nvPr/>
        </p:nvSpPr>
        <p:spPr>
          <a:xfrm>
            <a:off x="1628958" y="2753986"/>
            <a:ext cx="2967488" cy="1155990"/>
          </a:xfrm>
          <a:custGeom>
            <a:avLst/>
            <a:gdLst>
              <a:gd name="connsiteX0" fmla="*/ 0 w 7186352"/>
              <a:gd name="connsiteY0" fmla="*/ 1803861 h 1803861"/>
              <a:gd name="connsiteX1" fmla="*/ 4567843 w 7186352"/>
              <a:gd name="connsiteY1" fmla="*/ 1213658 h 1803861"/>
              <a:gd name="connsiteX2" fmla="*/ 7186352 w 7186352"/>
              <a:gd name="connsiteY2" fmla="*/ 0 h 1803861"/>
              <a:gd name="connsiteX0" fmla="*/ 0 w 7178040"/>
              <a:gd name="connsiteY0" fmla="*/ 1799704 h 1799704"/>
              <a:gd name="connsiteX1" fmla="*/ 4567843 w 7178040"/>
              <a:gd name="connsiteY1" fmla="*/ 1209501 h 1799704"/>
              <a:gd name="connsiteX2" fmla="*/ 7178040 w 7178040"/>
              <a:gd name="connsiteY2" fmla="*/ 0 h 1799704"/>
              <a:gd name="connsiteX0" fmla="*/ 0 w 7178040"/>
              <a:gd name="connsiteY0" fmla="*/ 1799704 h 1799704"/>
              <a:gd name="connsiteX1" fmla="*/ 4567843 w 7178040"/>
              <a:gd name="connsiteY1" fmla="*/ 1209501 h 1799704"/>
              <a:gd name="connsiteX2" fmla="*/ 7178040 w 7178040"/>
              <a:gd name="connsiteY2" fmla="*/ 0 h 17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8040" h="1799704">
                <a:moveTo>
                  <a:pt x="0" y="1799704"/>
                </a:moveTo>
                <a:cubicBezTo>
                  <a:pt x="1685059" y="1654924"/>
                  <a:pt x="3370118" y="1510144"/>
                  <a:pt x="4567843" y="1209501"/>
                </a:cubicBezTo>
                <a:cubicBezTo>
                  <a:pt x="5765568" y="908858"/>
                  <a:pt x="6706986" y="624148"/>
                  <a:pt x="7178040" y="0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Lufthansa-Group-916x515">
            <a:extLst>
              <a:ext uri="{FF2B5EF4-FFF2-40B4-BE49-F238E27FC236}">
                <a16:creationId xmlns:a16="http://schemas.microsoft.com/office/drawing/2014/main" id="{E0ECA5D0-73E7-4730-8480-29DE76293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61" y="2874274"/>
            <a:ext cx="1370682" cy="77065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BADAC44-5626-4D8A-980F-91483868118F}"/>
              </a:ext>
            </a:extLst>
          </p:cNvPr>
          <p:cNvSpPr txBox="1"/>
          <p:nvPr/>
        </p:nvSpPr>
        <p:spPr>
          <a:xfrm>
            <a:off x="7231806" y="948710"/>
            <a:ext cx="1352769" cy="6070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>
              <a:buSzPct val="90000"/>
            </a:pPr>
            <a:r>
              <a:rPr lang="de-DE" sz="1000" dirty="0">
                <a:solidFill>
                  <a:schemeClr val="accent4"/>
                </a:solidFill>
              </a:rPr>
              <a:t>Illustration </a:t>
            </a:r>
            <a:r>
              <a:rPr lang="de-DE" sz="1000" dirty="0" err="1">
                <a:solidFill>
                  <a:schemeClr val="accent4"/>
                </a:solidFill>
              </a:rPr>
              <a:t>to</a:t>
            </a:r>
            <a:r>
              <a:rPr lang="de-DE" sz="1000" dirty="0">
                <a:solidFill>
                  <a:schemeClr val="accent4"/>
                </a:solidFill>
              </a:rPr>
              <a:t> </a:t>
            </a:r>
            <a:r>
              <a:rPr lang="de-DE" sz="1000" dirty="0" err="1">
                <a:solidFill>
                  <a:schemeClr val="accent4"/>
                </a:solidFill>
              </a:rPr>
              <a:t>visualize</a:t>
            </a:r>
            <a:r>
              <a:rPr lang="de-DE" sz="1000" dirty="0">
                <a:solidFill>
                  <a:schemeClr val="accent4"/>
                </a:solidFill>
              </a:rPr>
              <a:t> </a:t>
            </a:r>
          </a:p>
          <a:p>
            <a:pPr algn="ctr">
              <a:buSzPct val="90000"/>
            </a:pPr>
            <a:r>
              <a:rPr lang="de-DE" sz="1000" dirty="0" err="1">
                <a:solidFill>
                  <a:schemeClr val="accent4"/>
                </a:solidFill>
              </a:rPr>
              <a:t>relations</a:t>
            </a:r>
            <a:r>
              <a:rPr lang="de-DE" sz="1000" dirty="0">
                <a:solidFill>
                  <a:schemeClr val="accent4"/>
                </a:solidFill>
              </a:rPr>
              <a:t> </a:t>
            </a:r>
            <a:r>
              <a:rPr lang="de-DE" sz="1000" dirty="0" err="1">
                <a:solidFill>
                  <a:schemeClr val="accent4"/>
                </a:solidFill>
              </a:rPr>
              <a:t>based</a:t>
            </a:r>
            <a:r>
              <a:rPr lang="de-DE" sz="1000" dirty="0">
                <a:solidFill>
                  <a:schemeClr val="accent4"/>
                </a:solidFill>
              </a:rPr>
              <a:t> on </a:t>
            </a:r>
          </a:p>
          <a:p>
            <a:pPr algn="ctr">
              <a:buSzPct val="90000"/>
            </a:pPr>
            <a:r>
              <a:rPr lang="de-DE" sz="1000" dirty="0" err="1">
                <a:solidFill>
                  <a:schemeClr val="accent4"/>
                </a:solidFill>
              </a:rPr>
              <a:t>estimated</a:t>
            </a:r>
            <a:r>
              <a:rPr lang="de-DE" sz="1000" dirty="0">
                <a:solidFill>
                  <a:schemeClr val="accent4"/>
                </a:solidFill>
              </a:rPr>
              <a:t> </a:t>
            </a:r>
            <a:r>
              <a:rPr lang="de-DE" sz="1000" dirty="0" err="1">
                <a:solidFill>
                  <a:schemeClr val="accent4"/>
                </a:solidFill>
              </a:rPr>
              <a:t>savings</a:t>
            </a:r>
            <a:endParaRPr lang="de-DE" sz="1000" dirty="0">
              <a:solidFill>
                <a:schemeClr val="accent4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2CD5B62-9716-46DC-9141-5D3C3065D1CB}"/>
              </a:ext>
            </a:extLst>
          </p:cNvPr>
          <p:cNvSpPr/>
          <p:nvPr/>
        </p:nvSpPr>
        <p:spPr>
          <a:xfrm>
            <a:off x="2288153" y="1492205"/>
            <a:ext cx="2045430" cy="408362"/>
          </a:xfrm>
          <a:prstGeom prst="rect">
            <a:avLst/>
          </a:prstGeom>
          <a:solidFill>
            <a:srgbClr val="408236"/>
          </a:solidFill>
          <a:ln w="9525">
            <a:solidFill>
              <a:srgbClr val="408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de-DE" sz="1000" b="1" dirty="0">
                <a:solidFill>
                  <a:schemeClr val="bg1"/>
                </a:solidFill>
              </a:rPr>
              <a:t>Benefits </a:t>
            </a:r>
            <a:r>
              <a:rPr lang="de-DE" sz="1000" b="1" dirty="0" err="1">
                <a:solidFill>
                  <a:schemeClr val="bg1"/>
                </a:solidFill>
              </a:rPr>
              <a:t>with</a:t>
            </a:r>
            <a:r>
              <a:rPr lang="de-DE" sz="1000" b="1" dirty="0">
                <a:solidFill>
                  <a:schemeClr val="bg1"/>
                </a:solidFill>
              </a:rPr>
              <a:t> Maastricht </a:t>
            </a:r>
            <a:r>
              <a:rPr lang="de-DE" sz="1000" b="1" dirty="0" err="1">
                <a:solidFill>
                  <a:schemeClr val="bg1"/>
                </a:solidFill>
              </a:rPr>
              <a:t>until</a:t>
            </a:r>
            <a:r>
              <a:rPr lang="de-DE" sz="1000" b="1" dirty="0">
                <a:solidFill>
                  <a:schemeClr val="bg1"/>
                </a:solidFill>
              </a:rPr>
              <a:t> 2027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E556053-47D4-44D1-8A0D-1C437FD5B8DE}"/>
              </a:ext>
            </a:extLst>
          </p:cNvPr>
          <p:cNvSpPr/>
          <p:nvPr/>
        </p:nvSpPr>
        <p:spPr>
          <a:xfrm>
            <a:off x="4877206" y="1492205"/>
            <a:ext cx="1870906" cy="408362"/>
          </a:xfrm>
          <a:prstGeom prst="rect">
            <a:avLst/>
          </a:prstGeom>
          <a:solidFill>
            <a:srgbClr val="408236"/>
          </a:solidFill>
          <a:ln w="9525">
            <a:solidFill>
              <a:srgbClr val="408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de-DE" sz="1000" b="1" dirty="0">
                <a:solidFill>
                  <a:schemeClr val="bg1"/>
                </a:solidFill>
              </a:rPr>
              <a:t>Benefits </a:t>
            </a:r>
            <a:r>
              <a:rPr lang="de-DE" sz="1000" b="1" dirty="0" err="1">
                <a:solidFill>
                  <a:schemeClr val="bg1"/>
                </a:solidFill>
              </a:rPr>
              <a:t>with</a:t>
            </a:r>
            <a:r>
              <a:rPr lang="de-DE" sz="1000" b="1" dirty="0">
                <a:solidFill>
                  <a:schemeClr val="bg1"/>
                </a:solidFill>
              </a:rPr>
              <a:t> EU ANSPs </a:t>
            </a:r>
            <a:r>
              <a:rPr lang="de-DE" sz="1000" b="1" dirty="0" err="1">
                <a:solidFill>
                  <a:schemeClr val="bg1"/>
                </a:solidFill>
              </a:rPr>
              <a:t>for</a:t>
            </a:r>
            <a:r>
              <a:rPr lang="de-DE" sz="1000" b="1" dirty="0">
                <a:solidFill>
                  <a:schemeClr val="bg1"/>
                </a:solidFill>
              </a:rPr>
              <a:t> all Airlines </a:t>
            </a:r>
            <a:r>
              <a:rPr lang="de-DE" sz="1000" b="1" dirty="0" err="1">
                <a:solidFill>
                  <a:schemeClr val="bg1"/>
                </a:solidFill>
              </a:rPr>
              <a:t>from</a:t>
            </a:r>
            <a:r>
              <a:rPr lang="de-DE" sz="1000" b="1" dirty="0">
                <a:solidFill>
                  <a:schemeClr val="bg1"/>
                </a:solidFill>
              </a:rPr>
              <a:t> 2028  (Mandate)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C87E9E-CE5D-4BEA-B140-D276B1B99E1A}"/>
              </a:ext>
            </a:extLst>
          </p:cNvPr>
          <p:cNvSpPr txBox="1"/>
          <p:nvPr/>
        </p:nvSpPr>
        <p:spPr>
          <a:xfrm>
            <a:off x="4230300" y="2165618"/>
            <a:ext cx="2717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600" b="1" dirty="0">
                <a:solidFill>
                  <a:schemeClr val="accent4"/>
                </a:solidFill>
              </a:rPr>
              <a:t>65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15FF54D-2D09-4198-90AE-95CAB5D206A4}"/>
              </a:ext>
            </a:extLst>
          </p:cNvPr>
          <p:cNvSpPr txBox="1"/>
          <p:nvPr/>
        </p:nvSpPr>
        <p:spPr>
          <a:xfrm>
            <a:off x="1619113" y="3354126"/>
            <a:ext cx="1186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de-DE" sz="1600" b="1" dirty="0">
                <a:solidFill>
                  <a:schemeClr val="accent4"/>
                </a:solidFill>
              </a:rPr>
              <a:t>0</a:t>
            </a:r>
          </a:p>
        </p:txBody>
      </p:sp>
      <p:pic>
        <p:nvPicPr>
          <p:cNvPr id="24" name="Grafik 23" descr="Flugzeug Silhouette">
            <a:extLst>
              <a:ext uri="{FF2B5EF4-FFF2-40B4-BE49-F238E27FC236}">
                <a16:creationId xmlns:a16="http://schemas.microsoft.com/office/drawing/2014/main" id="{2656C8C3-538C-4383-984D-E3E6570A2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66059">
            <a:off x="1533235" y="3539727"/>
            <a:ext cx="290379" cy="290379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571E5C1-A240-4A56-A8DE-ECA4275412B7}"/>
              </a:ext>
            </a:extLst>
          </p:cNvPr>
          <p:cNvGrpSpPr/>
          <p:nvPr/>
        </p:nvGrpSpPr>
        <p:grpSpPr>
          <a:xfrm>
            <a:off x="4145711" y="2371940"/>
            <a:ext cx="440938" cy="421946"/>
            <a:chOff x="4125881" y="2392123"/>
            <a:chExt cx="440938" cy="421946"/>
          </a:xfrm>
          <a:solidFill>
            <a:schemeClr val="accent4"/>
          </a:solidFill>
        </p:grpSpPr>
        <p:pic>
          <p:nvPicPr>
            <p:cNvPr id="23" name="Grafik 22" descr="Flugzeug mit einfarbiger Füllung">
              <a:extLst>
                <a:ext uri="{FF2B5EF4-FFF2-40B4-BE49-F238E27FC236}">
                  <a16:creationId xmlns:a16="http://schemas.microsoft.com/office/drawing/2014/main" id="{6306E755-7BC9-4FD5-A0C8-B30859C3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865268">
              <a:off x="4137046" y="2392123"/>
              <a:ext cx="251875" cy="251875"/>
            </a:xfrm>
            <a:prstGeom prst="rect">
              <a:avLst/>
            </a:prstGeom>
          </p:spPr>
        </p:pic>
        <p:pic>
          <p:nvPicPr>
            <p:cNvPr id="25" name="Grafik 24" descr="Flugzeug mit einfarbiger Füllung">
              <a:extLst>
                <a:ext uri="{FF2B5EF4-FFF2-40B4-BE49-F238E27FC236}">
                  <a16:creationId xmlns:a16="http://schemas.microsoft.com/office/drawing/2014/main" id="{59784585-204B-4BF5-B1A0-B82BE10A6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865268">
              <a:off x="4314944" y="2395420"/>
              <a:ext cx="251875" cy="251875"/>
            </a:xfrm>
            <a:prstGeom prst="rect">
              <a:avLst/>
            </a:prstGeom>
          </p:spPr>
        </p:pic>
        <p:pic>
          <p:nvPicPr>
            <p:cNvPr id="26" name="Grafik 25" descr="Flugzeug mit einfarbiger Füllung">
              <a:extLst>
                <a:ext uri="{FF2B5EF4-FFF2-40B4-BE49-F238E27FC236}">
                  <a16:creationId xmlns:a16="http://schemas.microsoft.com/office/drawing/2014/main" id="{8616ADFA-5207-4B31-8762-76E316CB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865268">
              <a:off x="4300195" y="2553689"/>
              <a:ext cx="251875" cy="251875"/>
            </a:xfrm>
            <a:prstGeom prst="rect">
              <a:avLst/>
            </a:prstGeom>
          </p:spPr>
        </p:pic>
        <p:pic>
          <p:nvPicPr>
            <p:cNvPr id="27" name="Grafik 26" descr="Flugzeug mit einfarbiger Füllung">
              <a:extLst>
                <a:ext uri="{FF2B5EF4-FFF2-40B4-BE49-F238E27FC236}">
                  <a16:creationId xmlns:a16="http://schemas.microsoft.com/office/drawing/2014/main" id="{4D478BF2-046D-4261-8DE5-EF553E7BE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865268">
              <a:off x="4125881" y="2562194"/>
              <a:ext cx="251875" cy="251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8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7E135-0BDD-44A4-86B7-951BDA12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en-US" dirty="0"/>
              <a:t>Early implementation brings the greatest success for TBO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EB2D2B-9E5A-4D19-8693-387F375D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22D1-79CB-4B34-9B8C-E4B3FF003C3F}" type="datetime1">
              <a:rPr lang="de-DE" noProof="0" smtClean="0"/>
              <a:t>04.06.2024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B0D4B0-E60E-4A03-B974-960C4A0D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4D Trajectory Technology (ADS-C EPP)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956FF8-5DED-4912-9C28-C8981635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Seite </a:t>
            </a:r>
            <a:fld id="{67242389-55B8-40B0-97B3-D8452A5F367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FD81B0-4A6F-4838-BF46-2071756A5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E83298-AC70-4ED0-8E09-0A04B039A757}"/>
              </a:ext>
            </a:extLst>
          </p:cNvPr>
          <p:cNvSpPr txBox="1"/>
          <p:nvPr/>
        </p:nvSpPr>
        <p:spPr>
          <a:xfrm>
            <a:off x="573475" y="859537"/>
            <a:ext cx="8133873" cy="36009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5164D"/>
                </a:solidFill>
                <a:latin typeface="Lufthansa Office Head"/>
              </a:rPr>
              <a:t>We are seeking to motivate partners to acquire more benefits. We are ready to enhance new use cases with other ANSPs. Only together can we realize all the benefits</a:t>
            </a: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5164D"/>
              </a:solidFill>
              <a:latin typeface="Lufthansa Office Head"/>
            </a:endParaRP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5164D"/>
                </a:solidFill>
                <a:latin typeface="Lufthansa Office Head"/>
              </a:rPr>
              <a:t>Full ATS Baseline 2 is not mandated by CP1, but application beyond ADS-C EPP are core technologies to leverage full benefits of TBO (e.g. CPDLC V2)</a:t>
            </a: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5164D"/>
              </a:solidFill>
              <a:latin typeface="Lufthansa Office Head"/>
            </a:endParaRP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5164D"/>
                </a:solidFill>
                <a:latin typeface="Lufthansa Office Head"/>
              </a:rPr>
              <a:t>We are facing a critical bottleneck in data bandwidth. Ensuring a data bandwidth (onboard and ground) far beyond today's level (Concept of Multi-Link)</a:t>
            </a: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5164D"/>
              </a:solidFill>
              <a:latin typeface="Lufthansa Office Head"/>
            </a:endParaRP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5164D"/>
                </a:solidFill>
                <a:latin typeface="Lufthansa Office Head"/>
              </a:rPr>
              <a:t>DLH Group demand compliance with the timelines for deployment</a:t>
            </a: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5164D"/>
              </a:solidFill>
              <a:latin typeface="Lufthansa Office Head"/>
            </a:endParaRPr>
          </a:p>
          <a:p>
            <a:pPr marL="285750" lvl="2" indent="-285750" defTabSz="914355">
              <a:buSzPct val="9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5164D"/>
                </a:solidFill>
                <a:latin typeface="Lufthansa Office Head"/>
              </a:rPr>
              <a:t>The industry needs common guidelines on the handling of FF-ICE along the identified use cases without compromising the implementation speed</a:t>
            </a:r>
          </a:p>
          <a:p>
            <a:pPr marL="171450" lvl="2" indent="-171450" defTabSz="914355">
              <a:buSzPct val="90000"/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5164D"/>
              </a:solidFill>
              <a:latin typeface="Lufthansa Office Head"/>
            </a:endParaRPr>
          </a:p>
          <a:p>
            <a:pPr marL="0" lvl="2" defTabSz="914355">
              <a:buSzPct val="90000"/>
            </a:pPr>
            <a:endParaRPr lang="en-US" sz="1000" b="1" dirty="0">
              <a:solidFill>
                <a:srgbClr val="05164D"/>
              </a:solidFill>
              <a:latin typeface="Lufthansa Office Head"/>
            </a:endParaRPr>
          </a:p>
        </p:txBody>
      </p:sp>
    </p:spTree>
    <p:extLst>
      <p:ext uri="{BB962C8B-B14F-4D97-AF65-F5344CB8AC3E}">
        <p14:creationId xmlns:p14="http://schemas.microsoft.com/office/powerpoint/2010/main" val="38328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7E135-0BDD-44A4-86B7-951BDA12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3" y="2060299"/>
            <a:ext cx="8570731" cy="575734"/>
          </a:xfrm>
        </p:spPr>
        <p:txBody>
          <a:bodyPr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EB2D2B-9E5A-4D19-8693-387F375D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22D1-79CB-4B34-9B8C-E4B3FF003C3F}" type="datetime1">
              <a:rPr lang="de-DE" noProof="0" smtClean="0"/>
              <a:t>04.06.2024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B0D4B0-E60E-4A03-B974-960C4A0D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4D Trajectory Technology (ADS-C EPP)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956FF8-5DED-4912-9C28-C8981635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Seite </a:t>
            </a:r>
            <a:fld id="{67242389-55B8-40B0-97B3-D8452A5F367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FD81B0-4A6F-4838-BF46-2071756A5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9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zg1uZ3FpFFwSSOPqwH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3V2_KmQ7aF6Qa3C0fT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.qaGDFTHWiajjQru90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.qaGDFTHWiajjQru90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.PfaESumXGGZIcP5Z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HG_Airlines_B2B_Master_EN_v3.1">
  <a:themeElements>
    <a:clrScheme name="LHG Design Colors">
      <a:dk1>
        <a:srgbClr val="333333"/>
      </a:dk1>
      <a:lt1>
        <a:srgbClr val="FFFFFF"/>
      </a:lt1>
      <a:dk2>
        <a:srgbClr val="05164D"/>
      </a:dk2>
      <a:lt2>
        <a:srgbClr val="E6E6E6"/>
      </a:lt2>
      <a:accent1>
        <a:srgbClr val="999999"/>
      </a:accent1>
      <a:accent2>
        <a:srgbClr val="CCCCCC"/>
      </a:accent2>
      <a:accent3>
        <a:srgbClr val="666666"/>
      </a:accent3>
      <a:accent4>
        <a:srgbClr val="787878"/>
      </a:accent4>
      <a:accent5>
        <a:srgbClr val="FFAD00"/>
      </a:accent5>
      <a:accent6>
        <a:srgbClr val="05164D"/>
      </a:accent6>
      <a:hlink>
        <a:srgbClr val="666666"/>
      </a:hlink>
      <a:folHlink>
        <a:srgbClr val="CCCCCC"/>
      </a:folHlink>
    </a:clrScheme>
    <a:fontScheme name="Lufthansa Office">
      <a:majorFont>
        <a:latin typeface="Lufthansa Office Head"/>
        <a:ea typeface=""/>
        <a:cs typeface=""/>
      </a:majorFont>
      <a:minorFont>
        <a:latin typeface="Lufthansa Office Tex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1"/>
          </a:solidFill>
        </a:ln>
      </a:spPr>
      <a:bodyPr rot="0" spcFirstLastPara="0" vert="horz" wrap="square" lIns="72000" tIns="36000" rIns="72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1450" indent="-171450" algn="l">
          <a:spcBef>
            <a:spcPts val="600"/>
          </a:spcBef>
          <a:buSzPct val="90000"/>
          <a:buFont typeface="Wingdings" panose="05000000000000000000" pitchFamily="2" charset="2"/>
          <a:buChar char="§"/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1450" indent="-171450">
          <a:spcBef>
            <a:spcPts val="600"/>
          </a:spcBef>
          <a:buSzPct val="90000"/>
          <a:buFont typeface="Wingdings" panose="05000000000000000000" pitchFamily="2" charset="2"/>
          <a:buChar char="§"/>
          <a:defRPr sz="1200" dirty="0" smtClean="0"/>
        </a:defPPr>
      </a:lstStyle>
    </a:txDef>
  </a:objectDefaults>
  <a:extraClrSchemeLst/>
  <a:custClrLst>
    <a:custClr name="OS Red">
      <a:srgbClr val="D81E05"/>
    </a:custClr>
    <a:custClr name="OS Gray">
      <a:srgbClr val="333333"/>
    </a:custClr>
    <a:custClr name="LH Blue">
      <a:srgbClr val="05164D"/>
    </a:custClr>
    <a:custClr name="LH Yellow">
      <a:srgbClr val="FFAD00"/>
    </a:custClr>
    <a:custClr name="LX Red">
      <a:srgbClr val="CC0000"/>
    </a:custClr>
    <a:custClr name="LX Warm Gray 2 (60%)">
      <a:srgbClr val="EBE8DF"/>
    </a:custClr>
    <a:custClr name="SN Red">
      <a:srgbClr val="E33417"/>
    </a:custClr>
    <a:custClr name="SN Blue">
      <a:srgbClr val="002C69"/>
    </a:custClr>
    <a:custClr name="EW Dark Burgundy">
      <a:srgbClr val="871C54"/>
    </a:custClr>
    <a:custClr name="EW Light Sky Blue">
      <a:srgbClr val="6BCCE0"/>
    </a:custClr>
    <a:custClr name="IATA Economy Class Green">
      <a:srgbClr val="408236"/>
    </a:custClr>
    <a:custClr name="IATA Business Class Blue">
      <a:srgbClr val="264F87"/>
    </a:custClr>
  </a:custClrLst>
  <a:extLst>
    <a:ext uri="{05A4C25C-085E-4340-85A3-A5531E510DB2}">
      <thm15:themeFamily xmlns:thm15="http://schemas.microsoft.com/office/thememl/2012/main" name="LHG_Airlines_B2B_Master_EN_v3.1" id="{AE10E4B0-9759-0743-A99C-447B057B59A9}" vid="{CC50C1FF-0730-074B-9D27-4DF3DDB60C23}"/>
    </a:ext>
  </a:extLst>
</a:theme>
</file>

<file path=ppt/theme/theme2.xml><?xml version="1.0" encoding="utf-8"?>
<a:theme xmlns:a="http://schemas.openxmlformats.org/drawingml/2006/main" name="Larissa">
  <a:themeElements>
    <a:clrScheme name="LHG Design Colors">
      <a:dk1>
        <a:srgbClr val="333333"/>
      </a:dk1>
      <a:lt1>
        <a:srgbClr val="FFFFFF"/>
      </a:lt1>
      <a:dk2>
        <a:srgbClr val="05164D"/>
      </a:dk2>
      <a:lt2>
        <a:srgbClr val="D2D2D2"/>
      </a:lt2>
      <a:accent1>
        <a:srgbClr val="9B9B9B"/>
      </a:accent1>
      <a:accent2>
        <a:srgbClr val="D2D2D2"/>
      </a:accent2>
      <a:accent3>
        <a:srgbClr val="5A5A5A"/>
      </a:accent3>
      <a:accent4>
        <a:srgbClr val="787878"/>
      </a:accent4>
      <a:accent5>
        <a:srgbClr val="FFAD00"/>
      </a:accent5>
      <a:accent6>
        <a:srgbClr val="05164D"/>
      </a:accent6>
      <a:hlink>
        <a:srgbClr val="5A5A5A"/>
      </a:hlink>
      <a:folHlink>
        <a:srgbClr val="D2D2D2"/>
      </a:folHlink>
    </a:clrScheme>
    <a:fontScheme name="Lufthansa Office">
      <a:majorFont>
        <a:latin typeface="Lufthansa Office Head"/>
        <a:ea typeface=""/>
        <a:cs typeface=""/>
      </a:majorFont>
      <a:minorFont>
        <a:latin typeface="Lufthansa Office Tex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Published xmlns="d7fdec9f-02cd-44c3-a738-0fa70bf69759">false</Document_x0020_Publish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2A863FCEF6F40B79190B3E5C392BC" ma:contentTypeVersion="1" ma:contentTypeDescription="Create a new document." ma:contentTypeScope="" ma:versionID="45fceddfebeccf32711314e8c13f568d">
  <xsd:schema xmlns:xsd="http://www.w3.org/2001/XMLSchema" xmlns:xs="http://www.w3.org/2001/XMLSchema" xmlns:p="http://schemas.microsoft.com/office/2006/metadata/properties" xmlns:ns2="d7fdec9f-02cd-44c3-a738-0fa70bf69759" targetNamespace="http://schemas.microsoft.com/office/2006/metadata/properties" ma:root="true" ma:fieldsID="b33bca38b6fe01e453e62c0fd60da133" ns2:_="">
    <xsd:import namespace="d7fdec9f-02cd-44c3-a738-0fa70bf69759"/>
    <xsd:element name="properties">
      <xsd:complexType>
        <xsd:sequence>
          <xsd:element name="documentManagement">
            <xsd:complexType>
              <xsd:all>
                <xsd:element ref="ns2:Document_x0020_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dec9f-02cd-44c3-a738-0fa70bf69759" elementFormDefault="qualified">
    <xsd:import namespace="http://schemas.microsoft.com/office/2006/documentManagement/types"/>
    <xsd:import namespace="http://schemas.microsoft.com/office/infopath/2007/PartnerControls"/>
    <xsd:element name="Document_x0020_Published" ma:index="8" nillable="true" ma:displayName="Document Published" ma:default="0" ma:internalName="Document_x0020_Publish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A871A-8EAF-45CD-AA0F-C7217F0B3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B3A14-E4A5-48EC-82BE-BD93F141F09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d7fdec9f-02cd-44c3-a738-0fa70bf6975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FF882A-5D69-4A42-8C06-B7E1710FD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dec9f-02cd-44c3-a738-0fa70bf69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LHG_Airlines_B2B_Master_EN_v3.1</Template>
  <TotalTime>0</TotalTime>
  <Words>842</Words>
  <Application>Microsoft Office PowerPoint</Application>
  <PresentationFormat>On-screen Show (16:9)</PresentationFormat>
  <Paragraphs>136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Calibri</vt:lpstr>
      <vt:lpstr>Lufthansa Office Head</vt:lpstr>
      <vt:lpstr>Lufthansa Office Head Regular</vt:lpstr>
      <vt:lpstr>Lufthansa Office Text</vt:lpstr>
      <vt:lpstr>Wingdings</vt:lpstr>
      <vt:lpstr>LHG_Airlines_B2B_Master_EN_v3.1</vt:lpstr>
      <vt:lpstr>think-cell Slide</vt:lpstr>
      <vt:lpstr>think-cell Folie</vt:lpstr>
      <vt:lpstr>PowerPoint Presentation</vt:lpstr>
      <vt:lpstr>The Trajectory Based Operations (TBO) Concept is the core ATM pillar to support the reduction of  CO2-emissions</vt:lpstr>
      <vt:lpstr>FF-ICE: Status of Implementation and Expectations</vt:lpstr>
      <vt:lpstr>Sustainability effects for LH-Flights through MUAC enabled by ATS B2  (ADS-C EPP and CPDLC V2) </vt:lpstr>
      <vt:lpstr>Initial flight trial confirmed that predicted benefits by “later start of descent” have been successfully realized – SN2257/SN2258 on 31st May 2024</vt:lpstr>
      <vt:lpstr>Higher efficiencies can only be realised if procedures and operating concepts are adjusted and brought to life</vt:lpstr>
      <vt:lpstr>The Effect of Early Deployment of ADS-C EPP on the CO2 Savings</vt:lpstr>
      <vt:lpstr> Early implementation brings the greatest success for TBO</vt:lpstr>
      <vt:lpstr>Thank you for your attention  </vt:lpstr>
    </vt:vector>
  </TitlesOfParts>
  <Company>Lufthansa CityLine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 Brainstorming</dc:title>
  <dc:creator>SCHEIDERER, JOACHIM</dc:creator>
  <cp:lastModifiedBy>Perrine Lumen</cp:lastModifiedBy>
  <cp:revision>441</cp:revision>
  <cp:lastPrinted>2022-03-15T18:42:27Z</cp:lastPrinted>
  <dcterms:created xsi:type="dcterms:W3CDTF">2018-04-27T13:40:33Z</dcterms:created>
  <dcterms:modified xsi:type="dcterms:W3CDTF">2024-06-04T07:48:46Z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0x0101009B62A863FCEF6F40B79190B3E5C392BC</vt:lpwstr>
  </property>
  <property fmtid="{D5CDD505-2E9C-101B-9397-08002B2CF9AE}" pid="3" name="MSIP_Label_2d1c7476-f302-47ca-97a0-972f32671471_Enabled">
    <vt:lpwstr>true</vt:lpwstr>
  </property>
  <property fmtid="{D5CDD505-2E9C-101B-9397-08002B2CF9AE}" pid="4" name="MSIP_Label_2d1c7476-f302-47ca-97a0-972f32671471_SetDate">
    <vt:lpwstr>2022-03-01T18:41:38Z</vt:lpwstr>
  </property>
  <property fmtid="{D5CDD505-2E9C-101B-9397-08002B2CF9AE}" pid="5" name="MSIP_Label_2d1c7476-f302-47ca-97a0-972f32671471_Method">
    <vt:lpwstr>Standard</vt:lpwstr>
  </property>
  <property fmtid="{D5CDD505-2E9C-101B-9397-08002B2CF9AE}" pid="6" name="MSIP_Label_2d1c7476-f302-47ca-97a0-972f32671471_Name">
    <vt:lpwstr>Internal</vt:lpwstr>
  </property>
  <property fmtid="{D5CDD505-2E9C-101B-9397-08002B2CF9AE}" pid="7" name="MSIP_Label_2d1c7476-f302-47ca-97a0-972f32671471_SiteId">
    <vt:lpwstr>72e15514-5be9-46a8-8b0b-af9b1b77b3b8</vt:lpwstr>
  </property>
  <property fmtid="{D5CDD505-2E9C-101B-9397-08002B2CF9AE}" pid="8" name="MSIP_Label_2d1c7476-f302-47ca-97a0-972f32671471_ActionId">
    <vt:lpwstr>e0e028c3-0c0c-4e57-a808-a341dab1a6e3</vt:lpwstr>
  </property>
  <property fmtid="{D5CDD505-2E9C-101B-9397-08002B2CF9AE}" pid="9" name="MSIP_Label_2d1c7476-f302-47ca-97a0-972f32671471_ContentBits">
    <vt:lpwstr>0</vt:lpwstr>
  </property>
</Properties>
</file>