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3" r:id="rId3"/>
    <p:sldId id="276" r:id="rId4"/>
    <p:sldId id="285" r:id="rId5"/>
    <p:sldId id="284" r:id="rId6"/>
    <p:sldId id="286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92"/>
    <a:srgbClr val="FF9300"/>
    <a:srgbClr val="FFD579"/>
    <a:srgbClr val="FFFC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7"/>
    <p:restoredTop sz="94673"/>
  </p:normalViewPr>
  <p:slideViewPr>
    <p:cSldViewPr snapToGrid="0">
      <p:cViewPr varScale="1">
        <p:scale>
          <a:sx n="137" d="100"/>
          <a:sy n="137" d="100"/>
        </p:scale>
        <p:origin x="19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0EFD1-2AC0-B547-B09E-3995080FDC1F}" type="datetimeFigureOut">
              <a:rPr lang="en-US" smtClean="0"/>
              <a:t>5/24/24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C866C-1497-2145-8E5C-B32A6817A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6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866C-1497-2145-8E5C-B32A6817A8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4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866C-1497-2145-8E5C-B32A6817A8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1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BA43-1407-CF11-33AA-A78ACF331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9FB65-E531-7CF0-65BC-740302B1D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4A2E-4DCC-6B43-955B-EC9FCD0D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2024/04/03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092D2-D4C3-CD91-7DFD-9A75B8722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77A08-4C97-6A64-3EA4-2138AC58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1963-E905-D44D-A43B-1815EC4C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9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C102-4A7B-BCDB-F90F-DAEC4EC6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E106B-6169-BF10-4497-68A3E24BF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3764C-5E5C-E9FE-C409-7ED84B7D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2024/04/03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6769-5F76-B972-1DF1-EF2F6FAD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84894-3FFC-6C3F-593A-C40325B9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1963-E905-D44D-A43B-1815EC4C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7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9DC27-25F6-5AF4-EC5C-57644EDF6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5DD8C-45BE-F8B3-B8DD-3E7745F38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067DA-7B19-743A-E2FC-619BD1D3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2024/04/03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C4C1B-AF5A-39F8-B7E4-BB06853A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5A012-D8C4-4883-72A4-5E81125D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1963-E905-D44D-A43B-1815EC4C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8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B98D-28C5-5260-6EEF-A53E3AE8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7CB4E-B1E8-F82E-8F9F-7654D4FA1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0923E-A31D-2B43-5C07-14836DD8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2024/04/03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91C97-16AD-E453-1A48-B9354ADD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CE70-043B-2F3F-C12E-90090075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1963-E905-D44D-A43B-1815EC4C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7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3222-7D13-13CB-76F0-889D2BEC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268E7-40E2-93FD-6BAA-E208AFC2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5CDD0-E376-463B-F83E-28443EFE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2024/04/03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A0A1B-FA58-9E4D-D6EE-2DC52DA5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BB0A0-2457-EE96-C71B-FF73160B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1963-E905-D44D-A43B-1815EC4C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D209-E92F-8768-EAF8-2E1CEDA0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8411A-B7A4-D22E-4221-086C09099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38BD0-CC89-15C6-18F8-39135D7DE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7AD9C-7098-75CF-FB04-235A6AB9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2024/04/03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5FC5B-1A71-A672-B6E0-DE683403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18023-16E6-5991-4A9C-C68E400D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1963-E905-D44D-A43B-1815EC4C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0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D5261-4F9B-2481-83EF-756BAA99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06398-2A44-BB84-5BB0-29A0AC2F5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E37DF-ED65-5133-DD18-04B335CAD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8F045-DF55-CE65-EA2E-D1B42F667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93C72-6180-D663-74B7-716A74A04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E16637-4CD3-A7B5-54AF-C2206C987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2024/04/03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1EED4B-7A9E-DFEF-3A60-7DA49DD7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7F4532-F17D-FBB2-9899-EE6D66E7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1963-E905-D44D-A43B-1815EC4C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9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FE82-C787-EB56-121A-4C587C4D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E93C0-E905-F9A6-B71B-A5951F12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2024/04/03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B7E3B-F657-4507-1F52-3A79CD0F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73D21-32A8-4E41-4E54-D3B2AECC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1963-E905-D44D-A43B-1815EC4C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8A0E93-4470-FAFF-E025-232D9FF8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2024/04/03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509584-7D73-E623-266E-C20C804C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36C8C-CD34-DFBC-724B-FBD0B7FF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1963-E905-D44D-A43B-1815EC4C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4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8CB72-9A8F-435C-064D-419549EE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BAD0B-816F-6C2F-033A-FC1B9E1E9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E4A02-4AA9-CD06-221F-F2C2DAD35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1D915-327A-5E1C-C38F-8D0870DB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2024/04/03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C4683-D5DF-9113-A038-D8D89611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A9593-35A4-00F8-E2B6-87B4FF8A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1963-E905-D44D-A43B-1815EC4C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6F90-85E7-9CBE-DDDE-57CA29C7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24C520-0EDA-A52C-B7EF-83AB0CB7B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65FD2-C7C7-FAB8-449F-00F5E69FC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C1045-9463-6D9E-6DD1-B74F84B0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2024/04/03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1E1AF-051D-1FB8-03AC-90A67C15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96B90-11D7-C704-13EA-D38BC122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1963-E905-D44D-A43B-1815EC4C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3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393AC9-641B-8035-4C7F-910A57AC0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E6497-3BE2-42FF-7D38-EE61D9DB6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92405-C50D-5541-9786-535340DC4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2024/04/03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71332-9603-7FBE-4F7D-D7BFDB380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1BC30-D6F6-A5C8-5DCA-DD6D2B72D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F1963-E905-D44D-A43B-1815EC4CF52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0A6D93-834D-A755-C240-9724084D21E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37668" y="278035"/>
            <a:ext cx="1232263" cy="1232263"/>
          </a:xfrm>
          <a:prstGeom prst="rect">
            <a:avLst/>
          </a:prstGeom>
        </p:spPr>
      </p:pic>
      <p:pic>
        <p:nvPicPr>
          <p:cNvPr id="9" name="Picture 2" descr="1,300+ Clip Art Of Aeroplane Sketch Stock Illustrations, Royalty-Free  Vector Graphics &amp; Clip Art - iStock">
            <a:extLst>
              <a:ext uri="{FF2B5EF4-FFF2-40B4-BE49-F238E27FC236}">
                <a16:creationId xmlns:a16="http://schemas.microsoft.com/office/drawing/2014/main" id="{705CC07B-A06D-25A9-692C-D572532EDC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8295"/>
            <a:ext cx="1196109" cy="119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3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>
            <a:extLst>
              <a:ext uri="{FF2B5EF4-FFF2-40B4-BE49-F238E27FC236}">
                <a16:creationId xmlns:a16="http://schemas.microsoft.com/office/drawing/2014/main" id="{6FB43A64-1EA0-290F-C02B-837DC7C45FB1}"/>
              </a:ext>
            </a:extLst>
          </p:cNvPr>
          <p:cNvSpPr txBox="1">
            <a:spLocks/>
          </p:cNvSpPr>
          <p:nvPr/>
        </p:nvSpPr>
        <p:spPr>
          <a:xfrm>
            <a:off x="1150883" y="2096080"/>
            <a:ext cx="989023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005792"/>
                </a:solidFill>
                <a:cs typeface="Arial" panose="020B0604020202020204" pitchFamily="34" charset="0"/>
              </a:rPr>
              <a:t>Multi-Regional TBO Demonstration</a:t>
            </a:r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B84F33F1-29AF-CEAE-234D-AD3B3C443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562" y="5433646"/>
            <a:ext cx="10122877" cy="106793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 err="1">
                <a:solidFill>
                  <a:srgbClr val="002060"/>
                </a:solidFill>
                <a:latin typeface="+mj-lt"/>
              </a:rPr>
              <a:t>Amornrat</a:t>
            </a:r>
            <a:r>
              <a:rPr lang="en-US" sz="2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</a:rPr>
              <a:t>Jirattigalachote</a:t>
            </a:r>
            <a:r>
              <a:rPr lang="en-US" sz="2600" dirty="0">
                <a:solidFill>
                  <a:srgbClr val="002060"/>
                </a:solidFill>
                <a:latin typeface="+mj-lt"/>
              </a:rPr>
              <a:t>, PhD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002060"/>
                </a:solidFill>
                <a:latin typeface="+mj-lt"/>
              </a:rPr>
              <a:t>Strategic Planning Manager (Engineering)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002060"/>
                </a:solidFill>
                <a:latin typeface="+mj-lt"/>
              </a:rPr>
              <a:t>Policy and Strategy Management Bureau, AEROTHAI</a:t>
            </a:r>
          </a:p>
        </p:txBody>
      </p:sp>
      <p:sp>
        <p:nvSpPr>
          <p:cNvPr id="16" name="Subtitle 6">
            <a:extLst>
              <a:ext uri="{FF2B5EF4-FFF2-40B4-BE49-F238E27FC236}">
                <a16:creationId xmlns:a16="http://schemas.microsoft.com/office/drawing/2014/main" id="{98510A84-56CF-8B02-F278-ED2A3C27F090}"/>
              </a:ext>
            </a:extLst>
          </p:cNvPr>
          <p:cNvSpPr txBox="1">
            <a:spLocks/>
          </p:cNvSpPr>
          <p:nvPr/>
        </p:nvSpPr>
        <p:spPr>
          <a:xfrm>
            <a:off x="1524000" y="6524946"/>
            <a:ext cx="9144000" cy="333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System Font Regular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pple SD Gothic Neo UltraLight" panose="02000300000000000000" pitchFamily="2" charset="-127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Global TBO Symposium – June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243B4-F6A7-1767-C15B-011CD34CF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03" y="255932"/>
            <a:ext cx="1892777" cy="10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6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27311-A8F0-C7AA-EC1B-26A65B1E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911" y="259937"/>
            <a:ext cx="725087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Objectives</a:t>
            </a: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79EF01D9-3AD8-1397-A928-0567A153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100"/>
            <a:ext cx="2743200" cy="365125"/>
          </a:xfrm>
        </p:spPr>
        <p:txBody>
          <a:bodyPr/>
          <a:lstStyle/>
          <a:p>
            <a:fld id="{722F1963-E905-D44D-A43B-1815EC4CF528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846B8B-4575-4CA2-A33A-2D6440A0800E}"/>
              </a:ext>
            </a:extLst>
          </p:cNvPr>
          <p:cNvSpPr/>
          <p:nvPr/>
        </p:nvSpPr>
        <p:spPr>
          <a:xfrm>
            <a:off x="1066091" y="2661243"/>
            <a:ext cx="8062789" cy="20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180000" marR="0" lvl="0" indent="-180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79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200" kern="0" dirty="0">
                <a:latin typeface="+mj-lt"/>
                <a:cs typeface="TH SarabunPSK"/>
              </a:rPr>
              <a:t>To validate and demonstrate TBO concept</a:t>
            </a:r>
          </a:p>
          <a:p>
            <a:pPr marL="180000" marR="0" lvl="0" indent="-180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79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200" kern="0" dirty="0">
                <a:latin typeface="+mj-lt"/>
                <a:cs typeface="TH SarabunPSK"/>
              </a:rPr>
              <a:t>To explore the impacts of TBO within the context of modernization initiatives</a:t>
            </a:r>
          </a:p>
          <a:p>
            <a:pPr marL="180000" marR="0" lvl="0" indent="-1800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79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200" kern="0" dirty="0">
                <a:latin typeface="+mj-lt"/>
                <a:cs typeface="TH SarabunPSK"/>
              </a:rPr>
              <a:t>To support the development of information exchange standards and related ICAO materials</a:t>
            </a:r>
          </a:p>
        </p:txBody>
      </p:sp>
      <p:pic>
        <p:nvPicPr>
          <p:cNvPr id="9" name="Picture 2" descr="Nav Canada - Wikipedia">
            <a:extLst>
              <a:ext uri="{FF2B5EF4-FFF2-40B4-BE49-F238E27FC236}">
                <a16:creationId xmlns:a16="http://schemas.microsoft.com/office/drawing/2014/main" id="{5BA1B7ED-8C45-F372-6855-77F28D550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621" y="5117874"/>
            <a:ext cx="1227157" cy="93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7755A3A-C955-BF30-6B7C-5FFF2CF9E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152" y="4105448"/>
            <a:ext cx="1849626" cy="76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8" descr="画面の領域">
            <a:extLst>
              <a:ext uri="{FF2B5EF4-FFF2-40B4-BE49-F238E27FC236}">
                <a16:creationId xmlns:a16="http://schemas.microsoft.com/office/drawing/2014/main" id="{9CDEB51D-30D6-7BE2-54C8-6CEF8C3380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08" y="3119077"/>
            <a:ext cx="2144370" cy="6928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8AD474-8057-DCB7-A366-3ABB83965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603" y="255932"/>
            <a:ext cx="1892777" cy="1067938"/>
          </a:xfrm>
          <a:prstGeom prst="rect">
            <a:avLst/>
          </a:prstGeom>
        </p:spPr>
      </p:pic>
      <p:pic>
        <p:nvPicPr>
          <p:cNvPr id="3" name="Picture 2" descr="FAA_logo.ai">
            <a:extLst>
              <a:ext uri="{FF2B5EF4-FFF2-40B4-BE49-F238E27FC236}">
                <a16:creationId xmlns:a16="http://schemas.microsoft.com/office/drawing/2014/main" id="{9CB9A5D3-523B-4AE4-2755-4D2395B0A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3232" y="1643520"/>
            <a:ext cx="1247391" cy="1247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D3B829-F436-239A-B19B-BBDF6E685C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2"/>
          <a:stretch/>
        </p:blipFill>
        <p:spPr>
          <a:xfrm>
            <a:off x="9448800" y="5956883"/>
            <a:ext cx="2571824" cy="85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2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79EF01D9-3AD8-1397-A928-0567A153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100"/>
            <a:ext cx="2743200" cy="365125"/>
          </a:xfrm>
        </p:spPr>
        <p:txBody>
          <a:bodyPr/>
          <a:lstStyle/>
          <a:p>
            <a:fld id="{722F1963-E905-D44D-A43B-1815EC4CF528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B6FC44-3E40-039F-1C28-46A1DE48A61D}"/>
              </a:ext>
            </a:extLst>
          </p:cNvPr>
          <p:cNvGrpSpPr/>
          <p:nvPr/>
        </p:nvGrpSpPr>
        <p:grpSpPr>
          <a:xfrm>
            <a:off x="142127" y="1375286"/>
            <a:ext cx="12266897" cy="5235953"/>
            <a:chOff x="562014" y="918075"/>
            <a:chExt cx="12266897" cy="5235953"/>
          </a:xfrm>
        </p:grpSpPr>
        <p:cxnSp>
          <p:nvCxnSpPr>
            <p:cNvPr id="21" name="Google Shape;403;p14">
              <a:extLst>
                <a:ext uri="{FF2B5EF4-FFF2-40B4-BE49-F238E27FC236}">
                  <a16:creationId xmlns:a16="http://schemas.microsoft.com/office/drawing/2014/main" id="{6DA85E59-CC1E-7994-6324-8522A1E37960}"/>
                </a:ext>
              </a:extLst>
            </p:cNvPr>
            <p:cNvCxnSpPr/>
            <p:nvPr/>
          </p:nvCxnSpPr>
          <p:spPr>
            <a:xfrm>
              <a:off x="1580663" y="4660384"/>
              <a:ext cx="0" cy="1476000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404;p14">
              <a:extLst>
                <a:ext uri="{FF2B5EF4-FFF2-40B4-BE49-F238E27FC236}">
                  <a16:creationId xmlns:a16="http://schemas.microsoft.com/office/drawing/2014/main" id="{BAE1F8D5-D9BE-112C-65B6-C1620022B8D6}"/>
                </a:ext>
              </a:extLst>
            </p:cNvPr>
            <p:cNvCxnSpPr/>
            <p:nvPr/>
          </p:nvCxnSpPr>
          <p:spPr>
            <a:xfrm>
              <a:off x="3796980" y="2749759"/>
              <a:ext cx="0" cy="1260000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6" name="Google Shape;388;p14">
              <a:extLst>
                <a:ext uri="{FF2B5EF4-FFF2-40B4-BE49-F238E27FC236}">
                  <a16:creationId xmlns:a16="http://schemas.microsoft.com/office/drawing/2014/main" id="{E80C0743-39DD-D918-C761-0A25D44E0D48}"/>
                </a:ext>
              </a:extLst>
            </p:cNvPr>
            <p:cNvGrpSpPr/>
            <p:nvPr/>
          </p:nvGrpSpPr>
          <p:grpSpPr>
            <a:xfrm>
              <a:off x="816285" y="3934480"/>
              <a:ext cx="10372819" cy="355987"/>
              <a:chOff x="180135" y="0"/>
              <a:chExt cx="8410190" cy="355987"/>
            </a:xfrm>
          </p:grpSpPr>
          <p:sp>
            <p:nvSpPr>
              <p:cNvPr id="8" name="Google Shape;390;p14">
                <a:extLst>
                  <a:ext uri="{FF2B5EF4-FFF2-40B4-BE49-F238E27FC236}">
                    <a16:creationId xmlns:a16="http://schemas.microsoft.com/office/drawing/2014/main" id="{13FCF14C-890A-809B-B271-3574885F30D9}"/>
                  </a:ext>
                </a:extLst>
              </p:cNvPr>
              <p:cNvSpPr txBox="1"/>
              <p:nvPr/>
            </p:nvSpPr>
            <p:spPr>
              <a:xfrm>
                <a:off x="180135" y="0"/>
                <a:ext cx="1549703" cy="355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000" tIns="21325" rIns="21325" bIns="213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2000" b="0" i="0" u="none" strike="noStrike" cap="none" dirty="0">
                    <a:solidFill>
                      <a:schemeClr val="lt1"/>
                    </a:solidFill>
                    <a:latin typeface="+mj-lt"/>
                    <a:ea typeface="Montserrat"/>
                    <a:cs typeface="Montserrat"/>
                    <a:sym typeface="Montserrat"/>
                  </a:rPr>
                  <a:t>2014 - 2019</a:t>
                </a:r>
                <a:endParaRPr sz="2000" dirty="0">
                  <a:latin typeface="+mj-lt"/>
                </a:endParaRPr>
              </a:p>
            </p:txBody>
          </p:sp>
          <p:sp>
            <p:nvSpPr>
              <p:cNvPr id="10" name="Google Shape;392;p14">
                <a:extLst>
                  <a:ext uri="{FF2B5EF4-FFF2-40B4-BE49-F238E27FC236}">
                    <a16:creationId xmlns:a16="http://schemas.microsoft.com/office/drawing/2014/main" id="{7F2B51D2-09CD-C4CC-B5A1-7F496D98BEDE}"/>
                  </a:ext>
                </a:extLst>
              </p:cNvPr>
              <p:cNvSpPr txBox="1"/>
              <p:nvPr/>
            </p:nvSpPr>
            <p:spPr>
              <a:xfrm>
                <a:off x="1895257" y="0"/>
                <a:ext cx="1549703" cy="355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000" tIns="21325" rIns="21325" bIns="213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2000" b="0" i="0" u="none" strike="noStrike" cap="none" dirty="0">
                    <a:solidFill>
                      <a:schemeClr val="lt1"/>
                    </a:solidFill>
                    <a:latin typeface="+mj-lt"/>
                    <a:ea typeface="Montserrat"/>
                    <a:cs typeface="Montserrat"/>
                    <a:sym typeface="Montserrat"/>
                  </a:rPr>
                  <a:t>2020</a:t>
                </a:r>
                <a:endParaRPr sz="2000" dirty="0">
                  <a:latin typeface="+mj-lt"/>
                </a:endParaRPr>
              </a:p>
            </p:txBody>
          </p:sp>
          <p:sp>
            <p:nvSpPr>
              <p:cNvPr id="12" name="Google Shape;394;p14">
                <a:extLst>
                  <a:ext uri="{FF2B5EF4-FFF2-40B4-BE49-F238E27FC236}">
                    <a16:creationId xmlns:a16="http://schemas.microsoft.com/office/drawing/2014/main" id="{B192B8F9-AFBC-3FD3-428D-2D75A61530D2}"/>
                  </a:ext>
                </a:extLst>
              </p:cNvPr>
              <p:cNvSpPr txBox="1"/>
              <p:nvPr/>
            </p:nvSpPr>
            <p:spPr>
              <a:xfrm>
                <a:off x="3607808" y="0"/>
                <a:ext cx="1549703" cy="355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000" tIns="21325" rIns="21325" bIns="213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2000" b="0" i="0" u="none" strike="noStrike" cap="none">
                    <a:solidFill>
                      <a:schemeClr val="lt1"/>
                    </a:solidFill>
                    <a:latin typeface="+mj-lt"/>
                    <a:ea typeface="Montserrat"/>
                    <a:cs typeface="Montserrat"/>
                    <a:sym typeface="Montserrat"/>
                  </a:rPr>
                  <a:t>2021</a:t>
                </a:r>
                <a:endParaRPr sz="2000">
                  <a:latin typeface="+mj-lt"/>
                </a:endParaRPr>
              </a:p>
            </p:txBody>
          </p:sp>
          <p:sp>
            <p:nvSpPr>
              <p:cNvPr id="16" name="Google Shape;398;p14">
                <a:extLst>
                  <a:ext uri="{FF2B5EF4-FFF2-40B4-BE49-F238E27FC236}">
                    <a16:creationId xmlns:a16="http://schemas.microsoft.com/office/drawing/2014/main" id="{7D858DCD-C7EC-C557-5207-2BCAA01711F6}"/>
                  </a:ext>
                </a:extLst>
              </p:cNvPr>
              <p:cNvSpPr txBox="1"/>
              <p:nvPr/>
            </p:nvSpPr>
            <p:spPr>
              <a:xfrm>
                <a:off x="7040622" y="0"/>
                <a:ext cx="1549703" cy="355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000" tIns="21325" rIns="21325" bIns="213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2000" b="0" i="0" u="none" strike="noStrike" cap="none" dirty="0">
                    <a:solidFill>
                      <a:srgbClr val="FFFFFF"/>
                    </a:solidFill>
                    <a:latin typeface="+mj-lt"/>
                    <a:ea typeface="Montserrat"/>
                    <a:cs typeface="Montserrat"/>
                    <a:sym typeface="Montserrat"/>
                  </a:rPr>
                  <a:t>2023</a:t>
                </a:r>
                <a:endParaRPr sz="2000" dirty="0">
                  <a:latin typeface="+mj-lt"/>
                </a:endParaRPr>
              </a:p>
            </p:txBody>
          </p:sp>
        </p:grpSp>
        <p:sp>
          <p:nvSpPr>
            <p:cNvPr id="17" name="Google Shape;399;p14">
              <a:extLst>
                <a:ext uri="{FF2B5EF4-FFF2-40B4-BE49-F238E27FC236}">
                  <a16:creationId xmlns:a16="http://schemas.microsoft.com/office/drawing/2014/main" id="{B80E2B0F-FC04-0D57-6710-EAF1E2EA70CB}"/>
                </a:ext>
              </a:extLst>
            </p:cNvPr>
            <p:cNvSpPr txBox="1"/>
            <p:nvPr/>
          </p:nvSpPr>
          <p:spPr>
            <a:xfrm>
              <a:off x="1586454" y="4953740"/>
              <a:ext cx="5248485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5792"/>
                </a:buClr>
                <a:buSzPct val="100000"/>
                <a:defRPr/>
              </a:pPr>
              <a:r>
                <a:rPr lang="en" kern="0" dirty="0">
                  <a:solidFill>
                    <a:srgbClr val="005792"/>
                  </a:solidFill>
                  <a:latin typeface="+mj-lt"/>
                  <a:cs typeface="TH SarabunPSK"/>
                  <a:sym typeface="Montserrat"/>
                </a:rPr>
                <a:t>Phase 1 Guided Discussion &amp; Tabletop Exercise</a:t>
              </a:r>
            </a:p>
            <a:p>
              <a:pPr marL="182880" indent="-182880">
                <a:buClr>
                  <a:srgbClr val="005792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latin typeface="+mj-lt"/>
                  <a:cs typeface="TH SarabunPSK"/>
                  <a:sym typeface="Montserrat"/>
                </a:rPr>
                <a:t>Planning and developing activities</a:t>
              </a:r>
            </a:p>
            <a:p>
              <a:pPr marL="182880" indent="-182880">
                <a:buClr>
                  <a:srgbClr val="005792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latin typeface="+mj-lt"/>
                  <a:cs typeface="TH SarabunPSK"/>
                  <a:sym typeface="Montserrat"/>
                </a:rPr>
                <a:t>Establishing (baseline) technical capabilities</a:t>
              </a:r>
            </a:p>
            <a:p>
              <a:pPr marL="182880" indent="-182880">
                <a:buClr>
                  <a:srgbClr val="005792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latin typeface="+mj-lt"/>
                  <a:cs typeface="TH SarabunPSK"/>
                  <a:sym typeface="Montserrat"/>
                </a:rPr>
                <a:t>Establishing industry and international partnership</a:t>
              </a:r>
              <a:endParaRPr kern="0" dirty="0">
                <a:latin typeface="+mj-lt"/>
                <a:cs typeface="TH SarabunPSK"/>
                <a:sym typeface="Montserrat"/>
              </a:endParaRPr>
            </a:p>
          </p:txBody>
        </p:sp>
        <p:sp>
          <p:nvSpPr>
            <p:cNvPr id="18" name="Google Shape;400;p14">
              <a:extLst>
                <a:ext uri="{FF2B5EF4-FFF2-40B4-BE49-F238E27FC236}">
                  <a16:creationId xmlns:a16="http://schemas.microsoft.com/office/drawing/2014/main" id="{90906D87-BF2B-7C3A-79FB-F81E7CC70694}"/>
                </a:ext>
              </a:extLst>
            </p:cNvPr>
            <p:cNvSpPr txBox="1"/>
            <p:nvPr/>
          </p:nvSpPr>
          <p:spPr>
            <a:xfrm>
              <a:off x="3796980" y="2749759"/>
              <a:ext cx="4596430" cy="923289"/>
            </a:xfrm>
            <a:prstGeom prst="rect">
              <a:avLst/>
            </a:prstGeom>
            <a:noFill/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92"/>
                </a:buClr>
                <a:buSzPct val="100000"/>
                <a:defRPr/>
              </a:pPr>
              <a:r>
                <a:rPr lang="en" kern="0" dirty="0">
                  <a:solidFill>
                    <a:srgbClr val="005792"/>
                  </a:solidFill>
                  <a:latin typeface="+mj-lt"/>
                  <a:cs typeface="TH SarabunPSK"/>
                  <a:sym typeface="Montserrat"/>
                </a:rPr>
                <a:t>Phase 2A Lab Demo</a:t>
              </a:r>
            </a:p>
            <a:p>
              <a:pPr marL="182880" marR="0" lvl="0" indent="-1828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92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latin typeface="+mj-lt"/>
                  <a:cs typeface="TH SarabunPSK"/>
                  <a:sym typeface="Montserrat"/>
                </a:rPr>
                <a:t>Developing technical capabilities</a:t>
              </a:r>
            </a:p>
            <a:p>
              <a:pPr marL="182880" marR="0" lvl="0" indent="-1828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92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latin typeface="+mj-lt"/>
                  <a:cs typeface="TH SarabunPSK"/>
                  <a:sym typeface="Montserrat"/>
                </a:rPr>
                <a:t>Establishing system connectivity</a:t>
              </a:r>
              <a:endParaRPr kern="0" dirty="0">
                <a:latin typeface="+mj-lt"/>
                <a:cs typeface="TH SarabunPSK"/>
              </a:endParaRPr>
            </a:p>
          </p:txBody>
        </p:sp>
        <p:sp>
          <p:nvSpPr>
            <p:cNvPr id="20" name="Google Shape;402;p14">
              <a:extLst>
                <a:ext uri="{FF2B5EF4-FFF2-40B4-BE49-F238E27FC236}">
                  <a16:creationId xmlns:a16="http://schemas.microsoft.com/office/drawing/2014/main" id="{5643B8BF-4236-5467-BEE9-1541D2FA242D}"/>
                </a:ext>
              </a:extLst>
            </p:cNvPr>
            <p:cNvSpPr txBox="1"/>
            <p:nvPr/>
          </p:nvSpPr>
          <p:spPr>
            <a:xfrm>
              <a:off x="8232484" y="919920"/>
              <a:ext cx="4596427" cy="3416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5792"/>
                </a:buClr>
                <a:buSzPct val="100000"/>
                <a:defRPr/>
              </a:pPr>
              <a:r>
                <a:rPr lang="en" kern="0" dirty="0">
                  <a:solidFill>
                    <a:srgbClr val="005792"/>
                  </a:solidFill>
                  <a:latin typeface="+mj-lt"/>
                  <a:cs typeface="TH SarabunPSK"/>
                  <a:sym typeface="Montserrat"/>
                </a:rPr>
                <a:t>Phase 2B Live-Flight Demo</a:t>
              </a:r>
            </a:p>
            <a:p>
              <a:pPr marL="182880" indent="-182880">
                <a:buClr>
                  <a:srgbClr val="005792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latin typeface="+mj-lt"/>
                  <a:cs typeface="TH SarabunPSK"/>
                  <a:sym typeface="Montserrat"/>
                </a:rPr>
                <a:t>Demonstrating capabilities</a:t>
              </a:r>
              <a:endParaRPr lang="en-US" kern="0" dirty="0">
                <a:latin typeface="+mj-lt"/>
                <a:cs typeface="TH SarabunPSK"/>
              </a:endParaRPr>
            </a:p>
            <a:p>
              <a:pPr marL="434340" lvl="1" indent="-160020">
                <a:buClr>
                  <a:srgbClr val="005792"/>
                </a:buClr>
                <a:buSzPct val="80000"/>
                <a:buFont typeface="Courier New" panose="02070309020205020404" pitchFamily="49" charset="0"/>
                <a:buChar char="o"/>
                <a:defRPr/>
              </a:pPr>
              <a:r>
                <a:rPr lang="en-US" kern="0" dirty="0">
                  <a:latin typeface="+mj-lt"/>
                  <a:cs typeface="TH SarabunPSK"/>
                  <a:sym typeface="Montserrat"/>
                </a:rPr>
                <a:t>Air/Ground system connectivity</a:t>
              </a:r>
            </a:p>
            <a:p>
              <a:pPr marL="434340" lvl="1" indent="-160020">
                <a:buClr>
                  <a:srgbClr val="005792"/>
                </a:buClr>
                <a:buSzPct val="80000"/>
                <a:buFont typeface="Courier New" panose="02070309020205020404" pitchFamily="49" charset="0"/>
                <a:buChar char="o"/>
                <a:defRPr/>
              </a:pPr>
              <a:r>
                <a:rPr lang="en-US" kern="0" dirty="0">
                  <a:latin typeface="+mj-lt"/>
                  <a:cs typeface="TH SarabunPSK"/>
                  <a:sym typeface="Montserrat"/>
                </a:rPr>
                <a:t>Use of modern aircraft with existing equipage</a:t>
              </a:r>
              <a:endParaRPr lang="en-US" kern="0" dirty="0">
                <a:latin typeface="+mj-lt"/>
                <a:cs typeface="TH SarabunPSK"/>
              </a:endParaRPr>
            </a:p>
            <a:p>
              <a:pPr marL="434340" lvl="1" indent="-160020">
                <a:buClr>
                  <a:srgbClr val="005792"/>
                </a:buClr>
                <a:buSzPct val="80000"/>
                <a:buFont typeface="Courier New" panose="02070309020205020404" pitchFamily="49" charset="0"/>
                <a:buChar char="o"/>
                <a:defRPr/>
              </a:pPr>
              <a:r>
                <a:rPr lang="en-US" kern="0" dirty="0">
                  <a:latin typeface="+mj-lt"/>
                  <a:cs typeface="TH SarabunPSK"/>
                  <a:sym typeface="Montserrat"/>
                </a:rPr>
                <a:t>Use of flexible auxiliary device</a:t>
              </a:r>
            </a:p>
            <a:p>
              <a:pPr marL="182880" lvl="1" indent="-182880">
                <a:buClr>
                  <a:srgbClr val="005792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latin typeface="+mj-lt"/>
                  <a:cs typeface="TH SarabunPSK"/>
                  <a:sym typeface="Montserrat"/>
                </a:rPr>
                <a:t>4 route segments</a:t>
              </a:r>
            </a:p>
            <a:p>
              <a:pPr marL="434340" lvl="1" indent="-160020">
                <a:buClr>
                  <a:srgbClr val="005792"/>
                </a:buClr>
                <a:buSzPct val="80000"/>
                <a:buFont typeface="Courier New" panose="02070309020205020404" pitchFamily="49" charset="0"/>
                <a:buChar char="o"/>
                <a:defRPr/>
              </a:pPr>
              <a:r>
                <a:rPr lang="en-US" kern="0" dirty="0">
                  <a:latin typeface="+mj-lt"/>
                  <a:cs typeface="TH SarabunPSK"/>
                  <a:sym typeface="Montserrat"/>
                </a:rPr>
                <a:t>Seattle – Tokyo</a:t>
              </a:r>
            </a:p>
            <a:p>
              <a:pPr marL="434340" lvl="1" indent="-160020">
                <a:buClr>
                  <a:srgbClr val="005792"/>
                </a:buClr>
                <a:buSzPct val="80000"/>
                <a:buFont typeface="Courier New" panose="02070309020205020404" pitchFamily="49" charset="0"/>
                <a:buChar char="o"/>
                <a:defRPr/>
              </a:pPr>
              <a:r>
                <a:rPr lang="en-US" kern="0" dirty="0">
                  <a:latin typeface="+mj-lt"/>
                  <a:cs typeface="TH SarabunPSK"/>
                  <a:sym typeface="Montserrat"/>
                </a:rPr>
                <a:t>Tokyo – overfly Bangkok FIR – Singapore</a:t>
              </a:r>
            </a:p>
            <a:p>
              <a:pPr marL="434340" lvl="1" indent="-160020">
                <a:buClr>
                  <a:srgbClr val="005792"/>
                </a:buClr>
                <a:buSzPct val="80000"/>
                <a:buFont typeface="Courier New" panose="02070309020205020404" pitchFamily="49" charset="0"/>
                <a:buChar char="o"/>
                <a:defRPr/>
              </a:pPr>
              <a:r>
                <a:rPr lang="en-US" kern="0" dirty="0">
                  <a:latin typeface="+mj-lt"/>
                  <a:cs typeface="TH SarabunPSK"/>
                  <a:sym typeface="Montserrat"/>
                </a:rPr>
                <a:t>Singapore – Bangkok</a:t>
              </a:r>
            </a:p>
            <a:p>
              <a:pPr marL="434340" lvl="1" indent="-160020">
                <a:buClr>
                  <a:srgbClr val="005792"/>
                </a:buClr>
                <a:buSzPct val="80000"/>
                <a:buFont typeface="Courier New" panose="02070309020205020404" pitchFamily="49" charset="0"/>
                <a:buChar char="o"/>
                <a:defRPr/>
              </a:pPr>
              <a:r>
                <a:rPr lang="en-US" kern="0" dirty="0">
                  <a:latin typeface="+mj-lt"/>
                  <a:cs typeface="TH SarabunPSK"/>
                  <a:sym typeface="Montserrat"/>
                </a:rPr>
                <a:t>Bangkok – Seattle </a:t>
              </a:r>
            </a:p>
            <a:p>
              <a:pPr marL="182880" lvl="1" indent="-182880">
                <a:buClr>
                  <a:srgbClr val="005792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endParaRPr lang="en-US" kern="0" dirty="0">
                <a:latin typeface="+mj-lt"/>
                <a:cs typeface="TH SarabunPSK"/>
                <a:sym typeface="Montserrat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BFECF55-A3AB-EDBB-8C0A-F3A3D9FAE2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014" y="4102264"/>
              <a:ext cx="8899228" cy="14354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49FF012-79EC-9411-072F-2DE234EE7052}"/>
                </a:ext>
              </a:extLst>
            </p:cNvPr>
            <p:cNvSpPr>
              <a:spLocks/>
            </p:cNvSpPr>
            <p:nvPr/>
          </p:nvSpPr>
          <p:spPr>
            <a:xfrm flipH="1">
              <a:off x="3664393" y="3994143"/>
              <a:ext cx="265176" cy="265176"/>
            </a:xfrm>
            <a:prstGeom prst="ellipse">
              <a:avLst/>
            </a:prstGeom>
            <a:solidFill>
              <a:srgbClr val="00206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7B1A3FD-C38E-E577-1860-4300A7258589}"/>
                </a:ext>
              </a:extLst>
            </p:cNvPr>
            <p:cNvSpPr>
              <a:spLocks/>
            </p:cNvSpPr>
            <p:nvPr/>
          </p:nvSpPr>
          <p:spPr>
            <a:xfrm flipH="1">
              <a:off x="1451306" y="3984030"/>
              <a:ext cx="265176" cy="265176"/>
            </a:xfrm>
            <a:prstGeom prst="ellipse">
              <a:avLst/>
            </a:prstGeom>
            <a:solidFill>
              <a:srgbClr val="00206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576D388-8E93-0135-140A-9188737081B3}"/>
                </a:ext>
              </a:extLst>
            </p:cNvPr>
            <p:cNvSpPr>
              <a:spLocks/>
            </p:cNvSpPr>
            <p:nvPr/>
          </p:nvSpPr>
          <p:spPr>
            <a:xfrm flipH="1">
              <a:off x="5877480" y="3984030"/>
              <a:ext cx="265176" cy="265176"/>
            </a:xfrm>
            <a:prstGeom prst="ellipse">
              <a:avLst/>
            </a:prstGeom>
            <a:solidFill>
              <a:srgbClr val="00206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0CA418-C443-4FD4-D6C3-792C73E36643}"/>
                </a:ext>
              </a:extLst>
            </p:cNvPr>
            <p:cNvSpPr/>
            <p:nvPr/>
          </p:nvSpPr>
          <p:spPr>
            <a:xfrm>
              <a:off x="774321" y="4275469"/>
              <a:ext cx="161268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Pct val="100000"/>
                <a:tabLst/>
                <a:defRPr/>
              </a:pPr>
              <a:r>
                <a:rPr kumimoji="0" lang="en-US" sz="2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cs typeface="TH SarabunPSK"/>
                </a:rPr>
                <a:t>2020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8102D40-242C-E6E1-A0DA-CA1DFFA6768B}"/>
                </a:ext>
              </a:extLst>
            </p:cNvPr>
            <p:cNvSpPr/>
            <p:nvPr/>
          </p:nvSpPr>
          <p:spPr>
            <a:xfrm>
              <a:off x="3287026" y="4274388"/>
              <a:ext cx="101990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chemeClr val="bg1"/>
                </a:buClr>
                <a:buSzPct val="100000"/>
              </a:pPr>
              <a:r>
                <a:rPr lang="en-US" sz="2200" kern="0" dirty="0">
                  <a:solidFill>
                    <a:srgbClr val="002060"/>
                  </a:solidFill>
                  <a:latin typeface="+mj-lt"/>
                  <a:cs typeface="TH SarabunPSK"/>
                </a:rPr>
                <a:t>2021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057D9DA-A084-A558-5754-DD8A727807DE}"/>
                </a:ext>
              </a:extLst>
            </p:cNvPr>
            <p:cNvSpPr>
              <a:spLocks/>
            </p:cNvSpPr>
            <p:nvPr/>
          </p:nvSpPr>
          <p:spPr>
            <a:xfrm flipH="1">
              <a:off x="8090567" y="3972605"/>
              <a:ext cx="265176" cy="265176"/>
            </a:xfrm>
            <a:prstGeom prst="ellipse">
              <a:avLst/>
            </a:prstGeom>
            <a:solidFill>
              <a:srgbClr val="00206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B4CA4F-8F96-6A37-D214-68B60BB1D02A}"/>
                </a:ext>
              </a:extLst>
            </p:cNvPr>
            <p:cNvSpPr/>
            <p:nvPr/>
          </p:nvSpPr>
          <p:spPr>
            <a:xfrm>
              <a:off x="5487461" y="4262870"/>
              <a:ext cx="101990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chemeClr val="bg1"/>
                </a:buClr>
                <a:buSzPct val="100000"/>
              </a:pPr>
              <a:r>
                <a:rPr lang="en-US" sz="2200" kern="0" dirty="0">
                  <a:solidFill>
                    <a:srgbClr val="002060"/>
                  </a:solidFill>
                  <a:latin typeface="+mj-lt"/>
                  <a:cs typeface="TH SarabunPSK"/>
                </a:rPr>
                <a:t>2022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F822B4C-DC69-459C-B32C-7A64AD6C428C}"/>
                </a:ext>
              </a:extLst>
            </p:cNvPr>
            <p:cNvSpPr/>
            <p:nvPr/>
          </p:nvSpPr>
          <p:spPr>
            <a:xfrm>
              <a:off x="7713200" y="4257490"/>
              <a:ext cx="101990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chemeClr val="bg1"/>
                </a:buClr>
                <a:buSzPct val="100000"/>
              </a:pPr>
              <a:r>
                <a:rPr lang="en-US" sz="2200" kern="0" dirty="0">
                  <a:solidFill>
                    <a:srgbClr val="002060"/>
                  </a:solidFill>
                  <a:latin typeface="+mj-lt"/>
                  <a:cs typeface="TH SarabunPSK"/>
                </a:rPr>
                <a:t>2023</a:t>
              </a:r>
            </a:p>
          </p:txBody>
        </p:sp>
        <p:cxnSp>
          <p:nvCxnSpPr>
            <p:cNvPr id="44" name="Google Shape;404;p14">
              <a:extLst>
                <a:ext uri="{FF2B5EF4-FFF2-40B4-BE49-F238E27FC236}">
                  <a16:creationId xmlns:a16="http://schemas.microsoft.com/office/drawing/2014/main" id="{D89D67F6-1217-6610-3B1D-A68D767D8BC0}"/>
                </a:ext>
              </a:extLst>
            </p:cNvPr>
            <p:cNvCxnSpPr/>
            <p:nvPr/>
          </p:nvCxnSpPr>
          <p:spPr>
            <a:xfrm>
              <a:off x="6010068" y="3655588"/>
              <a:ext cx="0" cy="324000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404;p14">
              <a:extLst>
                <a:ext uri="{FF2B5EF4-FFF2-40B4-BE49-F238E27FC236}">
                  <a16:creationId xmlns:a16="http://schemas.microsoft.com/office/drawing/2014/main" id="{6C2261FC-00C9-82D8-F6D5-C5368D43DB09}"/>
                </a:ext>
              </a:extLst>
            </p:cNvPr>
            <p:cNvCxnSpPr/>
            <p:nvPr/>
          </p:nvCxnSpPr>
          <p:spPr>
            <a:xfrm>
              <a:off x="8232485" y="918075"/>
              <a:ext cx="0" cy="3096000"/>
            </a:xfrm>
            <a:prstGeom prst="straightConnector1">
              <a:avLst/>
            </a:prstGeom>
            <a:noFill/>
            <a:ln w="1905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C6379-0B50-1F59-8118-45D6555A0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3" y="255932"/>
            <a:ext cx="1892777" cy="1067938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7ED36C45-019E-652B-5B68-68FA71CA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911" y="259937"/>
            <a:ext cx="725087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Journey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628CE7-2AB7-4737-22C2-EF1C6A814572}"/>
              </a:ext>
            </a:extLst>
          </p:cNvPr>
          <p:cNvSpPr txBox="1"/>
          <p:nvPr/>
        </p:nvSpPr>
        <p:spPr>
          <a:xfrm>
            <a:off x="5938927" y="5964908"/>
            <a:ext cx="620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MR TBO Live-Flight Video</a:t>
            </a:r>
          </a:p>
          <a:p>
            <a:pPr algn="r"/>
            <a:r>
              <a:rPr lang="en-US" dirty="0">
                <a:solidFill>
                  <a:srgbClr val="005792"/>
                </a:solidFill>
                <a:latin typeface="+mj-lt"/>
              </a:rPr>
              <a:t>https://</a:t>
            </a:r>
            <a:r>
              <a:rPr lang="en-US" dirty="0" err="1">
                <a:solidFill>
                  <a:srgbClr val="005792"/>
                </a:solidFill>
                <a:latin typeface="+mj-lt"/>
              </a:rPr>
              <a:t>www.youtube.com</a:t>
            </a:r>
            <a:r>
              <a:rPr lang="en-US" dirty="0">
                <a:solidFill>
                  <a:srgbClr val="005792"/>
                </a:solidFill>
                <a:latin typeface="+mj-lt"/>
              </a:rPr>
              <a:t>/</a:t>
            </a:r>
            <a:r>
              <a:rPr lang="en-US" dirty="0" err="1">
                <a:solidFill>
                  <a:srgbClr val="005792"/>
                </a:solidFill>
                <a:latin typeface="+mj-lt"/>
              </a:rPr>
              <a:t>watch?v</a:t>
            </a:r>
            <a:r>
              <a:rPr lang="en-US" dirty="0">
                <a:solidFill>
                  <a:srgbClr val="005792"/>
                </a:solidFill>
                <a:latin typeface="+mj-lt"/>
              </a:rPr>
              <a:t>=T-5OdubNloQ&amp;t=3s</a:t>
            </a:r>
          </a:p>
        </p:txBody>
      </p:sp>
    </p:spTree>
    <p:extLst>
      <p:ext uri="{BB962C8B-B14F-4D97-AF65-F5344CB8AC3E}">
        <p14:creationId xmlns:p14="http://schemas.microsoft.com/office/powerpoint/2010/main" val="270593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79EF01D9-3AD8-1397-A928-0567A153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100"/>
            <a:ext cx="2743200" cy="365125"/>
          </a:xfrm>
        </p:spPr>
        <p:txBody>
          <a:bodyPr/>
          <a:lstStyle/>
          <a:p>
            <a:fld id="{722F1963-E905-D44D-A43B-1815EC4CF528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31FEB10-F992-1DA6-9D86-8C44A26F9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3" y="255932"/>
            <a:ext cx="1892777" cy="1067938"/>
          </a:xfrm>
          <a:prstGeom prst="rect">
            <a:avLst/>
          </a:prstGeom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4728D7BF-7978-29FA-8CA1-ADDBA066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911" y="259937"/>
            <a:ext cx="725087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Operational Value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13BE90-E441-AEEE-F067-3DF3863615E3}"/>
              </a:ext>
            </a:extLst>
          </p:cNvPr>
          <p:cNvGrpSpPr/>
          <p:nvPr/>
        </p:nvGrpSpPr>
        <p:grpSpPr>
          <a:xfrm>
            <a:off x="1845316" y="1538845"/>
            <a:ext cx="8781289" cy="5227589"/>
            <a:chOff x="1705355" y="1585500"/>
            <a:chExt cx="8781289" cy="52275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B1C8D0-EBF2-8B7B-373A-28FF1ACE9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5355" y="1585500"/>
              <a:ext cx="8781289" cy="5227589"/>
            </a:xfrm>
            <a:prstGeom prst="rect">
              <a:avLst/>
            </a:prstGeom>
          </p:spPr>
        </p:pic>
        <p:pic>
          <p:nvPicPr>
            <p:cNvPr id="4" name="Picture 22" descr="Logo&#10;&#10;Description automatically generated">
              <a:extLst>
                <a:ext uri="{FF2B5EF4-FFF2-40B4-BE49-F238E27FC236}">
                  <a16:creationId xmlns:a16="http://schemas.microsoft.com/office/drawing/2014/main" id="{4A47BE40-5ACD-2F07-F483-5A7C0EC7B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2096" y="3060453"/>
              <a:ext cx="2005213" cy="133264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69B55D-B6C6-A702-C4E8-89668FE76F73}"/>
                </a:ext>
              </a:extLst>
            </p:cNvPr>
            <p:cNvSpPr txBox="1"/>
            <p:nvPr/>
          </p:nvSpPr>
          <p:spPr>
            <a:xfrm>
              <a:off x="1705355" y="2248118"/>
              <a:ext cx="22181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+mj-lt"/>
                </a:rPr>
                <a:t>Enhanced</a:t>
              </a:r>
            </a:p>
            <a:p>
              <a:pPr algn="ctr"/>
              <a:r>
                <a:rPr lang="en-US" sz="2200" dirty="0">
                  <a:latin typeface="+mj-lt"/>
                </a:rPr>
                <a:t>Predictability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36D6E9-A657-7BA9-BD8E-5BC3FFE39A48}"/>
                </a:ext>
              </a:extLst>
            </p:cNvPr>
            <p:cNvSpPr txBox="1"/>
            <p:nvPr/>
          </p:nvSpPr>
          <p:spPr>
            <a:xfrm>
              <a:off x="1789384" y="4884583"/>
              <a:ext cx="21340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+mj-lt"/>
                </a:rPr>
                <a:t>Increased, </a:t>
              </a:r>
              <a:br>
                <a:rPr lang="en-US" sz="2200" dirty="0">
                  <a:latin typeface="+mj-lt"/>
                </a:rPr>
              </a:br>
              <a:r>
                <a:rPr lang="en-US" sz="2200" dirty="0">
                  <a:latin typeface="+mj-lt"/>
                </a:rPr>
                <a:t>Reliable Flexibility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A43122-A879-71BD-4E16-AA951E288FEB}"/>
                </a:ext>
              </a:extLst>
            </p:cNvPr>
            <p:cNvSpPr txBox="1"/>
            <p:nvPr/>
          </p:nvSpPr>
          <p:spPr>
            <a:xfrm>
              <a:off x="7457910" y="1827765"/>
              <a:ext cx="21284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Alignment of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Strategic Plan &amp;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Tactical Actions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E2F64F-934C-B5F5-9C34-55602293988A}"/>
                </a:ext>
              </a:extLst>
            </p:cNvPr>
            <p:cNvSpPr txBox="1"/>
            <p:nvPr/>
          </p:nvSpPr>
          <p:spPr>
            <a:xfrm>
              <a:off x="8565715" y="3896897"/>
              <a:ext cx="17661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dirty="0"/>
                <a:t>Decreased Uncertainty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9399E3-AF3F-B435-8374-82F5EAC4EF4C}"/>
                </a:ext>
              </a:extLst>
            </p:cNvPr>
            <p:cNvSpPr txBox="1"/>
            <p:nvPr/>
          </p:nvSpPr>
          <p:spPr>
            <a:xfrm>
              <a:off x="7320381" y="5408484"/>
              <a:ext cx="21284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200">
                  <a:latin typeface="+mj-lt"/>
                </a:defRPr>
              </a:lvl1pPr>
            </a:lstStyle>
            <a:p>
              <a:r>
                <a:rPr lang="en-US" dirty="0"/>
                <a:t>Improved</a:t>
              </a:r>
            </a:p>
            <a:p>
              <a:r>
                <a:rPr lang="en-US" dirty="0"/>
                <a:t>Strategic Planning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B9CE06-CD12-C48A-BAFF-A40A66754745}"/>
                </a:ext>
              </a:extLst>
            </p:cNvPr>
            <p:cNvSpPr txBox="1"/>
            <p:nvPr/>
          </p:nvSpPr>
          <p:spPr>
            <a:xfrm>
              <a:off x="5110848" y="4152641"/>
              <a:ext cx="17059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Operational</a:t>
              </a:r>
              <a:br>
                <a:rPr lang="en-US" sz="2400" b="1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2400" b="1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91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79EF01D9-3AD8-1397-A928-0567A153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100"/>
            <a:ext cx="2743200" cy="365125"/>
          </a:xfrm>
        </p:spPr>
        <p:txBody>
          <a:bodyPr/>
          <a:lstStyle/>
          <a:p>
            <a:fld id="{722F1963-E905-D44D-A43B-1815EC4CF528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5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0E48111-543F-C679-C00F-9FB1EBA69A6B}"/>
              </a:ext>
            </a:extLst>
          </p:cNvPr>
          <p:cNvGrpSpPr/>
          <p:nvPr/>
        </p:nvGrpSpPr>
        <p:grpSpPr>
          <a:xfrm>
            <a:off x="865897" y="1475727"/>
            <a:ext cx="4778120" cy="1102007"/>
            <a:chOff x="968538" y="1820965"/>
            <a:chExt cx="4778120" cy="11020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927311-34D4-E2D6-0C21-F86C34BD0EAE}"/>
                </a:ext>
              </a:extLst>
            </p:cNvPr>
            <p:cNvSpPr txBox="1"/>
            <p:nvPr/>
          </p:nvSpPr>
          <p:spPr>
            <a:xfrm>
              <a:off x="1954148" y="2018024"/>
              <a:ext cx="37925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+mj-lt"/>
                  <a:cs typeface="SUKHUMVITSET-TEXT" panose="02000506000000020004" pitchFamily="2" charset="-34"/>
                </a:rPr>
                <a:t>Pre-departure trajectory</a:t>
              </a:r>
            </a:p>
            <a:p>
              <a:r>
                <a:rPr lang="en-US" sz="2100" dirty="0">
                  <a:latin typeface="+mj-lt"/>
                  <a:cs typeface="SUKHUMVITSET-TEXT" panose="02000506000000020004" pitchFamily="2" charset="-34"/>
                </a:rPr>
                <a:t>planning, negotiation, and filing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125189-BC09-556D-D29B-92CD13F9094A}"/>
                </a:ext>
              </a:extLst>
            </p:cNvPr>
            <p:cNvGrpSpPr/>
            <p:nvPr/>
          </p:nvGrpSpPr>
          <p:grpSpPr>
            <a:xfrm>
              <a:off x="968538" y="1820965"/>
              <a:ext cx="950005" cy="1102007"/>
              <a:chOff x="7438900" y="1321045"/>
              <a:chExt cx="950005" cy="1102007"/>
            </a:xfrm>
          </p:grpSpPr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6E30450C-C35E-A4E2-CAC9-EBC10961F79C}"/>
                  </a:ext>
                </a:extLst>
              </p:cNvPr>
              <p:cNvSpPr/>
              <p:nvPr/>
            </p:nvSpPr>
            <p:spPr>
              <a:xfrm rot="5400000">
                <a:off x="7362899" y="1397046"/>
                <a:ext cx="1102007" cy="950005"/>
              </a:xfrm>
              <a:prstGeom prst="hexagon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</a:endParaRPr>
              </a:p>
            </p:txBody>
          </p:sp>
          <p:pic>
            <p:nvPicPr>
              <p:cNvPr id="15" name="Graphic 14" descr="Handshake with solid fill">
                <a:extLst>
                  <a:ext uri="{FF2B5EF4-FFF2-40B4-BE49-F238E27FC236}">
                    <a16:creationId xmlns:a16="http://schemas.microsoft.com/office/drawing/2014/main" id="{F3068C1D-5E15-0CA6-B721-651BC22F3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474505" y="1414847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13AE88-2906-C007-1FB8-FD6AF1742B88}"/>
              </a:ext>
            </a:extLst>
          </p:cNvPr>
          <p:cNvGrpSpPr/>
          <p:nvPr/>
        </p:nvGrpSpPr>
        <p:grpSpPr>
          <a:xfrm>
            <a:off x="901502" y="2664816"/>
            <a:ext cx="4812594" cy="1102007"/>
            <a:chOff x="725938" y="2877996"/>
            <a:chExt cx="4812594" cy="1102007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F2763847-9B49-D470-7EF1-FE2F54CCAC10}"/>
                </a:ext>
              </a:extLst>
            </p:cNvPr>
            <p:cNvSpPr/>
            <p:nvPr/>
          </p:nvSpPr>
          <p:spPr>
            <a:xfrm rot="5400000">
              <a:off x="649937" y="2953997"/>
              <a:ext cx="1102007" cy="950005"/>
            </a:xfrm>
            <a:prstGeom prst="hexagon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100" kern="0">
                <a:latin typeface="+mj-lt"/>
              </a:endParaRPr>
            </a:p>
          </p:txBody>
        </p:sp>
        <p:pic>
          <p:nvPicPr>
            <p:cNvPr id="24" name="Graphic 23" descr="Take Off with solid fill">
              <a:extLst>
                <a:ext uri="{FF2B5EF4-FFF2-40B4-BE49-F238E27FC236}">
                  <a16:creationId xmlns:a16="http://schemas.microsoft.com/office/drawing/2014/main" id="{F0BBB67F-D244-7EEF-0394-737B722A4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3586" y="3056421"/>
              <a:ext cx="804272" cy="80427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841634-5627-C0F3-3940-B59FCF567387}"/>
                </a:ext>
              </a:extLst>
            </p:cNvPr>
            <p:cNvSpPr txBox="1"/>
            <p:nvPr/>
          </p:nvSpPr>
          <p:spPr>
            <a:xfrm>
              <a:off x="1746022" y="3228944"/>
              <a:ext cx="379251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+mj-lt"/>
                  <a:cs typeface="SUKHUMVITSET-TEXT" panose="02000506000000020004" pitchFamily="2" charset="-34"/>
                </a:rPr>
                <a:t>TBO clearance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FA7DAC-BB04-C908-0956-7EC4637C21CE}"/>
              </a:ext>
            </a:extLst>
          </p:cNvPr>
          <p:cNvGrpSpPr/>
          <p:nvPr/>
        </p:nvGrpSpPr>
        <p:grpSpPr>
          <a:xfrm>
            <a:off x="901502" y="3881718"/>
            <a:ext cx="5332869" cy="1102007"/>
            <a:chOff x="725938" y="4208425"/>
            <a:chExt cx="5332869" cy="1102007"/>
          </a:xfrm>
        </p:grpSpPr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1D2E95B3-9C5D-0398-6B6E-703CFEC1D91D}"/>
                </a:ext>
              </a:extLst>
            </p:cNvPr>
            <p:cNvSpPr/>
            <p:nvPr/>
          </p:nvSpPr>
          <p:spPr>
            <a:xfrm rot="5400000">
              <a:off x="649937" y="4284426"/>
              <a:ext cx="1102007" cy="950005"/>
            </a:xfrm>
            <a:prstGeom prst="hexagon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100" kern="0">
                <a:latin typeface="+mj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EEE106-4404-A8FE-908E-2F5017E7132B}"/>
                </a:ext>
              </a:extLst>
            </p:cNvPr>
            <p:cNvSpPr txBox="1"/>
            <p:nvPr/>
          </p:nvSpPr>
          <p:spPr>
            <a:xfrm>
              <a:off x="1710417" y="4404449"/>
              <a:ext cx="434839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+mj-lt"/>
                  <a:cs typeface="SUKHUMVITSET-TEXT" panose="02000506000000020004" pitchFamily="2" charset="-34"/>
                </a:rPr>
                <a:t>Trajectory parameter exchange</a:t>
              </a:r>
            </a:p>
            <a:p>
              <a:r>
                <a:rPr lang="en-US" sz="2100" dirty="0">
                  <a:latin typeface="+mj-lt"/>
                  <a:cs typeface="SUKHUMVITSET-TEXT" panose="02000506000000020004" pitchFamily="2" charset="-34"/>
                </a:rPr>
                <a:t>Sharing of a/c-derived trajectory</a:t>
              </a:r>
            </a:p>
          </p:txBody>
        </p:sp>
        <p:sp>
          <p:nvSpPr>
            <p:cNvPr id="30" name="Freeform 53">
              <a:extLst>
                <a:ext uri="{FF2B5EF4-FFF2-40B4-BE49-F238E27FC236}">
                  <a16:creationId xmlns:a16="http://schemas.microsoft.com/office/drawing/2014/main" id="{5E786949-D977-0181-05E1-3F003FE831A0}"/>
                </a:ext>
              </a:extLst>
            </p:cNvPr>
            <p:cNvSpPr/>
            <p:nvPr/>
          </p:nvSpPr>
          <p:spPr>
            <a:xfrm>
              <a:off x="909539" y="4495800"/>
              <a:ext cx="572365" cy="530142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873723" y="1907635"/>
                    <a:pt x="1985737" y="2047488"/>
                    <a:pt x="1955104" y="2095900"/>
                  </a:cubicBezTo>
                  <a:cubicBezTo>
                    <a:pt x="1897166" y="2139232"/>
                    <a:pt x="1773393" y="2006999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ko-KR" altLang="en-US" sz="210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53B567-776F-BB3F-D0A7-FE847D23E5E9}"/>
              </a:ext>
            </a:extLst>
          </p:cNvPr>
          <p:cNvGrpSpPr/>
          <p:nvPr/>
        </p:nvGrpSpPr>
        <p:grpSpPr>
          <a:xfrm>
            <a:off x="6148326" y="2667529"/>
            <a:ext cx="4813725" cy="1102007"/>
            <a:chOff x="712658" y="5547963"/>
            <a:chExt cx="4813725" cy="110200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2443EC-4626-C4B7-ECD1-77642E352804}"/>
                </a:ext>
              </a:extLst>
            </p:cNvPr>
            <p:cNvSpPr txBox="1"/>
            <p:nvPr/>
          </p:nvSpPr>
          <p:spPr>
            <a:xfrm>
              <a:off x="1733873" y="5711532"/>
              <a:ext cx="37925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+mj-lt"/>
                  <a:cs typeface="SUKHUMVITSET-TEXT" panose="02000506000000020004" pitchFamily="2" charset="-34"/>
                </a:rPr>
                <a:t>Post-departure trajectory</a:t>
              </a:r>
            </a:p>
            <a:p>
              <a:r>
                <a:rPr lang="en-US" sz="2100" dirty="0">
                  <a:latin typeface="+mj-lt"/>
                  <a:cs typeface="SUKHUMVITSET-TEXT" panose="02000506000000020004" pitchFamily="2" charset="-34"/>
                </a:rPr>
                <a:t>negotiation and revision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F9FBB8C-9538-7F38-D3C9-C137038E86E9}"/>
                </a:ext>
              </a:extLst>
            </p:cNvPr>
            <p:cNvGrpSpPr/>
            <p:nvPr/>
          </p:nvGrpSpPr>
          <p:grpSpPr>
            <a:xfrm>
              <a:off x="712658" y="5547963"/>
              <a:ext cx="950005" cy="1102007"/>
              <a:chOff x="7438900" y="1321045"/>
              <a:chExt cx="950005" cy="1102007"/>
            </a:xfrm>
          </p:grpSpPr>
          <p:sp>
            <p:nvSpPr>
              <p:cNvPr id="39" name="Hexagon 38">
                <a:extLst>
                  <a:ext uri="{FF2B5EF4-FFF2-40B4-BE49-F238E27FC236}">
                    <a16:creationId xmlns:a16="http://schemas.microsoft.com/office/drawing/2014/main" id="{45F45B03-A86A-284E-8E02-12F39C2097C7}"/>
                  </a:ext>
                </a:extLst>
              </p:cNvPr>
              <p:cNvSpPr/>
              <p:nvPr/>
            </p:nvSpPr>
            <p:spPr>
              <a:xfrm rot="5400000">
                <a:off x="7362899" y="1397046"/>
                <a:ext cx="1102007" cy="950005"/>
              </a:xfrm>
              <a:prstGeom prst="hexagon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</a:endParaRPr>
              </a:p>
            </p:txBody>
          </p:sp>
          <p:pic>
            <p:nvPicPr>
              <p:cNvPr id="43" name="Graphic 42" descr="Handshake with solid fill">
                <a:extLst>
                  <a:ext uri="{FF2B5EF4-FFF2-40B4-BE49-F238E27FC236}">
                    <a16:creationId xmlns:a16="http://schemas.microsoft.com/office/drawing/2014/main" id="{2ABC9C68-32C4-01C9-5B8F-57B90B799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474505" y="1414847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31F7ABA-08FD-00DB-1EA8-DC5B61CA1B1E}"/>
              </a:ext>
            </a:extLst>
          </p:cNvPr>
          <p:cNvGrpSpPr/>
          <p:nvPr/>
        </p:nvGrpSpPr>
        <p:grpSpPr>
          <a:xfrm>
            <a:off x="6183931" y="3880680"/>
            <a:ext cx="5282428" cy="1102007"/>
            <a:chOff x="5942012" y="1453896"/>
            <a:chExt cx="5282428" cy="110200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F1B53A2-FEC2-585D-16A7-C490EA64BCC8}"/>
                </a:ext>
              </a:extLst>
            </p:cNvPr>
            <p:cNvGrpSpPr/>
            <p:nvPr/>
          </p:nvGrpSpPr>
          <p:grpSpPr>
            <a:xfrm>
              <a:off x="5942012" y="1453896"/>
              <a:ext cx="5282428" cy="1102007"/>
              <a:chOff x="760412" y="1544573"/>
              <a:chExt cx="5282428" cy="1102007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0C4F35E-25A5-8B2C-4B27-971C59B549BA}"/>
                  </a:ext>
                </a:extLst>
              </p:cNvPr>
              <p:cNvSpPr txBox="1"/>
              <p:nvPr/>
            </p:nvSpPr>
            <p:spPr>
              <a:xfrm>
                <a:off x="1746021" y="1895520"/>
                <a:ext cx="429681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err="1">
                    <a:latin typeface="+mj-lt"/>
                    <a:cs typeface="SUKHUMVITSET-TEXT" panose="02000506000000020004" pitchFamily="2" charset="-34"/>
                  </a:rPr>
                  <a:t>eASP-eASP</a:t>
                </a:r>
                <a:r>
                  <a:rPr lang="en-US" sz="2100" dirty="0">
                    <a:latin typeface="+mj-lt"/>
                    <a:cs typeface="SUKHUMVITSET-TEXT" panose="02000506000000020004" pitchFamily="2" charset="-34"/>
                  </a:rPr>
                  <a:t> &amp; </a:t>
                </a:r>
                <a:r>
                  <a:rPr lang="en-US" sz="2100" dirty="0" err="1">
                    <a:latin typeface="+mj-lt"/>
                    <a:cs typeface="SUKHUMVITSET-TEXT" panose="02000506000000020004" pitchFamily="2" charset="-34"/>
                  </a:rPr>
                  <a:t>eASP-eAU</a:t>
                </a:r>
                <a:r>
                  <a:rPr lang="en-US" sz="2100" dirty="0">
                    <a:latin typeface="+mj-lt"/>
                    <a:cs typeface="SUKHUMVITSET-TEXT" panose="02000506000000020004" pitchFamily="2" charset="-34"/>
                  </a:rPr>
                  <a:t> coordination </a:t>
                </a:r>
              </a:p>
            </p:txBody>
          </p:sp>
          <p:sp>
            <p:nvSpPr>
              <p:cNvPr id="49" name="Hexagon 48">
                <a:extLst>
                  <a:ext uri="{FF2B5EF4-FFF2-40B4-BE49-F238E27FC236}">
                    <a16:creationId xmlns:a16="http://schemas.microsoft.com/office/drawing/2014/main" id="{1D9EC253-D939-4176-510F-77262DBB0621}"/>
                  </a:ext>
                </a:extLst>
              </p:cNvPr>
              <p:cNvSpPr/>
              <p:nvPr/>
            </p:nvSpPr>
            <p:spPr>
              <a:xfrm rot="5400000">
                <a:off x="684411" y="1620574"/>
                <a:ext cx="1102007" cy="950005"/>
              </a:xfrm>
              <a:prstGeom prst="hexagon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</a:endParaRPr>
              </a:p>
            </p:txBody>
          </p:sp>
        </p:grpSp>
        <p:pic>
          <p:nvPicPr>
            <p:cNvPr id="47" name="Graphic 46" descr="Customer review with solid fill">
              <a:extLst>
                <a:ext uri="{FF2B5EF4-FFF2-40B4-BE49-F238E27FC236}">
                  <a16:creationId xmlns:a16="http://schemas.microsoft.com/office/drawing/2014/main" id="{D1604969-9F6A-AB3F-EACA-A830CCA59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10913" y="1598797"/>
              <a:ext cx="812202" cy="812202"/>
            </a:xfrm>
            <a:prstGeom prst="rect">
              <a:avLst/>
            </a:prstGeom>
          </p:spPr>
        </p:pic>
      </p:grpSp>
      <p:sp>
        <p:nvSpPr>
          <p:cNvPr id="51" name="Hexagon 50">
            <a:extLst>
              <a:ext uri="{FF2B5EF4-FFF2-40B4-BE49-F238E27FC236}">
                <a16:creationId xmlns:a16="http://schemas.microsoft.com/office/drawing/2014/main" id="{628AA3B7-2380-819F-2302-EA45E3661F67}"/>
              </a:ext>
            </a:extLst>
          </p:cNvPr>
          <p:cNvSpPr/>
          <p:nvPr/>
        </p:nvSpPr>
        <p:spPr>
          <a:xfrm rot="5400000">
            <a:off x="6180102" y="1884955"/>
            <a:ext cx="1102007" cy="950005"/>
          </a:xfrm>
          <a:prstGeom prst="hexagon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200" kern="0">
              <a:latin typeface="+mj-lt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070A8C3-6470-76A4-9DAD-52DA1DC74A2A}"/>
              </a:ext>
            </a:extLst>
          </p:cNvPr>
          <p:cNvGrpSpPr/>
          <p:nvPr/>
        </p:nvGrpSpPr>
        <p:grpSpPr>
          <a:xfrm>
            <a:off x="6148326" y="1577913"/>
            <a:ext cx="5598913" cy="919537"/>
            <a:chOff x="6194981" y="1923151"/>
            <a:chExt cx="5598913" cy="919537"/>
          </a:xfrm>
        </p:grpSpPr>
        <p:pic>
          <p:nvPicPr>
            <p:cNvPr id="52" name="Graphic 51" descr="Playbook with solid fill">
              <a:extLst>
                <a:ext uri="{FF2B5EF4-FFF2-40B4-BE49-F238E27FC236}">
                  <a16:creationId xmlns:a16="http://schemas.microsoft.com/office/drawing/2014/main" id="{E7FEAF25-FC31-D2A1-774A-2A032C892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94981" y="1923151"/>
              <a:ext cx="919537" cy="919537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845349D-7F2A-333C-523D-A874E6815CA1}"/>
                </a:ext>
              </a:extLst>
            </p:cNvPr>
            <p:cNvSpPr txBox="1"/>
            <p:nvPr/>
          </p:nvSpPr>
          <p:spPr>
            <a:xfrm>
              <a:off x="7180591" y="2017580"/>
              <a:ext cx="46133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+mj-lt"/>
                  <a:cs typeface="SUKHUMVITSET-TEXT" panose="02000506000000020004" pitchFamily="2" charset="-34"/>
                </a:rPr>
                <a:t>Sharing of constraint information</a:t>
              </a:r>
            </a:p>
            <a:p>
              <a:r>
                <a:rPr lang="en-US" sz="2100" dirty="0">
                  <a:latin typeface="+mj-lt"/>
                  <a:cs typeface="SUKHUMVITSET-TEXT" panose="02000506000000020004" pitchFamily="2" charset="-34"/>
                </a:rPr>
                <a:t>e.g. ATFM measure, MET, airspace usage</a:t>
              </a: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331FEB10-F992-1DA6-9D86-8C44A26F9D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603" y="255932"/>
            <a:ext cx="1892777" cy="1067938"/>
          </a:xfrm>
          <a:prstGeom prst="rect">
            <a:avLst/>
          </a:prstGeom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4728D7BF-7978-29FA-8CA1-ADDBA066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911" y="259937"/>
            <a:ext cx="725087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Demonstrated Capability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ECEF43-24FE-EA20-AB62-88CAB00913FA}"/>
              </a:ext>
            </a:extLst>
          </p:cNvPr>
          <p:cNvSpPr/>
          <p:nvPr/>
        </p:nvSpPr>
        <p:spPr>
          <a:xfrm>
            <a:off x="1625705" y="5167037"/>
            <a:ext cx="2209802" cy="6400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SWIM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F83E497-210E-61EE-DF0F-B57BB37175B0}"/>
              </a:ext>
            </a:extLst>
          </p:cNvPr>
          <p:cNvSpPr/>
          <p:nvPr/>
        </p:nvSpPr>
        <p:spPr>
          <a:xfrm>
            <a:off x="4990157" y="5977938"/>
            <a:ext cx="1915444" cy="62877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CPDLC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E28CCEA-965D-A8A8-06B5-62B6EED71623}"/>
              </a:ext>
            </a:extLst>
          </p:cNvPr>
          <p:cNvSpPr/>
          <p:nvPr/>
        </p:nvSpPr>
        <p:spPr>
          <a:xfrm>
            <a:off x="1625706" y="5969526"/>
            <a:ext cx="2591732" cy="62877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Connected Aircraft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468170C-D6B4-7CD2-6295-72166F053E17}"/>
              </a:ext>
            </a:extLst>
          </p:cNvPr>
          <p:cNvSpPr/>
          <p:nvPr/>
        </p:nvSpPr>
        <p:spPr>
          <a:xfrm>
            <a:off x="4400662" y="5169602"/>
            <a:ext cx="2712502" cy="6400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FF-ICE/R1 services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EAFC8F1-C536-7A54-0794-796A788F6408}"/>
              </a:ext>
            </a:extLst>
          </p:cNvPr>
          <p:cNvSpPr/>
          <p:nvPr/>
        </p:nvSpPr>
        <p:spPr>
          <a:xfrm>
            <a:off x="7678320" y="5167037"/>
            <a:ext cx="3264425" cy="6400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(Initial) FF-ICE/R2 services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AE0CFCB-3F1D-7DF5-FA77-E171AA9826C9}"/>
              </a:ext>
            </a:extLst>
          </p:cNvPr>
          <p:cNvSpPr/>
          <p:nvPr/>
        </p:nvSpPr>
        <p:spPr>
          <a:xfrm>
            <a:off x="7678320" y="5977938"/>
            <a:ext cx="2209802" cy="62877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Cybersecurity</a:t>
            </a:r>
          </a:p>
        </p:txBody>
      </p:sp>
    </p:spTree>
    <p:extLst>
      <p:ext uri="{BB962C8B-B14F-4D97-AF65-F5344CB8AC3E}">
        <p14:creationId xmlns:p14="http://schemas.microsoft.com/office/powerpoint/2010/main" val="405157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79EF01D9-3AD8-1397-A928-0567A153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100"/>
            <a:ext cx="2743200" cy="365125"/>
          </a:xfrm>
        </p:spPr>
        <p:txBody>
          <a:bodyPr/>
          <a:lstStyle/>
          <a:p>
            <a:fld id="{722F1963-E905-D44D-A43B-1815EC4CF528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6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FA6CAFB-E2B4-292B-3F9B-8F0C341574FC}"/>
              </a:ext>
            </a:extLst>
          </p:cNvPr>
          <p:cNvSpPr txBox="1">
            <a:spLocks/>
          </p:cNvSpPr>
          <p:nvPr/>
        </p:nvSpPr>
        <p:spPr>
          <a:xfrm>
            <a:off x="1645515" y="4637828"/>
            <a:ext cx="2732604" cy="1318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133C11-D817-A0EC-F32E-7533C92CD2E5}"/>
              </a:ext>
            </a:extLst>
          </p:cNvPr>
          <p:cNvGrpSpPr/>
          <p:nvPr/>
        </p:nvGrpSpPr>
        <p:grpSpPr>
          <a:xfrm>
            <a:off x="5589038" y="1145533"/>
            <a:ext cx="6952446" cy="2169047"/>
            <a:chOff x="32006" y="1596154"/>
            <a:chExt cx="6594314" cy="1909840"/>
          </a:xfrm>
        </p:grpSpPr>
        <p:pic>
          <p:nvPicPr>
            <p:cNvPr id="21" name="Picture 2" descr="160+ Flight Path Illustrations, Royalty-Free Vector Graphics &amp; Clip Art -  iStock | Flight path map, Flight path vector, Flight path graphic">
              <a:extLst>
                <a:ext uri="{FF2B5EF4-FFF2-40B4-BE49-F238E27FC236}">
                  <a16:creationId xmlns:a16="http://schemas.microsoft.com/office/drawing/2014/main" id="{F0BCC718-C617-62E7-27A2-F312B7491E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74" b="4335"/>
            <a:stretch/>
          </p:blipFill>
          <p:spPr bwMode="auto">
            <a:xfrm>
              <a:off x="1064174" y="1596154"/>
              <a:ext cx="4335600" cy="1207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E025B7-030E-F608-2DB4-2E28DC49B412}"/>
                </a:ext>
              </a:extLst>
            </p:cNvPr>
            <p:cNvSpPr/>
            <p:nvPr/>
          </p:nvSpPr>
          <p:spPr>
            <a:xfrm>
              <a:off x="32006" y="2828503"/>
              <a:ext cx="6594314" cy="677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buClr>
                  <a:srgbClr val="073763"/>
                </a:buClr>
                <a:buSzPts val="2800"/>
              </a:pPr>
              <a:r>
                <a:rPr lang="en-US" sz="2200" b="1" dirty="0">
                  <a:solidFill>
                    <a:srgbClr val="005792"/>
                  </a:solidFill>
                  <a:latin typeface="+mj-lt"/>
                  <a:ea typeface="Montserrat"/>
                  <a:cs typeface="Montserrat"/>
                  <a:sym typeface="Montserrat"/>
                </a:rPr>
                <a:t>TBO: Sharing, Maintaining, and Using Trajectory</a:t>
              </a:r>
            </a:p>
            <a:p>
              <a:pPr algn="ctr">
                <a:buClr>
                  <a:srgbClr val="073763"/>
                </a:buClr>
                <a:buSzPts val="2800"/>
              </a:pPr>
              <a:r>
                <a:rPr lang="en-US" sz="2200" b="1" dirty="0">
                  <a:solidFill>
                    <a:srgbClr val="005792"/>
                  </a:solidFill>
                  <a:latin typeface="+mj-lt"/>
                  <a:ea typeface="Montserrat"/>
                  <a:cs typeface="Montserrat"/>
                  <a:sym typeface="Montserrat"/>
                </a:rPr>
                <a:t>as a Common Reference across Stakeholders </a:t>
              </a:r>
              <a:endParaRPr lang="en-US" sz="2200" b="1" dirty="0">
                <a:solidFill>
                  <a:srgbClr val="005792"/>
                </a:solidFill>
                <a:latin typeface="+mj-lt"/>
              </a:endParaRPr>
            </a:p>
          </p:txBody>
        </p:sp>
      </p:grpSp>
      <p:pic>
        <p:nvPicPr>
          <p:cNvPr id="1026" name="Picture 2" descr="Why interoperability is important in technology enabled care.">
            <a:extLst>
              <a:ext uri="{FF2B5EF4-FFF2-40B4-BE49-F238E27FC236}">
                <a16:creationId xmlns:a16="http://schemas.microsoft.com/office/drawing/2014/main" id="{E80C174B-3534-CFEC-5645-73DCFE635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3F1F2"/>
              </a:clrFrom>
              <a:clrTo>
                <a:srgbClr val="F3F1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80"/>
          <a:stretch/>
        </p:blipFill>
        <p:spPr bwMode="auto">
          <a:xfrm rot="10800000">
            <a:off x="-144873" y="2361834"/>
            <a:ext cx="2433798" cy="23368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6C8F45-B5AD-0955-997D-9C238785E5B6}"/>
              </a:ext>
            </a:extLst>
          </p:cNvPr>
          <p:cNvSpPr txBox="1"/>
          <p:nvPr/>
        </p:nvSpPr>
        <p:spPr>
          <a:xfrm>
            <a:off x="1829642" y="3814269"/>
            <a:ext cx="7235619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buClr>
                <a:srgbClr val="073763"/>
              </a:buClr>
              <a:buSzPts val="2800"/>
              <a:defRPr sz="2200">
                <a:latin typeface="+mj-lt"/>
                <a:ea typeface="Montserrat"/>
                <a:cs typeface="Montserrat"/>
              </a:defRPr>
            </a:lvl1pPr>
          </a:lstStyle>
          <a:p>
            <a:pPr lvl="1"/>
            <a:r>
              <a:rPr lang="en-US" sz="2200" dirty="0">
                <a:latin typeface="+mj-lt"/>
              </a:rPr>
              <a:t>The globally standardized information exchange models are foundational to the success of TBO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ADF7C-CB59-9F80-1398-9888682DF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03" y="255932"/>
            <a:ext cx="1892777" cy="10679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857134C-62F0-D0B7-F878-81CB23E4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911" y="259937"/>
            <a:ext cx="725087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Key Lessons Learned</a:t>
            </a:r>
          </a:p>
        </p:txBody>
      </p:sp>
      <p:pic>
        <p:nvPicPr>
          <p:cNvPr id="1035" name="Picture 11" descr="519 Continuous Line Plane Stock Video Footage - 4K and HD Video Clips |  Shutterstock">
            <a:extLst>
              <a:ext uri="{FF2B5EF4-FFF2-40B4-BE49-F238E27FC236}">
                <a16:creationId xmlns:a16="http://schemas.microsoft.com/office/drawing/2014/main" id="{34D2ABA0-69BD-AC3B-7C80-0DC5CBE4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93" y="4801961"/>
            <a:ext cx="3330206" cy="1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4A13DB-AF47-38D6-E0E6-B88E9D3DD7F8}"/>
              </a:ext>
            </a:extLst>
          </p:cNvPr>
          <p:cNvSpPr txBox="1"/>
          <p:nvPr/>
        </p:nvSpPr>
        <p:spPr>
          <a:xfrm>
            <a:off x="1405611" y="5323620"/>
            <a:ext cx="7790283" cy="10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buClr>
                <a:srgbClr val="073763"/>
              </a:buClr>
              <a:buSzPts val="2800"/>
              <a:defRPr sz="2200">
                <a:latin typeface="+mj-lt"/>
                <a:ea typeface="Montserrat"/>
                <a:cs typeface="Montserrat"/>
              </a:defRPr>
            </a:lvl1pPr>
            <a:lvl2pPr lvl="1">
              <a:defRPr sz="2200">
                <a:latin typeface="+mj-lt"/>
              </a:defRPr>
            </a:lvl2pPr>
          </a:lstStyle>
          <a:p>
            <a:pPr lvl="1" algn="r"/>
            <a:r>
              <a:rPr lang="en-US" dirty="0"/>
              <a:t>The continued evolution of the Connected Aircraft is required 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to enable the sharing of more information among stakeholders, allowing the active participation of flight crews in CDM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1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12BA167-623A-43BB-2AC3-AC79D00A9199}"/>
              </a:ext>
            </a:extLst>
          </p:cNvPr>
          <p:cNvSpPr txBox="1">
            <a:spLocks/>
          </p:cNvSpPr>
          <p:nvPr/>
        </p:nvSpPr>
        <p:spPr>
          <a:xfrm>
            <a:off x="2522375" y="2235200"/>
            <a:ext cx="935238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rgbClr val="005792"/>
                </a:solidFill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2B7B125-5629-5E68-4D78-E493DF1997A4}"/>
              </a:ext>
            </a:extLst>
          </p:cNvPr>
          <p:cNvSpPr txBox="1">
            <a:spLocks/>
          </p:cNvSpPr>
          <p:nvPr/>
        </p:nvSpPr>
        <p:spPr>
          <a:xfrm>
            <a:off x="1751882" y="6438122"/>
            <a:ext cx="10122877" cy="419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err="1">
                <a:solidFill>
                  <a:srgbClr val="002060"/>
                </a:solidFill>
                <a:latin typeface="+mj-lt"/>
              </a:rPr>
              <a:t>amornrat.ji@aerothai.co.th</a:t>
            </a:r>
            <a:endParaRPr lang="en-US" sz="2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9DA39E-0FAD-3F59-EE58-9B5272A0E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03" y="255932"/>
            <a:ext cx="1892777" cy="10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42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326</Words>
  <Application>Microsoft Macintosh PowerPoint</Application>
  <PresentationFormat>Widescreen</PresentationFormat>
  <Paragraphs>79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Objectives</vt:lpstr>
      <vt:lpstr>Journey</vt:lpstr>
      <vt:lpstr>Operational Value</vt:lpstr>
      <vt:lpstr>Demonstrated Capability</vt:lpstr>
      <vt:lpstr>Key Lessons Learned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Amornrat Jirattigalachote</dc:creator>
  <cp:lastModifiedBy>Amornrat Jirattigalachote</cp:lastModifiedBy>
  <cp:revision>81</cp:revision>
  <dcterms:created xsi:type="dcterms:W3CDTF">2024-01-16T03:00:55Z</dcterms:created>
  <dcterms:modified xsi:type="dcterms:W3CDTF">2024-05-24T16:19:01Z</dcterms:modified>
</cp:coreProperties>
</file>