
<file path=[Content_Types].xml><?xml version="1.0" encoding="utf-8"?>
<Types xmlns="http://schemas.openxmlformats.org/package/2006/content-types">
  <Default Extension="crdownload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480" r:id="rId5"/>
    <p:sldId id="2147376291" r:id="rId6"/>
    <p:sldId id="377" r:id="rId7"/>
    <p:sldId id="2147376292" r:id="rId8"/>
    <p:sldId id="2147376300" r:id="rId9"/>
    <p:sldId id="2147376301" r:id="rId10"/>
    <p:sldId id="2147376296" r:id="rId11"/>
    <p:sldId id="269" r:id="rId12"/>
    <p:sldId id="389" r:id="rId13"/>
    <p:sldId id="2147376298" r:id="rId14"/>
    <p:sldId id="320" r:id="rId15"/>
    <p:sldId id="2147376302" r:id="rId16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B7754-5859-E187-AFE7-68791CC78DC9}" name="HOUOT Benoit" initials="HB" userId="S::benoit.houot@eurocontrol.int::82f704e4-0054-405a-a302-493bcea947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lberg, Ray (FAA)" initials="AR(" lastIdx="1" clrIdx="0">
    <p:extLst>
      <p:ext uri="{19B8F6BF-5375-455C-9EA6-DF929625EA0E}">
        <p15:presenceInfo xmlns:p15="http://schemas.microsoft.com/office/powerpoint/2012/main" userId="S-1-5-21-3215564045-1863808890-1157122868-1022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A7"/>
    <a:srgbClr val="CCECFF"/>
    <a:srgbClr val="FFCC66"/>
    <a:srgbClr val="CCFFCC"/>
    <a:srgbClr val="99CCFF"/>
    <a:srgbClr val="99FFCC"/>
    <a:srgbClr val="003D96"/>
    <a:srgbClr val="FF9900"/>
    <a:srgbClr val="003366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BAABC-DD1B-E426-A3FC-B1E2C586645B}" v="1" dt="2024-06-04T14:34:39.622"/>
    <p1510:client id="{C5F42BB2-1E26-D841-24D7-288C1DEDF2E9}" v="13" dt="2024-06-04T13:14:34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75023" autoAdjust="0"/>
  </p:normalViewPr>
  <p:slideViewPr>
    <p:cSldViewPr snapToGrid="0">
      <p:cViewPr varScale="1">
        <p:scale>
          <a:sx n="44" d="100"/>
          <a:sy n="44" d="100"/>
        </p:scale>
        <p:origin x="1456" y="32"/>
      </p:cViewPr>
      <p:guideLst>
        <p:guide orient="horz" pos="4252"/>
        <p:guide pos="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587f1b71d5457329c16a10e35989335406953785debade4a78aaa67015a0993::" providerId="AD" clId="Web-{C5F42BB2-1E26-D841-24D7-288C1DEDF2E9}"/>
    <pc:docChg chg="addSld delSld modSld">
      <pc:chgData name="Guest User" userId="S::urn:spo:anon#7587f1b71d5457329c16a10e35989335406953785debade4a78aaa67015a0993::" providerId="AD" clId="Web-{C5F42BB2-1E26-D841-24D7-288C1DEDF2E9}" dt="2024-06-04T13:14:34.424" v="10" actId="14100"/>
      <pc:docMkLst>
        <pc:docMk/>
      </pc:docMkLst>
      <pc:sldChg chg="del">
        <pc:chgData name="Guest User" userId="S::urn:spo:anon#7587f1b71d5457329c16a10e35989335406953785debade4a78aaa67015a0993::" providerId="AD" clId="Web-{C5F42BB2-1E26-D841-24D7-288C1DEDF2E9}" dt="2024-06-04T13:13:21.079" v="1"/>
        <pc:sldMkLst>
          <pc:docMk/>
          <pc:sldMk cId="1769470512" sldId="292"/>
        </pc:sldMkLst>
      </pc:sldChg>
      <pc:sldChg chg="addSp delSp modSp new">
        <pc:chgData name="Guest User" userId="S::urn:spo:anon#7587f1b71d5457329c16a10e35989335406953785debade4a78aaa67015a0993::" providerId="AD" clId="Web-{C5F42BB2-1E26-D841-24D7-288C1DEDF2E9}" dt="2024-06-04T13:14:34.424" v="10" actId="14100"/>
        <pc:sldMkLst>
          <pc:docMk/>
          <pc:sldMk cId="1774659714" sldId="2147376302"/>
        </pc:sldMkLst>
        <pc:spChg chg="del">
          <ac:chgData name="Guest User" userId="S::urn:spo:anon#7587f1b71d5457329c16a10e35989335406953785debade4a78aaa67015a0993::" providerId="AD" clId="Web-{C5F42BB2-1E26-D841-24D7-288C1DEDF2E9}" dt="2024-06-04T13:14:12.549" v="7"/>
          <ac:spMkLst>
            <pc:docMk/>
            <pc:sldMk cId="1774659714" sldId="2147376302"/>
            <ac:spMk id="2" creationId="{5C8BEF7E-2322-19BF-3F79-D0AF0C202FD4}"/>
          </ac:spMkLst>
        </pc:spChg>
        <pc:spChg chg="del mod">
          <ac:chgData name="Guest User" userId="S::urn:spo:anon#7587f1b71d5457329c16a10e35989335406953785debade4a78aaa67015a0993::" providerId="AD" clId="Web-{C5F42BB2-1E26-D841-24D7-288C1DEDF2E9}" dt="2024-06-04T13:13:42.845" v="5"/>
          <ac:spMkLst>
            <pc:docMk/>
            <pc:sldMk cId="1774659714" sldId="2147376302"/>
            <ac:spMk id="3" creationId="{CF594816-1D23-1860-DF30-2778D9292FE7}"/>
          </ac:spMkLst>
        </pc:spChg>
        <pc:picChg chg="add mod ord">
          <ac:chgData name="Guest User" userId="S::urn:spo:anon#7587f1b71d5457329c16a10e35989335406953785debade4a78aaa67015a0993::" providerId="AD" clId="Web-{C5F42BB2-1E26-D841-24D7-288C1DEDF2E9}" dt="2024-06-04T13:14:04.689" v="6" actId="1076"/>
          <ac:picMkLst>
            <pc:docMk/>
            <pc:sldMk cId="1774659714" sldId="2147376302"/>
            <ac:picMk id="6" creationId="{554B125D-E7D3-03B1-12AD-53CDE0EAF97D}"/>
          </ac:picMkLst>
        </pc:picChg>
        <pc:picChg chg="add mod">
          <ac:chgData name="Guest User" userId="S::urn:spo:anon#7587f1b71d5457329c16a10e35989335406953785debade4a78aaa67015a0993::" providerId="AD" clId="Web-{C5F42BB2-1E26-D841-24D7-288C1DEDF2E9}" dt="2024-06-04T13:14:34.424" v="10" actId="14100"/>
          <ac:picMkLst>
            <pc:docMk/>
            <pc:sldMk cId="1774659714" sldId="2147376302"/>
            <ac:picMk id="7" creationId="{2F2F7878-16BF-8C0E-2F02-7690B7567700}"/>
          </ac:picMkLst>
        </pc:picChg>
      </pc:sldChg>
    </pc:docChg>
  </pc:docChgLst>
  <pc:docChgLst>
    <pc:chgData name="Guest User" userId="S::urn:spo:anon#7587f1b71d5457329c16a10e35989335406953785debade4a78aaa67015a0993::" providerId="AD" clId="Web-{23ABAABC-DD1B-E426-A3FC-B1E2C586645B}"/>
    <pc:docChg chg="delSld">
      <pc:chgData name="Guest User" userId="S::urn:spo:anon#7587f1b71d5457329c16a10e35989335406953785debade4a78aaa67015a0993::" providerId="AD" clId="Web-{23ABAABC-DD1B-E426-A3FC-B1E2C586645B}" dt="2024-06-04T14:34:39.622" v="0"/>
      <pc:docMkLst>
        <pc:docMk/>
      </pc:docMkLst>
      <pc:sldChg chg="del">
        <pc:chgData name="Guest User" userId="S::urn:spo:anon#7587f1b71d5457329c16a10e35989335406953785debade4a78aaa67015a0993::" providerId="AD" clId="Web-{23ABAABC-DD1B-E426-A3FC-B1E2C586645B}" dt="2024-06-04T14:34:39.622" v="0"/>
        <pc:sldMkLst>
          <pc:docMk/>
          <pc:sldMk cId="2849737952" sldId="3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[FF-ICE Filing Service.csv]Sheet1!PivotTable1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Filed flight plans - eFPL</a:t>
            </a:r>
            <a:br>
              <a:rPr lang="en-US"/>
            </a:br>
            <a:r>
              <a:rPr lang="en-US"/>
              <a:t>OPS system</a:t>
            </a:r>
          </a:p>
        </c:rich>
      </c:tx>
      <c:layout>
        <c:manualLayout>
          <c:xMode val="edge"/>
          <c:yMode val="edge"/>
          <c:x val="0.40906250207378886"/>
          <c:y val="0.11165151388336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710462734843757E-2"/>
          <c:y val="8.9687388838902746E-2"/>
          <c:w val="0.88530133218616158"/>
          <c:h val="0.78598628010504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Sheet1!$A$4:$A$42</c:f>
              <c:strCache>
                <c:ptCount val="38"/>
                <c:pt idx="0">
                  <c:v>13/04/2024</c:v>
                </c:pt>
                <c:pt idx="1">
                  <c:v>14/04/2024</c:v>
                </c:pt>
                <c:pt idx="2">
                  <c:v>15/04/2024</c:v>
                </c:pt>
                <c:pt idx="3">
                  <c:v>16/04/2024</c:v>
                </c:pt>
                <c:pt idx="4">
                  <c:v>17/04/2024</c:v>
                </c:pt>
                <c:pt idx="5">
                  <c:v>18/04/2024</c:v>
                </c:pt>
                <c:pt idx="6">
                  <c:v>19/04/2024</c:v>
                </c:pt>
                <c:pt idx="7">
                  <c:v>20/04/2024</c:v>
                </c:pt>
                <c:pt idx="8">
                  <c:v>21/04/2024</c:v>
                </c:pt>
                <c:pt idx="9">
                  <c:v>22/04/2024</c:v>
                </c:pt>
                <c:pt idx="10">
                  <c:v>23/04/2024</c:v>
                </c:pt>
                <c:pt idx="11">
                  <c:v>24/04/2024</c:v>
                </c:pt>
                <c:pt idx="12">
                  <c:v>25/04/2024</c:v>
                </c:pt>
                <c:pt idx="13">
                  <c:v>26/04/2024</c:v>
                </c:pt>
                <c:pt idx="14">
                  <c:v>27/04/2024</c:v>
                </c:pt>
                <c:pt idx="15">
                  <c:v>28/04/2024</c:v>
                </c:pt>
                <c:pt idx="16">
                  <c:v>29/04/2024</c:v>
                </c:pt>
                <c:pt idx="17">
                  <c:v>30/04/2024</c:v>
                </c:pt>
                <c:pt idx="18">
                  <c:v>01/05/2024</c:v>
                </c:pt>
                <c:pt idx="19">
                  <c:v>02/05/2024</c:v>
                </c:pt>
                <c:pt idx="20">
                  <c:v>03/05/2024</c:v>
                </c:pt>
                <c:pt idx="21">
                  <c:v>04/05/2024</c:v>
                </c:pt>
                <c:pt idx="22">
                  <c:v>05/05/2024</c:v>
                </c:pt>
                <c:pt idx="23">
                  <c:v>06/05/2024</c:v>
                </c:pt>
                <c:pt idx="24">
                  <c:v>07/05/2024</c:v>
                </c:pt>
                <c:pt idx="25">
                  <c:v>08/05/2024</c:v>
                </c:pt>
                <c:pt idx="26">
                  <c:v>09/05/2024</c:v>
                </c:pt>
                <c:pt idx="27">
                  <c:v>10/05/2024</c:v>
                </c:pt>
                <c:pt idx="28">
                  <c:v>11/05/2024</c:v>
                </c:pt>
                <c:pt idx="29">
                  <c:v>12/05/2024</c:v>
                </c:pt>
                <c:pt idx="30">
                  <c:v>13/05/2024</c:v>
                </c:pt>
                <c:pt idx="31">
                  <c:v>14/05/2024</c:v>
                </c:pt>
                <c:pt idx="32">
                  <c:v>15/05/2024</c:v>
                </c:pt>
                <c:pt idx="33">
                  <c:v>16/05/2024</c:v>
                </c:pt>
                <c:pt idx="34">
                  <c:v>17/05/2024</c:v>
                </c:pt>
                <c:pt idx="35">
                  <c:v>18/05/2024</c:v>
                </c:pt>
                <c:pt idx="36">
                  <c:v>19/05/2024</c:v>
                </c:pt>
                <c:pt idx="37">
                  <c:v>20/05/2024</c:v>
                </c:pt>
              </c:strCache>
            </c:strRef>
          </c:cat>
          <c:val>
            <c:numRef>
              <c:f>Sheet1!$B$4:$B$42</c:f>
              <c:numCache>
                <c:formatCode>General</c:formatCode>
                <c:ptCount val="38"/>
                <c:pt idx="0">
                  <c:v>59</c:v>
                </c:pt>
                <c:pt idx="1">
                  <c:v>69</c:v>
                </c:pt>
                <c:pt idx="2">
                  <c:v>76</c:v>
                </c:pt>
                <c:pt idx="3">
                  <c:v>72</c:v>
                </c:pt>
                <c:pt idx="4">
                  <c:v>74</c:v>
                </c:pt>
                <c:pt idx="5">
                  <c:v>81</c:v>
                </c:pt>
                <c:pt idx="6">
                  <c:v>77</c:v>
                </c:pt>
                <c:pt idx="7">
                  <c:v>64</c:v>
                </c:pt>
                <c:pt idx="8">
                  <c:v>73</c:v>
                </c:pt>
                <c:pt idx="9">
                  <c:v>67</c:v>
                </c:pt>
                <c:pt idx="10">
                  <c:v>70</c:v>
                </c:pt>
                <c:pt idx="11">
                  <c:v>86</c:v>
                </c:pt>
                <c:pt idx="12">
                  <c:v>68</c:v>
                </c:pt>
                <c:pt idx="13">
                  <c:v>69</c:v>
                </c:pt>
                <c:pt idx="14">
                  <c:v>61</c:v>
                </c:pt>
                <c:pt idx="15">
                  <c:v>68</c:v>
                </c:pt>
                <c:pt idx="16">
                  <c:v>90</c:v>
                </c:pt>
                <c:pt idx="17">
                  <c:v>67</c:v>
                </c:pt>
                <c:pt idx="18">
                  <c:v>75</c:v>
                </c:pt>
                <c:pt idx="19">
                  <c:v>76</c:v>
                </c:pt>
                <c:pt idx="20">
                  <c:v>58</c:v>
                </c:pt>
                <c:pt idx="21">
                  <c:v>60</c:v>
                </c:pt>
                <c:pt idx="22">
                  <c:v>71</c:v>
                </c:pt>
                <c:pt idx="23">
                  <c:v>74</c:v>
                </c:pt>
                <c:pt idx="24">
                  <c:v>80</c:v>
                </c:pt>
                <c:pt idx="25">
                  <c:v>79</c:v>
                </c:pt>
                <c:pt idx="26">
                  <c:v>75</c:v>
                </c:pt>
                <c:pt idx="27">
                  <c:v>69</c:v>
                </c:pt>
                <c:pt idx="28">
                  <c:v>54</c:v>
                </c:pt>
                <c:pt idx="29">
                  <c:v>76</c:v>
                </c:pt>
                <c:pt idx="30">
                  <c:v>67</c:v>
                </c:pt>
                <c:pt idx="31">
                  <c:v>78</c:v>
                </c:pt>
                <c:pt idx="32">
                  <c:v>74</c:v>
                </c:pt>
                <c:pt idx="33">
                  <c:v>80</c:v>
                </c:pt>
                <c:pt idx="34">
                  <c:v>71</c:v>
                </c:pt>
                <c:pt idx="35">
                  <c:v>56</c:v>
                </c:pt>
                <c:pt idx="36">
                  <c:v>65</c:v>
                </c:pt>
                <c:pt idx="3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E-422D-A323-95B9E0B5E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786447"/>
        <c:axId val="921792207"/>
      </c:barChart>
      <c:catAx>
        <c:axId val="92178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792207"/>
        <c:crosses val="autoZero"/>
        <c:auto val="0"/>
        <c:lblAlgn val="ctr"/>
        <c:lblOffset val="100"/>
        <c:noMultiLvlLbl val="0"/>
      </c:catAx>
      <c:valAx>
        <c:axId val="92179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78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crdownload"/><Relationship Id="rId2" Type="http://schemas.openxmlformats.org/officeDocument/2006/relationships/image" Target="../media/image24.crdownload"/><Relationship Id="rId1" Type="http://schemas.openxmlformats.org/officeDocument/2006/relationships/image" Target="../media/image23.crdownload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crdownload"/><Relationship Id="rId2" Type="http://schemas.openxmlformats.org/officeDocument/2006/relationships/image" Target="../media/image24.crdownload"/><Relationship Id="rId1" Type="http://schemas.openxmlformats.org/officeDocument/2006/relationships/image" Target="../media/image23.crdownload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7E9A-6E93-44B9-A822-223B42DA70E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1AA60D-5B8E-4BB8-99F7-780A908D59A4}">
      <dgm:prSet phldrT="[Text]" custT="1"/>
      <dgm:spPr>
        <a:solidFill>
          <a:srgbClr val="CCECFF"/>
        </a:solidFill>
      </dgm:spPr>
      <dgm:t>
        <a:bodyPr tIns="216000" bIns="0"/>
        <a:lstStyle/>
        <a:p>
          <a:pPr algn="l"/>
          <a:r>
            <a:rPr lang="en-GB" sz="4800" b="1" dirty="0">
              <a:solidFill>
                <a:schemeClr val="tx1"/>
              </a:solidFill>
              <a:latin typeface="Mangal Pro" panose="00000500000000000000" pitchFamily="2" charset="0"/>
              <a:cs typeface="Mangal Pro" panose="00000500000000000000" pitchFamily="2" charset="0"/>
            </a:rPr>
            <a:t>Ancillary FF-ICE processes</a:t>
          </a:r>
        </a:p>
      </dgm:t>
    </dgm:pt>
    <dgm:pt modelId="{254CA517-4293-4B99-8114-27502C225A37}" type="parTrans" cxnId="{B1010E2F-2A79-4FE8-B89B-700EBC200415}">
      <dgm:prSet/>
      <dgm:spPr/>
      <dgm:t>
        <a:bodyPr/>
        <a:lstStyle/>
        <a:p>
          <a:endParaRPr lang="en-GB"/>
        </a:p>
      </dgm:t>
    </dgm:pt>
    <dgm:pt modelId="{D92B5AFA-9DA4-4A7B-8C17-5BC7A1AA02A1}" type="sibTrans" cxnId="{B1010E2F-2A79-4FE8-B89B-700EBC200415}">
      <dgm:prSet/>
      <dgm:spPr/>
      <dgm:t>
        <a:bodyPr/>
        <a:lstStyle/>
        <a:p>
          <a:endParaRPr lang="en-GB"/>
        </a:p>
      </dgm:t>
    </dgm:pt>
    <dgm:pt modelId="{C8A1DD91-AE89-4CEF-A817-397C90A1F71E}">
      <dgm:prSet phldrT="[Text]" custT="1"/>
      <dgm:spPr>
        <a:solidFill>
          <a:srgbClr val="FFE2A7"/>
        </a:solidFill>
      </dgm:spPr>
      <dgm:t>
        <a:bodyPr bIns="72000"/>
        <a:lstStyle/>
        <a:p>
          <a:pPr algn="ctr" defTabSz="844550"/>
          <a:r>
            <a:rPr lang="en-US" sz="4000" dirty="0">
              <a:solidFill>
                <a:schemeClr val="tx1"/>
              </a:solidFill>
              <a:latin typeface="Mangal Pro" panose="00000500000000000000" pitchFamily="2" charset="0"/>
              <a:cs typeface="Mangal Pro" panose="00000500000000000000" pitchFamily="2" charset="0"/>
            </a:rPr>
            <a:t>Translation</a:t>
          </a:r>
          <a:endParaRPr lang="en-GB" sz="4000" dirty="0">
            <a:solidFill>
              <a:schemeClr val="tx1"/>
            </a:solidFill>
            <a:latin typeface="Mangal Pro" panose="00000500000000000000" pitchFamily="2" charset="0"/>
            <a:cs typeface="Mangal Pro" panose="00000500000000000000" pitchFamily="2" charset="0"/>
          </a:endParaRPr>
        </a:p>
      </dgm:t>
    </dgm:pt>
    <dgm:pt modelId="{94621FA8-9458-4AF9-AE3A-F913AC56A23A}" type="parTrans" cxnId="{715B7A7B-AD99-4F20-914F-92710086CD1E}">
      <dgm:prSet/>
      <dgm:spPr/>
      <dgm:t>
        <a:bodyPr/>
        <a:lstStyle/>
        <a:p>
          <a:endParaRPr lang="en-GB"/>
        </a:p>
      </dgm:t>
    </dgm:pt>
    <dgm:pt modelId="{A71D006D-7910-45CE-A7AC-3A2073963008}" type="sibTrans" cxnId="{715B7A7B-AD99-4F20-914F-92710086CD1E}">
      <dgm:prSet/>
      <dgm:spPr/>
      <dgm:t>
        <a:bodyPr/>
        <a:lstStyle/>
        <a:p>
          <a:endParaRPr lang="en-GB"/>
        </a:p>
      </dgm:t>
    </dgm:pt>
    <dgm:pt modelId="{E40A319E-0BF2-4660-84C8-18F9B8F9EF5E}">
      <dgm:prSet phldrT="[Text]" custT="1"/>
      <dgm:spPr>
        <a:solidFill>
          <a:srgbClr val="FFE2A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84480" tIns="284480" rIns="284480" bIns="7200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Re-evaluation</a:t>
          </a:r>
          <a:endParaRPr lang="en-GB" sz="4000" kern="1200" dirty="0">
            <a:solidFill>
              <a:srgbClr val="000000"/>
            </a:solidFill>
            <a:latin typeface="Mangal Pro" panose="00000500000000000000" pitchFamily="2" charset="0"/>
            <a:ea typeface="+mn-ea"/>
            <a:cs typeface="Mangal Pro" panose="00000500000000000000" pitchFamily="2" charset="0"/>
          </a:endParaRPr>
        </a:p>
      </dgm:t>
    </dgm:pt>
    <dgm:pt modelId="{6F3A6576-3A4B-45ED-B3E1-B9FA00AB3BFE}" type="parTrans" cxnId="{4B6272D2-C4CF-4EBC-ADB5-2AAD10119D6D}">
      <dgm:prSet/>
      <dgm:spPr/>
      <dgm:t>
        <a:bodyPr/>
        <a:lstStyle/>
        <a:p>
          <a:endParaRPr lang="en-GB"/>
        </a:p>
      </dgm:t>
    </dgm:pt>
    <dgm:pt modelId="{4220B005-B02A-4213-BD25-98B6D6A53822}" type="sibTrans" cxnId="{4B6272D2-C4CF-4EBC-ADB5-2AAD10119D6D}">
      <dgm:prSet/>
      <dgm:spPr/>
      <dgm:t>
        <a:bodyPr/>
        <a:lstStyle/>
        <a:p>
          <a:endParaRPr lang="en-GB"/>
        </a:p>
      </dgm:t>
    </dgm:pt>
    <dgm:pt modelId="{4900C77C-1955-4BF3-A4C4-04DA491A80BD}">
      <dgm:prSet custT="1"/>
      <dgm:spPr>
        <a:solidFill>
          <a:srgbClr val="FFE2A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84480" tIns="284480" rIns="284480" bIns="7200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Translation</a:t>
          </a:r>
          <a:r>
            <a:rPr lang="en-US" sz="4000" kern="1200" dirty="0">
              <a:solidFill>
                <a:srgbClr val="2D2D8A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 </a:t>
          </a:r>
          <a:r>
            <a:rPr lang="en-US" sz="4000" kern="1200" dirty="0">
              <a:solidFill>
                <a:schemeClr val="tx1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&amp; Delivery</a:t>
          </a:r>
        </a:p>
      </dgm:t>
    </dgm:pt>
    <dgm:pt modelId="{F36F8114-9BBE-4B0F-9859-F59CFBE87BF6}" type="parTrans" cxnId="{7CCAD351-F02E-45AD-8505-72AA23B08DE1}">
      <dgm:prSet/>
      <dgm:spPr/>
      <dgm:t>
        <a:bodyPr/>
        <a:lstStyle/>
        <a:p>
          <a:endParaRPr lang="en-GB"/>
        </a:p>
      </dgm:t>
    </dgm:pt>
    <dgm:pt modelId="{E8F3078E-9D0A-4244-9A3A-145D57394591}" type="sibTrans" cxnId="{7CCAD351-F02E-45AD-8505-72AA23B08DE1}">
      <dgm:prSet/>
      <dgm:spPr/>
      <dgm:t>
        <a:bodyPr/>
        <a:lstStyle/>
        <a:p>
          <a:endParaRPr lang="en-GB"/>
        </a:p>
      </dgm:t>
    </dgm:pt>
    <dgm:pt modelId="{F812B24B-8E08-4FC8-95A9-4C30B691FA10}" type="pres">
      <dgm:prSet presAssocID="{B4317E9A-6E93-44B9-A822-223B42DA70E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043587C-7F54-443A-A722-DE0A98C4A2A7}" type="pres">
      <dgm:prSet presAssocID="{C81AA60D-5B8E-4BB8-99F7-780A908D59A4}" presName="root" presStyleCnt="0">
        <dgm:presLayoutVars>
          <dgm:chMax/>
          <dgm:chPref val="4"/>
        </dgm:presLayoutVars>
      </dgm:prSet>
      <dgm:spPr/>
    </dgm:pt>
    <dgm:pt modelId="{24698C11-5657-4CC4-808E-FD7244E154E3}" type="pres">
      <dgm:prSet presAssocID="{C81AA60D-5B8E-4BB8-99F7-780A908D59A4}" presName="rootComposite" presStyleCnt="0">
        <dgm:presLayoutVars/>
      </dgm:prSet>
      <dgm:spPr/>
    </dgm:pt>
    <dgm:pt modelId="{AE826860-44F5-4B0F-BDB7-144EBDB6C1BA}" type="pres">
      <dgm:prSet presAssocID="{C81AA60D-5B8E-4BB8-99F7-780A908D59A4}" presName="rootText" presStyleLbl="node0" presStyleIdx="0" presStyleCnt="1" custScaleX="104860" custScaleY="90234" custLinFactNeighborX="-1028" custLinFactNeighborY="1949">
        <dgm:presLayoutVars>
          <dgm:chMax/>
          <dgm:chPref val="4"/>
        </dgm:presLayoutVars>
      </dgm:prSet>
      <dgm:spPr/>
    </dgm:pt>
    <dgm:pt modelId="{D74DA297-8A4F-474B-A802-BC2ADE013089}" type="pres">
      <dgm:prSet presAssocID="{C81AA60D-5B8E-4BB8-99F7-780A908D59A4}" presName="childShape" presStyleCnt="0">
        <dgm:presLayoutVars>
          <dgm:chMax val="0"/>
          <dgm:chPref val="0"/>
        </dgm:presLayoutVars>
      </dgm:prSet>
      <dgm:spPr/>
    </dgm:pt>
    <dgm:pt modelId="{7462C096-BF3C-45D3-ADC9-4B7D171203ED}" type="pres">
      <dgm:prSet presAssocID="{C8A1DD91-AE89-4CEF-A817-397C90A1F71E}" presName="childComposite" presStyleCnt="0">
        <dgm:presLayoutVars>
          <dgm:chMax val="0"/>
          <dgm:chPref val="0"/>
        </dgm:presLayoutVars>
      </dgm:prSet>
      <dgm:spPr/>
    </dgm:pt>
    <dgm:pt modelId="{4F708490-516C-4DA5-8768-5A00BD35DC74}" type="pres">
      <dgm:prSet presAssocID="{C8A1DD91-AE89-4CEF-A817-397C90A1F71E}" presName="Image" presStyleLbl="node1" presStyleIdx="0" presStyleCnt="3" custScaleX="73020" custScaleY="71277" custLinFactNeighborX="-5235" custLinFactNeighborY="182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B765F85-62A1-403F-8114-D57002521303}" type="pres">
      <dgm:prSet presAssocID="{C8A1DD91-AE89-4CEF-A817-397C90A1F71E}" presName="childText" presStyleLbl="lnNode1" presStyleIdx="0" presStyleCnt="3" custScaleX="102084">
        <dgm:presLayoutVars>
          <dgm:chMax val="0"/>
          <dgm:chPref val="0"/>
          <dgm:bulletEnabled val="1"/>
        </dgm:presLayoutVars>
      </dgm:prSet>
      <dgm:spPr/>
    </dgm:pt>
    <dgm:pt modelId="{886FF2CD-3079-45D5-8B7B-F2C1FBACB9E2}" type="pres">
      <dgm:prSet presAssocID="{E40A319E-0BF2-4660-84C8-18F9B8F9EF5E}" presName="childComposite" presStyleCnt="0">
        <dgm:presLayoutVars>
          <dgm:chMax val="0"/>
          <dgm:chPref val="0"/>
        </dgm:presLayoutVars>
      </dgm:prSet>
      <dgm:spPr/>
    </dgm:pt>
    <dgm:pt modelId="{1F3FD86E-9C2A-4BC7-8D95-4D461F286BF1}" type="pres">
      <dgm:prSet presAssocID="{E40A319E-0BF2-4660-84C8-18F9B8F9EF5E}" presName="Image" presStyleLbl="node1" presStyleIdx="1" presStyleCnt="3" custScaleX="79149" custScaleY="69914" custLinFactNeighborX="-5845" custLinFactNeighborY="1949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47E65A3B-8D01-42CF-A7CF-F4992FD4433D}" type="pres">
      <dgm:prSet presAssocID="{E40A319E-0BF2-4660-84C8-18F9B8F9EF5E}" presName="childText" presStyleLbl="lnNode1" presStyleIdx="1" presStyleCnt="3" custScaleX="102259">
        <dgm:presLayoutVars>
          <dgm:chMax val="0"/>
          <dgm:chPref val="0"/>
          <dgm:bulletEnabled val="1"/>
        </dgm:presLayoutVars>
      </dgm:prSet>
      <dgm:spPr>
        <a:xfrm>
          <a:off x="1453953" y="2467564"/>
          <a:ext cx="9139227" cy="1119692"/>
        </a:xfrm>
        <a:prstGeom prst="roundRect">
          <a:avLst>
            <a:gd name="adj" fmla="val 16670"/>
          </a:avLst>
        </a:prstGeom>
      </dgm:spPr>
    </dgm:pt>
    <dgm:pt modelId="{338D02E9-C04C-4C80-8FAE-A27E3FDC9593}" type="pres">
      <dgm:prSet presAssocID="{4900C77C-1955-4BF3-A4C4-04DA491A80BD}" presName="childComposite" presStyleCnt="0">
        <dgm:presLayoutVars>
          <dgm:chMax val="0"/>
          <dgm:chPref val="0"/>
        </dgm:presLayoutVars>
      </dgm:prSet>
      <dgm:spPr/>
    </dgm:pt>
    <dgm:pt modelId="{F4342DA4-F205-4C40-9F21-8350B89C0767}" type="pres">
      <dgm:prSet presAssocID="{4900C77C-1955-4BF3-A4C4-04DA491A80BD}" presName="Image" presStyleLbl="node1" presStyleIdx="2" presStyleCnt="3" custScaleX="76752" custScaleY="60016" custLinFactNeighborX="-4253" custLinFactNeighborY="-1701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E062831-7915-44ED-8334-8FD5C2F2A02F}" type="pres">
      <dgm:prSet presAssocID="{4900C77C-1955-4BF3-A4C4-04DA491A80BD}" presName="childText" presStyleLbl="lnNode1" presStyleIdx="2" presStyleCnt="3" custScaleX="102568">
        <dgm:presLayoutVars>
          <dgm:chMax val="0"/>
          <dgm:chPref val="0"/>
          <dgm:bulletEnabled val="1"/>
        </dgm:presLayoutVars>
      </dgm:prSet>
      <dgm:spPr>
        <a:xfrm>
          <a:off x="1426337" y="3721619"/>
          <a:ext cx="9166844" cy="1119692"/>
        </a:xfrm>
        <a:prstGeom prst="roundRect">
          <a:avLst>
            <a:gd name="adj" fmla="val 16670"/>
          </a:avLst>
        </a:prstGeom>
      </dgm:spPr>
    </dgm:pt>
  </dgm:ptLst>
  <dgm:cxnLst>
    <dgm:cxn modelId="{572AFD05-79DC-4AF7-AD04-D91C0C604561}" type="presOf" srcId="{E40A319E-0BF2-4660-84C8-18F9B8F9EF5E}" destId="{47E65A3B-8D01-42CF-A7CF-F4992FD4433D}" srcOrd="0" destOrd="0" presId="urn:microsoft.com/office/officeart/2008/layout/PictureAccentList"/>
    <dgm:cxn modelId="{C651F30B-75A2-4273-AC9C-49A69F97AB28}" type="presOf" srcId="{B4317E9A-6E93-44B9-A822-223B42DA70EC}" destId="{F812B24B-8E08-4FC8-95A9-4C30B691FA10}" srcOrd="0" destOrd="0" presId="urn:microsoft.com/office/officeart/2008/layout/PictureAccentList"/>
    <dgm:cxn modelId="{60E5221A-36D8-4695-9933-F0CB6FA6C63B}" type="presOf" srcId="{C8A1DD91-AE89-4CEF-A817-397C90A1F71E}" destId="{1B765F85-62A1-403F-8114-D57002521303}" srcOrd="0" destOrd="0" presId="urn:microsoft.com/office/officeart/2008/layout/PictureAccentList"/>
    <dgm:cxn modelId="{B1010E2F-2A79-4FE8-B89B-700EBC200415}" srcId="{B4317E9A-6E93-44B9-A822-223B42DA70EC}" destId="{C81AA60D-5B8E-4BB8-99F7-780A908D59A4}" srcOrd="0" destOrd="0" parTransId="{254CA517-4293-4B99-8114-27502C225A37}" sibTransId="{D92B5AFA-9DA4-4A7B-8C17-5BC7A1AA02A1}"/>
    <dgm:cxn modelId="{7CCAD351-F02E-45AD-8505-72AA23B08DE1}" srcId="{C81AA60D-5B8E-4BB8-99F7-780A908D59A4}" destId="{4900C77C-1955-4BF3-A4C4-04DA491A80BD}" srcOrd="2" destOrd="0" parTransId="{F36F8114-9BBE-4B0F-9859-F59CFBE87BF6}" sibTransId="{E8F3078E-9D0A-4244-9A3A-145D57394591}"/>
    <dgm:cxn modelId="{715B7A7B-AD99-4F20-914F-92710086CD1E}" srcId="{C81AA60D-5B8E-4BB8-99F7-780A908D59A4}" destId="{C8A1DD91-AE89-4CEF-A817-397C90A1F71E}" srcOrd="0" destOrd="0" parTransId="{94621FA8-9458-4AF9-AE3A-F913AC56A23A}" sibTransId="{A71D006D-7910-45CE-A7AC-3A2073963008}"/>
    <dgm:cxn modelId="{D7191B7C-53DA-4699-95F8-CD6C9C208F7B}" type="presOf" srcId="{C81AA60D-5B8E-4BB8-99F7-780A908D59A4}" destId="{AE826860-44F5-4B0F-BDB7-144EBDB6C1BA}" srcOrd="0" destOrd="0" presId="urn:microsoft.com/office/officeart/2008/layout/PictureAccentList"/>
    <dgm:cxn modelId="{E88F99A1-0E12-4F0E-AAA1-DE52C534844D}" type="presOf" srcId="{4900C77C-1955-4BF3-A4C4-04DA491A80BD}" destId="{7E062831-7915-44ED-8334-8FD5C2F2A02F}" srcOrd="0" destOrd="0" presId="urn:microsoft.com/office/officeart/2008/layout/PictureAccentList"/>
    <dgm:cxn modelId="{4B6272D2-C4CF-4EBC-ADB5-2AAD10119D6D}" srcId="{C81AA60D-5B8E-4BB8-99F7-780A908D59A4}" destId="{E40A319E-0BF2-4660-84C8-18F9B8F9EF5E}" srcOrd="1" destOrd="0" parTransId="{6F3A6576-3A4B-45ED-B3E1-B9FA00AB3BFE}" sibTransId="{4220B005-B02A-4213-BD25-98B6D6A53822}"/>
    <dgm:cxn modelId="{F841A5B6-DF3F-46EA-BC0E-54880E3EE98B}" type="presParOf" srcId="{F812B24B-8E08-4FC8-95A9-4C30B691FA10}" destId="{7043587C-7F54-443A-A722-DE0A98C4A2A7}" srcOrd="0" destOrd="0" presId="urn:microsoft.com/office/officeart/2008/layout/PictureAccentList"/>
    <dgm:cxn modelId="{ABA4312C-8C25-4F22-9613-EC13A2328BB4}" type="presParOf" srcId="{7043587C-7F54-443A-A722-DE0A98C4A2A7}" destId="{24698C11-5657-4CC4-808E-FD7244E154E3}" srcOrd="0" destOrd="0" presId="urn:microsoft.com/office/officeart/2008/layout/PictureAccentList"/>
    <dgm:cxn modelId="{2A225257-225C-4446-8F78-5A324C69C549}" type="presParOf" srcId="{24698C11-5657-4CC4-808E-FD7244E154E3}" destId="{AE826860-44F5-4B0F-BDB7-144EBDB6C1BA}" srcOrd="0" destOrd="0" presId="urn:microsoft.com/office/officeart/2008/layout/PictureAccentList"/>
    <dgm:cxn modelId="{E63EE91E-5E60-40C1-825A-E9ADAE0566C0}" type="presParOf" srcId="{7043587C-7F54-443A-A722-DE0A98C4A2A7}" destId="{D74DA297-8A4F-474B-A802-BC2ADE013089}" srcOrd="1" destOrd="0" presId="urn:microsoft.com/office/officeart/2008/layout/PictureAccentList"/>
    <dgm:cxn modelId="{51131F87-57E3-4259-B66A-EB3F9C622EAA}" type="presParOf" srcId="{D74DA297-8A4F-474B-A802-BC2ADE013089}" destId="{7462C096-BF3C-45D3-ADC9-4B7D171203ED}" srcOrd="0" destOrd="0" presId="urn:microsoft.com/office/officeart/2008/layout/PictureAccentList"/>
    <dgm:cxn modelId="{BADF8427-CBA2-4B47-9B02-3165DCDE19D1}" type="presParOf" srcId="{7462C096-BF3C-45D3-ADC9-4B7D171203ED}" destId="{4F708490-516C-4DA5-8768-5A00BD35DC74}" srcOrd="0" destOrd="0" presId="urn:microsoft.com/office/officeart/2008/layout/PictureAccentList"/>
    <dgm:cxn modelId="{FFB1ABD2-6010-47AF-88FD-973777DD3F52}" type="presParOf" srcId="{7462C096-BF3C-45D3-ADC9-4B7D171203ED}" destId="{1B765F85-62A1-403F-8114-D57002521303}" srcOrd="1" destOrd="0" presId="urn:microsoft.com/office/officeart/2008/layout/PictureAccentList"/>
    <dgm:cxn modelId="{A588A5E7-DA19-47C6-A663-26AA6AECA4E1}" type="presParOf" srcId="{D74DA297-8A4F-474B-A802-BC2ADE013089}" destId="{886FF2CD-3079-45D5-8B7B-F2C1FBACB9E2}" srcOrd="1" destOrd="0" presId="urn:microsoft.com/office/officeart/2008/layout/PictureAccentList"/>
    <dgm:cxn modelId="{EAB1E081-5D9C-4999-95A7-49CFFA247C6B}" type="presParOf" srcId="{886FF2CD-3079-45D5-8B7B-F2C1FBACB9E2}" destId="{1F3FD86E-9C2A-4BC7-8D95-4D461F286BF1}" srcOrd="0" destOrd="0" presId="urn:microsoft.com/office/officeart/2008/layout/PictureAccentList"/>
    <dgm:cxn modelId="{889B07BA-4A1C-46C9-86F5-4ADF92177521}" type="presParOf" srcId="{886FF2CD-3079-45D5-8B7B-F2C1FBACB9E2}" destId="{47E65A3B-8D01-42CF-A7CF-F4992FD4433D}" srcOrd="1" destOrd="0" presId="urn:microsoft.com/office/officeart/2008/layout/PictureAccentList"/>
    <dgm:cxn modelId="{59A343B7-A825-4EBD-B0EC-99329C0D0D70}" type="presParOf" srcId="{D74DA297-8A4F-474B-A802-BC2ADE013089}" destId="{338D02E9-C04C-4C80-8FAE-A27E3FDC9593}" srcOrd="2" destOrd="0" presId="urn:microsoft.com/office/officeart/2008/layout/PictureAccentList"/>
    <dgm:cxn modelId="{BEFBB2EA-126C-41C2-B041-D8EC5FE152F2}" type="presParOf" srcId="{338D02E9-C04C-4C80-8FAE-A27E3FDC9593}" destId="{F4342DA4-F205-4C40-9F21-8350B89C0767}" srcOrd="0" destOrd="0" presId="urn:microsoft.com/office/officeart/2008/layout/PictureAccentList"/>
    <dgm:cxn modelId="{DA600B7E-1286-4B95-9B5D-583D6BBDE5DB}" type="presParOf" srcId="{338D02E9-C04C-4C80-8FAE-A27E3FDC9593}" destId="{7E062831-7915-44ED-8334-8FD5C2F2A02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6860-44F5-4B0F-BDB7-144EBDB6C1BA}">
      <dsp:nvSpPr>
        <dsp:cNvPr id="0" name=""/>
        <dsp:cNvSpPr/>
      </dsp:nvSpPr>
      <dsp:spPr>
        <a:xfrm>
          <a:off x="61501" y="23445"/>
          <a:ext cx="10616243" cy="1010342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216000" rIns="9144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 dirty="0">
              <a:solidFill>
                <a:schemeClr val="tx1"/>
              </a:solidFill>
              <a:latin typeface="Mangal Pro" panose="00000500000000000000" pitchFamily="2" charset="0"/>
              <a:cs typeface="Mangal Pro" panose="00000500000000000000" pitchFamily="2" charset="0"/>
            </a:rPr>
            <a:t>Ancillary FF-ICE processes</a:t>
          </a:r>
        </a:p>
      </dsp:txBody>
      <dsp:txXfrm>
        <a:off x="91093" y="53037"/>
        <a:ext cx="10557059" cy="951158"/>
      </dsp:txXfrm>
    </dsp:sp>
    <dsp:sp modelId="{4F708490-516C-4DA5-8768-5A00BD35DC74}">
      <dsp:nvSpPr>
        <dsp:cNvPr id="0" name=""/>
        <dsp:cNvSpPr/>
      </dsp:nvSpPr>
      <dsp:spPr>
        <a:xfrm>
          <a:off x="403201" y="1394782"/>
          <a:ext cx="817599" cy="7980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5F85-62A1-403F-8114-D57002521303}">
      <dsp:nvSpPr>
        <dsp:cNvPr id="0" name=""/>
        <dsp:cNvSpPr/>
      </dsp:nvSpPr>
      <dsp:spPr>
        <a:xfrm>
          <a:off x="1404517" y="1213509"/>
          <a:ext cx="9123587" cy="1119692"/>
        </a:xfrm>
        <a:prstGeom prst="roundRect">
          <a:avLst>
            <a:gd name="adj" fmla="val 16670"/>
          </a:avLst>
        </a:prstGeom>
        <a:solidFill>
          <a:srgbClr val="FFE2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72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Mangal Pro" panose="00000500000000000000" pitchFamily="2" charset="0"/>
              <a:cs typeface="Mangal Pro" panose="00000500000000000000" pitchFamily="2" charset="0"/>
            </a:rPr>
            <a:t>Translation</a:t>
          </a:r>
          <a:endParaRPr lang="en-GB" sz="4000" kern="1200" dirty="0">
            <a:solidFill>
              <a:schemeClr val="tx1"/>
            </a:solidFill>
            <a:latin typeface="Mangal Pro" panose="00000500000000000000" pitchFamily="2" charset="0"/>
            <a:cs typeface="Mangal Pro" panose="00000500000000000000" pitchFamily="2" charset="0"/>
          </a:endParaRPr>
        </a:p>
      </dsp:txBody>
      <dsp:txXfrm>
        <a:off x="1459186" y="1268178"/>
        <a:ext cx="9014249" cy="1010354"/>
      </dsp:txXfrm>
    </dsp:sp>
    <dsp:sp modelId="{1F3FD86E-9C2A-4BC7-8D95-4D461F286BF1}">
      <dsp:nvSpPr>
        <dsp:cNvPr id="0" name=""/>
        <dsp:cNvSpPr/>
      </dsp:nvSpPr>
      <dsp:spPr>
        <a:xfrm>
          <a:off x="354238" y="2657822"/>
          <a:ext cx="886225" cy="7828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65A3B-8D01-42CF-A7CF-F4992FD4433D}">
      <dsp:nvSpPr>
        <dsp:cNvPr id="0" name=""/>
        <dsp:cNvSpPr/>
      </dsp:nvSpPr>
      <dsp:spPr>
        <a:xfrm>
          <a:off x="1388876" y="2467564"/>
          <a:ext cx="9139227" cy="1119692"/>
        </a:xfrm>
        <a:prstGeom prst="roundRect">
          <a:avLst>
            <a:gd name="adj" fmla="val 16670"/>
          </a:avLst>
        </a:prstGeom>
        <a:solidFill>
          <a:srgbClr val="FFE2A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72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Re-evaluation</a:t>
          </a:r>
          <a:endParaRPr lang="en-GB" sz="4000" kern="1200" dirty="0">
            <a:solidFill>
              <a:srgbClr val="000000"/>
            </a:solidFill>
            <a:latin typeface="Mangal Pro" panose="00000500000000000000" pitchFamily="2" charset="0"/>
            <a:ea typeface="+mn-ea"/>
            <a:cs typeface="Mangal Pro" panose="00000500000000000000" pitchFamily="2" charset="0"/>
          </a:endParaRPr>
        </a:p>
      </dsp:txBody>
      <dsp:txXfrm>
        <a:off x="1443545" y="2522233"/>
        <a:ext cx="9029889" cy="1010354"/>
      </dsp:txXfrm>
    </dsp:sp>
    <dsp:sp modelId="{F4342DA4-F205-4C40-9F21-8350B89C0767}">
      <dsp:nvSpPr>
        <dsp:cNvPr id="0" name=""/>
        <dsp:cNvSpPr/>
      </dsp:nvSpPr>
      <dsp:spPr>
        <a:xfrm>
          <a:off x="371674" y="3926422"/>
          <a:ext cx="859386" cy="6719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2831-7915-44ED-8334-8FD5C2F2A02F}">
      <dsp:nvSpPr>
        <dsp:cNvPr id="0" name=""/>
        <dsp:cNvSpPr/>
      </dsp:nvSpPr>
      <dsp:spPr>
        <a:xfrm>
          <a:off x="1361260" y="3721619"/>
          <a:ext cx="9166844" cy="1119692"/>
        </a:xfrm>
        <a:prstGeom prst="roundRect">
          <a:avLst>
            <a:gd name="adj" fmla="val 16670"/>
          </a:avLst>
        </a:prstGeom>
        <a:solidFill>
          <a:srgbClr val="FFE2A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720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Translation</a:t>
          </a:r>
          <a:r>
            <a:rPr lang="en-US" sz="4000" kern="1200" dirty="0">
              <a:solidFill>
                <a:srgbClr val="2D2D8A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 </a:t>
          </a:r>
          <a:r>
            <a:rPr lang="en-US" sz="4000" kern="1200" dirty="0">
              <a:solidFill>
                <a:schemeClr val="tx1"/>
              </a:solidFill>
              <a:latin typeface="Mangal Pro" panose="00000500000000000000" pitchFamily="2" charset="0"/>
              <a:ea typeface="+mn-ea"/>
              <a:cs typeface="Mangal Pro" panose="00000500000000000000" pitchFamily="2" charset="0"/>
            </a:rPr>
            <a:t>&amp; Delivery</a:t>
          </a:r>
        </a:p>
      </dsp:txBody>
      <dsp:txXfrm>
        <a:off x="1415929" y="3776288"/>
        <a:ext cx="9057506" cy="101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60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2" y="1"/>
            <a:ext cx="2945660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2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60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32" y="1"/>
            <a:ext cx="2945660" cy="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273"/>
            <a:ext cx="5438140" cy="4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32" y="9428960"/>
            <a:ext cx="2945660" cy="4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41419-AE6F-48B4-864E-F1D5EE0BE1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9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20DA0DB-9772-E564-F82A-C40591686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05905E9-540A-E27C-55EA-1266F29E4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83CF5DD-4811-544D-3900-E0896541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D2A552-3CF6-43A7-A746-EC6472BB42A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72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79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15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55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1419-AE6F-48B4-864E-F1D5EE0BE1DB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58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872232"/>
            <a:ext cx="12213712" cy="1031490"/>
            <a:chOff x="0" y="5872232"/>
            <a:chExt cx="12213712" cy="1031490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060562"/>
              <a:ext cx="12202856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0" y="6084774"/>
            <a:ext cx="2664401" cy="63260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8129382" y="5872232"/>
            <a:ext cx="4062618" cy="251334"/>
          </a:xfrm>
          <a:custGeom>
            <a:avLst/>
            <a:gdLst>
              <a:gd name="T0" fmla="*/ 0 w 1423"/>
              <a:gd name="T1" fmla="*/ 80 h 80"/>
              <a:gd name="T2" fmla="*/ 1423 w 1423"/>
              <a:gd name="T3" fmla="*/ 80 h 80"/>
              <a:gd name="T4" fmla="*/ 1423 w 1423"/>
              <a:gd name="T5" fmla="*/ 0 h 80"/>
              <a:gd name="T6" fmla="*/ 80 w 1423"/>
              <a:gd name="T7" fmla="*/ 0 h 80"/>
              <a:gd name="T8" fmla="*/ 0 w 1423"/>
              <a:gd name="T9" fmla="*/ 80 h 80"/>
              <a:gd name="connsiteX0" fmla="*/ 0 w 13498"/>
              <a:gd name="connsiteY0" fmla="*/ 10000 h 10000"/>
              <a:gd name="connsiteX1" fmla="*/ 10000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8"/>
              <a:gd name="connsiteY0" fmla="*/ 10000 h 10000"/>
              <a:gd name="connsiteX1" fmla="*/ 13484 w 13498"/>
              <a:gd name="connsiteY1" fmla="*/ 10000 h 10000"/>
              <a:gd name="connsiteX2" fmla="*/ 13498 w 13498"/>
              <a:gd name="connsiteY2" fmla="*/ 0 h 10000"/>
              <a:gd name="connsiteX3" fmla="*/ 562 w 13498"/>
              <a:gd name="connsiteY3" fmla="*/ 0 h 10000"/>
              <a:gd name="connsiteX4" fmla="*/ 0 w 13498"/>
              <a:gd name="connsiteY4" fmla="*/ 10000 h 10000"/>
              <a:gd name="connsiteX0" fmla="*/ 0 w 13499"/>
              <a:gd name="connsiteY0" fmla="*/ 10000 h 10771"/>
              <a:gd name="connsiteX1" fmla="*/ 13498 w 13499"/>
              <a:gd name="connsiteY1" fmla="*/ 10771 h 10771"/>
              <a:gd name="connsiteX2" fmla="*/ 13498 w 13499"/>
              <a:gd name="connsiteY2" fmla="*/ 0 h 10771"/>
              <a:gd name="connsiteX3" fmla="*/ 562 w 13499"/>
              <a:gd name="connsiteY3" fmla="*/ 0 h 10771"/>
              <a:gd name="connsiteX4" fmla="*/ 0 w 13499"/>
              <a:gd name="connsiteY4" fmla="*/ 10000 h 10771"/>
              <a:gd name="connsiteX0" fmla="*/ 0 w 13499"/>
              <a:gd name="connsiteY0" fmla="*/ 18813 h 19584"/>
              <a:gd name="connsiteX1" fmla="*/ 13498 w 13499"/>
              <a:gd name="connsiteY1" fmla="*/ 19584 h 19584"/>
              <a:gd name="connsiteX2" fmla="*/ 13498 w 13499"/>
              <a:gd name="connsiteY2" fmla="*/ 8813 h 19584"/>
              <a:gd name="connsiteX3" fmla="*/ 1057 w 13499"/>
              <a:gd name="connsiteY3" fmla="*/ 0 h 19584"/>
              <a:gd name="connsiteX4" fmla="*/ 0 w 13499"/>
              <a:gd name="connsiteY4" fmla="*/ 18813 h 19584"/>
              <a:gd name="connsiteX0" fmla="*/ 0 w 13498"/>
              <a:gd name="connsiteY0" fmla="*/ 18813 h 19584"/>
              <a:gd name="connsiteX1" fmla="*/ 13498 w 13498"/>
              <a:gd name="connsiteY1" fmla="*/ 19584 h 19584"/>
              <a:gd name="connsiteX2" fmla="*/ 13487 w 13498"/>
              <a:gd name="connsiteY2" fmla="*/ 188 h 19584"/>
              <a:gd name="connsiteX3" fmla="*/ 1057 w 13498"/>
              <a:gd name="connsiteY3" fmla="*/ 0 h 19584"/>
              <a:gd name="connsiteX4" fmla="*/ 0 w 13498"/>
              <a:gd name="connsiteY4" fmla="*/ 18813 h 19584"/>
              <a:gd name="connsiteX0" fmla="*/ 0 w 13993"/>
              <a:gd name="connsiteY0" fmla="*/ 18813 h 19584"/>
              <a:gd name="connsiteX1" fmla="*/ 13498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3993"/>
              <a:gd name="connsiteY0" fmla="*/ 18813 h 19584"/>
              <a:gd name="connsiteX1" fmla="*/ 13959 w 13993"/>
              <a:gd name="connsiteY1" fmla="*/ 19584 h 19584"/>
              <a:gd name="connsiteX2" fmla="*/ 13993 w 13993"/>
              <a:gd name="connsiteY2" fmla="*/ 188 h 19584"/>
              <a:gd name="connsiteX3" fmla="*/ 1057 w 13993"/>
              <a:gd name="connsiteY3" fmla="*/ 0 h 19584"/>
              <a:gd name="connsiteX4" fmla="*/ 0 w 13993"/>
              <a:gd name="connsiteY4" fmla="*/ 18813 h 19584"/>
              <a:gd name="connsiteX0" fmla="*/ 0 w 14933"/>
              <a:gd name="connsiteY0" fmla="*/ 18822 h 19593"/>
              <a:gd name="connsiteX1" fmla="*/ 13959 w 14933"/>
              <a:gd name="connsiteY1" fmla="*/ 19593 h 19593"/>
              <a:gd name="connsiteX2" fmla="*/ 14933 w 14933"/>
              <a:gd name="connsiteY2" fmla="*/ 0 h 19593"/>
              <a:gd name="connsiteX3" fmla="*/ 1057 w 14933"/>
              <a:gd name="connsiteY3" fmla="*/ 9 h 19593"/>
              <a:gd name="connsiteX4" fmla="*/ 0 w 14933"/>
              <a:gd name="connsiteY4" fmla="*/ 18822 h 19593"/>
              <a:gd name="connsiteX0" fmla="*/ 0 w 14933"/>
              <a:gd name="connsiteY0" fmla="*/ 18822 h 19790"/>
              <a:gd name="connsiteX1" fmla="*/ 14932 w 14933"/>
              <a:gd name="connsiteY1" fmla="*/ 19790 h 19790"/>
              <a:gd name="connsiteX2" fmla="*/ 14933 w 14933"/>
              <a:gd name="connsiteY2" fmla="*/ 0 h 19790"/>
              <a:gd name="connsiteX3" fmla="*/ 1057 w 14933"/>
              <a:gd name="connsiteY3" fmla="*/ 9 h 19790"/>
              <a:gd name="connsiteX4" fmla="*/ 0 w 14933"/>
              <a:gd name="connsiteY4" fmla="*/ 18822 h 19790"/>
              <a:gd name="connsiteX0" fmla="*/ 0 w 14933"/>
              <a:gd name="connsiteY0" fmla="*/ 18822 h 19790"/>
              <a:gd name="connsiteX1" fmla="*/ 14932 w 14933"/>
              <a:gd name="connsiteY1" fmla="*/ 19790 h 19790"/>
              <a:gd name="connsiteX2" fmla="*/ 14933 w 14933"/>
              <a:gd name="connsiteY2" fmla="*/ 0 h 19790"/>
              <a:gd name="connsiteX3" fmla="*/ 979 w 14933"/>
              <a:gd name="connsiteY3" fmla="*/ 9 h 19790"/>
              <a:gd name="connsiteX4" fmla="*/ 0 w 14933"/>
              <a:gd name="connsiteY4" fmla="*/ 18822 h 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3" h="19790">
                <a:moveTo>
                  <a:pt x="0" y="18822"/>
                </a:moveTo>
                <a:lnTo>
                  <a:pt x="14932" y="19790"/>
                </a:lnTo>
                <a:cubicBezTo>
                  <a:pt x="14937" y="16457"/>
                  <a:pt x="14928" y="3333"/>
                  <a:pt x="14933" y="0"/>
                </a:cubicBezTo>
                <a:lnTo>
                  <a:pt x="979" y="9"/>
                </a:lnTo>
                <a:cubicBezTo>
                  <a:pt x="792" y="3342"/>
                  <a:pt x="187" y="15489"/>
                  <a:pt x="0" y="188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060562"/>
            <a:ext cx="12202856" cy="84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BDE52-9D99-A8C4-9D31-0897E210F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81" y="6192264"/>
            <a:ext cx="952819" cy="514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17AFF-901D-8BF5-1585-A1B0FC3FD0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66" y="6192264"/>
            <a:ext cx="952819" cy="514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C3A19-BD79-169C-0EA4-A2C0684F8D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04" y="6191525"/>
            <a:ext cx="1377586" cy="5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51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61020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98560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2014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3187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719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44151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860545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15714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7725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 dirty="0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control.int/publication/ifps-users-manual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control.int/publication/implementation-strategy-fpfde-nfpm" TargetMode="External"/><Relationship Id="rId5" Type="http://schemas.openxmlformats.org/officeDocument/2006/relationships/hyperlink" Target="https://www.eurocontrol.int/publication/fpfde-nfpm-implementation-guidelines" TargetMode="External"/><Relationship Id="rId4" Type="http://schemas.openxmlformats.org/officeDocument/2006/relationships/hyperlink" Target="https://ost.eurocontrol.int/sites/B2BWS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crdownload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crdownload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crdownload"/><Relationship Id="rId5" Type="http://schemas.openxmlformats.org/officeDocument/2006/relationships/image" Target="../media/image9.svg"/><Relationship Id="rId10" Type="http://schemas.openxmlformats.org/officeDocument/2006/relationships/image" Target="../media/image14.crdownload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crdownload"/><Relationship Id="rId3" Type="http://schemas.openxmlformats.org/officeDocument/2006/relationships/image" Target="../media/image21.png"/><Relationship Id="rId7" Type="http://schemas.openxmlformats.org/officeDocument/2006/relationships/image" Target="../media/image16.crdownload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registry.swim.aero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crdownloa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95324" y="1220046"/>
            <a:ext cx="8749244" cy="2208956"/>
          </a:xfrm>
        </p:spPr>
        <p:txBody>
          <a:bodyPr/>
          <a:lstStyle/>
          <a:p>
            <a:r>
              <a:rPr lang="en-US" dirty="0"/>
              <a:t>NM Implementation of FFICE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95324" y="3429001"/>
            <a:ext cx="8749244" cy="9001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BBA85653-9F40-C65A-2082-F291B1DC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4" y="4828540"/>
            <a:ext cx="611695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400" dirty="0">
                <a:solidFill>
                  <a:schemeClr val="bg1"/>
                </a:solidFill>
              </a:rPr>
              <a:t>Augustin GHEORGHE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rgbClr val="3399CC"/>
                </a:solidFill>
              </a:rPr>
              <a:t>NMD/ACD/PCI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F277-7507-0A20-BB32-76B8E656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Future developments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93E8A-D3EE-62D6-80A0-B28745FBFF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C8CE7-0074-FED7-DA50-F890AEB87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47EDFF-24A7-868F-C49D-BBBB5E9B24ED}"/>
              </a:ext>
            </a:extLst>
          </p:cNvPr>
          <p:cNvSpPr/>
          <p:nvPr/>
        </p:nvSpPr>
        <p:spPr>
          <a:xfrm>
            <a:off x="1150884" y="1278811"/>
            <a:ext cx="9546019" cy="4987301"/>
          </a:xfrm>
          <a:prstGeom prst="roundRect">
            <a:avLst/>
          </a:prstGeom>
          <a:solidFill>
            <a:srgbClr val="D9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E97B78D8-EC88-4C44-3FAB-DE49448F5D8D}"/>
              </a:ext>
            </a:extLst>
          </p:cNvPr>
          <p:cNvSpPr/>
          <p:nvPr/>
        </p:nvSpPr>
        <p:spPr>
          <a:xfrm>
            <a:off x="1798586" y="1524301"/>
            <a:ext cx="3924299" cy="588579"/>
          </a:xfrm>
          <a:prstGeom prst="bevel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Pre-departure phase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49D7AE-26F2-73F9-1292-95600AD9704E}"/>
              </a:ext>
            </a:extLst>
          </p:cNvPr>
          <p:cNvSpPr/>
          <p:nvPr/>
        </p:nvSpPr>
        <p:spPr>
          <a:xfrm>
            <a:off x="2098128" y="2456853"/>
            <a:ext cx="3184636" cy="2516011"/>
          </a:xfrm>
          <a:prstGeom prst="rect">
            <a:avLst/>
          </a:prstGeom>
          <a:solidFill>
            <a:srgbClr val="BCD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Preliminary Flight Plan 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3CCC8-3EEB-CE48-D5F7-3F1AC173878F}"/>
              </a:ext>
            </a:extLst>
          </p:cNvPr>
          <p:cNvSpPr/>
          <p:nvPr/>
        </p:nvSpPr>
        <p:spPr>
          <a:xfrm>
            <a:off x="6592616" y="2456854"/>
            <a:ext cx="3434254" cy="2516011"/>
          </a:xfrm>
          <a:prstGeom prst="rect">
            <a:avLst/>
          </a:pr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Trajectory revisions during airborne phase on AU or ATM initiative </a:t>
            </a:r>
            <a:r>
              <a:rPr lang="en-GB" sz="20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not</a:t>
            </a:r>
            <a:r>
              <a:rPr lang="en-GB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involving ATC</a:t>
            </a: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E11B8609-A6AB-3647-14B4-991EDA7E32D7}"/>
              </a:ext>
            </a:extLst>
          </p:cNvPr>
          <p:cNvSpPr/>
          <p:nvPr/>
        </p:nvSpPr>
        <p:spPr>
          <a:xfrm>
            <a:off x="6172200" y="1524301"/>
            <a:ext cx="4075388" cy="588579"/>
          </a:xfrm>
          <a:prstGeom prst="bevel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Post-departure phase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8F408A9-947C-A9C8-FB0D-5049E5948693}"/>
              </a:ext>
            </a:extLst>
          </p:cNvPr>
          <p:cNvSpPr/>
          <p:nvPr/>
        </p:nvSpPr>
        <p:spPr>
          <a:xfrm rot="16200000">
            <a:off x="3433968" y="3765417"/>
            <a:ext cx="512956" cy="3114588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97070-42B4-3303-0248-D4301CA23CAC}"/>
              </a:ext>
            </a:extLst>
          </p:cNvPr>
          <p:cNvSpPr txBox="1"/>
          <p:nvPr/>
        </p:nvSpPr>
        <p:spPr>
          <a:xfrm>
            <a:off x="2133152" y="5579189"/>
            <a:ext cx="293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FF-ICE release 1(ICAO)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2329921-08AB-9B7E-7C10-83431424CC4E}"/>
              </a:ext>
            </a:extLst>
          </p:cNvPr>
          <p:cNvSpPr/>
          <p:nvPr/>
        </p:nvSpPr>
        <p:spPr>
          <a:xfrm rot="16200000">
            <a:off x="8053819" y="3724266"/>
            <a:ext cx="512956" cy="31968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5A7BC-1FBD-EC64-A727-475FD33F167C}"/>
              </a:ext>
            </a:extLst>
          </p:cNvPr>
          <p:cNvSpPr txBox="1"/>
          <p:nvPr/>
        </p:nvSpPr>
        <p:spPr>
          <a:xfrm>
            <a:off x="6840425" y="5601978"/>
            <a:ext cx="293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FF-ICE release 2(ICAO)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D1D1A-B6A7-BC99-A89B-7014F7158720}"/>
              </a:ext>
            </a:extLst>
          </p:cNvPr>
          <p:cNvSpPr txBox="1"/>
          <p:nvPr/>
        </p:nvSpPr>
        <p:spPr>
          <a:xfrm>
            <a:off x="4453819" y="5819017"/>
            <a:ext cx="293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‘Network TBO’</a:t>
            </a:r>
          </a:p>
        </p:txBody>
      </p:sp>
    </p:spTree>
    <p:extLst>
      <p:ext uri="{BB962C8B-B14F-4D97-AF65-F5344CB8AC3E}">
        <p14:creationId xmlns:p14="http://schemas.microsoft.com/office/powerpoint/2010/main" val="1290844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74" y="1464139"/>
            <a:ext cx="10972800" cy="473121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i="1" dirty="0"/>
              <a:t>The IFPS Users Manual </a:t>
            </a:r>
            <a:br>
              <a:rPr lang="en-GB" i="1" dirty="0"/>
            </a:br>
            <a:r>
              <a:rPr lang="en-GB" i="1" dirty="0"/>
              <a:t>(</a:t>
            </a:r>
            <a:r>
              <a:rPr lang="en-GB" i="1" dirty="0">
                <a:hlinkClick r:id="rId3"/>
              </a:rPr>
              <a:t>https://www.eurocontrol.int/publication/ifps-users-manual</a:t>
            </a:r>
            <a:r>
              <a:rPr lang="en-GB" i="1" dirty="0"/>
              <a:t>)</a:t>
            </a:r>
          </a:p>
          <a:p>
            <a:endParaRPr lang="en-GB" i="1" dirty="0"/>
          </a:p>
          <a:p>
            <a:r>
              <a:rPr lang="en-GB" i="1" dirty="0"/>
              <a:t>NM B2B Reference Manual </a:t>
            </a:r>
            <a:br>
              <a:rPr lang="en-GB" i="1" dirty="0"/>
            </a:br>
            <a:r>
              <a:rPr lang="en-GB" i="1" dirty="0"/>
              <a:t>(</a:t>
            </a:r>
            <a:r>
              <a:rPr lang="en-GB" i="1" dirty="0">
                <a:hlinkClick r:id="rId4"/>
              </a:rPr>
              <a:t>https://ost.eurocontrol.int/sites/B2BWS/default.aspx</a:t>
            </a:r>
            <a:r>
              <a:rPr lang="en-GB" i="1" dirty="0"/>
              <a:t>)</a:t>
            </a:r>
          </a:p>
          <a:p>
            <a:endParaRPr lang="en-GB" i="1" dirty="0"/>
          </a:p>
          <a:p>
            <a:r>
              <a:rPr lang="en-GB" i="1" dirty="0"/>
              <a:t>FPFDE NFPM Implementation Guidelines</a:t>
            </a:r>
            <a:br>
              <a:rPr lang="en-GB" i="1" dirty="0"/>
            </a:br>
            <a:r>
              <a:rPr lang="en-GB" i="1" dirty="0"/>
              <a:t>(</a:t>
            </a:r>
            <a:r>
              <a:rPr lang="en-GB" i="1" dirty="0">
                <a:hlinkClick r:id="rId5"/>
              </a:rPr>
              <a:t>https://www.eurocontrol.int/publication/fpfde-nfpm-implementation-guidelines</a:t>
            </a:r>
            <a:r>
              <a:rPr lang="en-GB" i="1" dirty="0"/>
              <a:t>) </a:t>
            </a:r>
          </a:p>
          <a:p>
            <a:endParaRPr lang="en-GB" i="1" dirty="0"/>
          </a:p>
          <a:p>
            <a:r>
              <a:rPr lang="en-GB" i="1" dirty="0"/>
              <a:t>Implementation Strategy for FPFDE NFPM (</a:t>
            </a:r>
            <a:r>
              <a:rPr lang="en-GB" i="1" dirty="0">
                <a:hlinkClick r:id="rId6"/>
              </a:rPr>
              <a:t>https://www.eurocontrol.int/publication/implementation-strategy-fpfde-nfpm</a:t>
            </a:r>
            <a:r>
              <a:rPr lang="en-GB" i="1" dirty="0"/>
              <a:t>)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1165"/>
            <a:ext cx="9118600" cy="776287"/>
          </a:xfrm>
        </p:spPr>
        <p:txBody>
          <a:bodyPr/>
          <a:lstStyle/>
          <a:p>
            <a:r>
              <a:rPr lang="en-GB" sz="3200" dirty="0"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075" y="1464139"/>
            <a:ext cx="3489325" cy="24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83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cartoon character with his hands on his stomach&#10;&#10;Description automatically generated">
            <a:extLst>
              <a:ext uri="{FF2B5EF4-FFF2-40B4-BE49-F238E27FC236}">
                <a16:creationId xmlns:a16="http://schemas.microsoft.com/office/drawing/2014/main" id="{554B125D-E7D3-03B1-12AD-53CDE0EAF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068" y="866865"/>
            <a:ext cx="3383637" cy="45037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83A38-E19B-4EAA-00A7-2AC907E27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F6145-FB73-AE5D-1564-5D4B5AB50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/>
              <a:pPr/>
              <a:t>12</a:t>
            </a:fld>
            <a:endParaRPr lang="en-GB" altLang="en-US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2F7878-16BF-8C0E-2F02-7690B756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4" y="4856582"/>
            <a:ext cx="5901008" cy="11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97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9BA394A-3F24-9324-DB25-D04E89D6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16" y="1593287"/>
            <a:ext cx="5260168" cy="29592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A1AD-9FDC-49AF-B0FD-0AD29C0B6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/>
            <a:fld id="{BFDCD14E-C948-4238-95C1-5D3928859336}" type="slidenum">
              <a:rPr lang="en-GB" altLang="en-US">
                <a:latin typeface="Arial" charset="0"/>
              </a:rPr>
              <a:pPr defTabSz="914377"/>
              <a:t>2</a:t>
            </a:fld>
            <a:endParaRPr lang="en-GB" altLang="en-US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C6D14-0D03-F028-BD24-85692E193C7D}"/>
              </a:ext>
            </a:extLst>
          </p:cNvPr>
          <p:cNvSpPr txBox="1"/>
          <p:nvPr/>
        </p:nvSpPr>
        <p:spPr>
          <a:xfrm>
            <a:off x="4364963" y="1833367"/>
            <a:ext cx="3542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FF-ICE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CDA7-8ACD-8F7F-8E2A-86D18BF47E31}"/>
              </a:ext>
            </a:extLst>
          </p:cNvPr>
          <p:cNvSpPr txBox="1"/>
          <p:nvPr/>
        </p:nvSpPr>
        <p:spPr>
          <a:xfrm>
            <a:off x="3531723" y="3165003"/>
            <a:ext cx="512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Flight &amp; Flow Information for a Collaborative Environment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EA83FC-5089-D195-082D-3F783948C537}"/>
              </a:ext>
            </a:extLst>
          </p:cNvPr>
          <p:cNvSpPr/>
          <p:nvPr/>
        </p:nvSpPr>
        <p:spPr>
          <a:xfrm>
            <a:off x="5555042" y="197420"/>
            <a:ext cx="1081916" cy="108191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defTabSz="914377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 descr="Earth Globe Americas">
            <a:extLst>
              <a:ext uri="{FF2B5EF4-FFF2-40B4-BE49-F238E27FC236}">
                <a16:creationId xmlns:a16="http://schemas.microsoft.com/office/drawing/2014/main" id="{7604331F-E212-0387-9085-05343DE2BA62}"/>
              </a:ext>
            </a:extLst>
          </p:cNvPr>
          <p:cNvSpPr/>
          <p:nvPr/>
        </p:nvSpPr>
        <p:spPr>
          <a:xfrm>
            <a:off x="5785615" y="427992"/>
            <a:ext cx="620771" cy="62077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7"/>
            <a:endParaRPr lang="en-GB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8C0622-E11C-8EC6-2B72-B416E5EA079B}"/>
              </a:ext>
            </a:extLst>
          </p:cNvPr>
          <p:cNvSpPr/>
          <p:nvPr/>
        </p:nvSpPr>
        <p:spPr>
          <a:xfrm>
            <a:off x="5127186" y="1290771"/>
            <a:ext cx="1937628" cy="275068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ICAO concept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74F615-A9BC-B89A-5E22-3D318B08E5FA}"/>
              </a:ext>
            </a:extLst>
          </p:cNvPr>
          <p:cNvGrpSpPr/>
          <p:nvPr/>
        </p:nvGrpSpPr>
        <p:grpSpPr>
          <a:xfrm>
            <a:off x="4069780" y="4651134"/>
            <a:ext cx="1081916" cy="1081916"/>
            <a:chOff x="5183580" y="4016664"/>
            <a:chExt cx="1081916" cy="10819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D326F-1222-01BD-94F6-080C569FBC3E}"/>
                </a:ext>
              </a:extLst>
            </p:cNvPr>
            <p:cNvSpPr/>
            <p:nvPr/>
          </p:nvSpPr>
          <p:spPr>
            <a:xfrm>
              <a:off x="5183580" y="4016664"/>
              <a:ext cx="1081916" cy="1081916"/>
            </a:xfrm>
            <a:prstGeom prst="ellipse">
              <a:avLst/>
            </a:prstGeom>
            <a:solidFill>
              <a:srgbClr val="ED7D3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14" descr="Upward trend">
              <a:extLst>
                <a:ext uri="{FF2B5EF4-FFF2-40B4-BE49-F238E27FC236}">
                  <a16:creationId xmlns:a16="http://schemas.microsoft.com/office/drawing/2014/main" id="{3A91362F-C979-872A-0D89-4C33F86E2E93}"/>
                </a:ext>
              </a:extLst>
            </p:cNvPr>
            <p:cNvSpPr/>
            <p:nvPr/>
          </p:nvSpPr>
          <p:spPr>
            <a:xfrm>
              <a:off x="5414153" y="4247236"/>
              <a:ext cx="620771" cy="620771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377"/>
              <a:endParaRPr lang="en-GB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1DB726-01D4-F613-DF95-0288515EF720}"/>
              </a:ext>
            </a:extLst>
          </p:cNvPr>
          <p:cNvSpPr/>
          <p:nvPr/>
        </p:nvSpPr>
        <p:spPr>
          <a:xfrm>
            <a:off x="3723922" y="5875757"/>
            <a:ext cx="1773632" cy="709453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Increased information sharing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859620-FC2C-59FC-8371-1CEE08B455EB}"/>
              </a:ext>
            </a:extLst>
          </p:cNvPr>
          <p:cNvSpPr/>
          <p:nvPr/>
        </p:nvSpPr>
        <p:spPr>
          <a:xfrm>
            <a:off x="6478831" y="5875757"/>
            <a:ext cx="1773632" cy="709453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Digitalised and structured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37B56E-4CF6-C5A7-7605-74B3D7EEC448}"/>
              </a:ext>
            </a:extLst>
          </p:cNvPr>
          <p:cNvSpPr/>
          <p:nvPr/>
        </p:nvSpPr>
        <p:spPr>
          <a:xfrm>
            <a:off x="1443589" y="4021781"/>
            <a:ext cx="1081916" cy="108191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defTabSz="914377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 descr="Document">
            <a:extLst>
              <a:ext uri="{FF2B5EF4-FFF2-40B4-BE49-F238E27FC236}">
                <a16:creationId xmlns:a16="http://schemas.microsoft.com/office/drawing/2014/main" id="{4899CBB2-68F0-3892-7427-A1C5C6186688}"/>
              </a:ext>
            </a:extLst>
          </p:cNvPr>
          <p:cNvSpPr/>
          <p:nvPr/>
        </p:nvSpPr>
        <p:spPr>
          <a:xfrm>
            <a:off x="1692290" y="4254323"/>
            <a:ext cx="620771" cy="62077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7"/>
            <a:endParaRPr lang="en-GB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5B128E-369B-4AC5-944D-36DC2BE032DF}"/>
              </a:ext>
            </a:extLst>
          </p:cNvPr>
          <p:cNvSpPr/>
          <p:nvPr/>
        </p:nvSpPr>
        <p:spPr>
          <a:xfrm>
            <a:off x="1115859" y="5270683"/>
            <a:ext cx="1773632" cy="709453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Replaces</a:t>
            </a:r>
            <a:b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</a:b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FPL2012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D0B975-0D43-0B6A-ACA6-CDA87D6C4A89}"/>
              </a:ext>
            </a:extLst>
          </p:cNvPr>
          <p:cNvSpPr/>
          <p:nvPr/>
        </p:nvSpPr>
        <p:spPr>
          <a:xfrm>
            <a:off x="9687443" y="1896438"/>
            <a:ext cx="1081916" cy="1081916"/>
          </a:xfrm>
          <a:prstGeom prst="ellipse">
            <a:avLst/>
          </a:prstGeom>
          <a:solidFill>
            <a:srgbClr val="70AD4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defTabSz="914377"/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152E43-D2C9-633C-F175-2F2079875D09}"/>
              </a:ext>
            </a:extLst>
          </p:cNvPr>
          <p:cNvSpPr/>
          <p:nvPr/>
        </p:nvSpPr>
        <p:spPr>
          <a:xfrm>
            <a:off x="9341584" y="3054311"/>
            <a:ext cx="1773632" cy="709453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SWIM</a:t>
            </a:r>
            <a:b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</a:b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services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19C5F6E-DF88-D00F-3683-A479CB570073}"/>
              </a:ext>
            </a:extLst>
          </p:cNvPr>
          <p:cNvSpPr/>
          <p:nvPr/>
        </p:nvSpPr>
        <p:spPr>
          <a:xfrm>
            <a:off x="939389" y="3145341"/>
            <a:ext cx="1773632" cy="709453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55632">
              <a:lnSpc>
                <a:spcPct val="90000"/>
              </a:lnSpc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TBO foundation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233600-BF3D-2FD4-EB13-4B0F065BC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8822" y="2145458"/>
            <a:ext cx="619156" cy="61915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ECFDB36-5980-0B27-C302-B871F108DD59}"/>
              </a:ext>
            </a:extLst>
          </p:cNvPr>
          <p:cNvGrpSpPr/>
          <p:nvPr/>
        </p:nvGrpSpPr>
        <p:grpSpPr>
          <a:xfrm>
            <a:off x="1262184" y="1896438"/>
            <a:ext cx="1081916" cy="1081916"/>
            <a:chOff x="1074897" y="4117516"/>
            <a:chExt cx="1081916" cy="10819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C2191E-AE1C-A12A-1BA7-BD4C6641C3FC}"/>
                </a:ext>
              </a:extLst>
            </p:cNvPr>
            <p:cNvSpPr/>
            <p:nvPr/>
          </p:nvSpPr>
          <p:spPr>
            <a:xfrm>
              <a:off x="1074897" y="4117516"/>
              <a:ext cx="1081916" cy="10819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0AE5B3-5241-373C-92DD-0648B2B3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5374" y="4284503"/>
              <a:ext cx="676275" cy="67627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2AD407A-6159-C475-B623-5765D976DF18}"/>
              </a:ext>
            </a:extLst>
          </p:cNvPr>
          <p:cNvSpPr/>
          <p:nvPr/>
        </p:nvSpPr>
        <p:spPr>
          <a:xfrm>
            <a:off x="6826443" y="4646283"/>
            <a:ext cx="1081916" cy="1081916"/>
          </a:xfrm>
          <a:prstGeom prst="ellipse">
            <a:avLst/>
          </a:prstGeom>
          <a:solidFill>
            <a:srgbClr val="A5A5A5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defTabSz="914377"/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7CFD600-49FF-80BD-9CC9-DE456EB174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52" y="4785042"/>
            <a:ext cx="812698" cy="812698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A1E048-5428-E760-0947-A204908ED65B}"/>
              </a:ext>
            </a:extLst>
          </p:cNvPr>
          <p:cNvSpPr/>
          <p:nvPr/>
        </p:nvSpPr>
        <p:spPr>
          <a:xfrm>
            <a:off x="9425627" y="5083708"/>
            <a:ext cx="1330224" cy="532090"/>
          </a:xfrm>
          <a:custGeom>
            <a:avLst/>
            <a:gdLst>
              <a:gd name="connsiteX0" fmla="*/ 0 w 1773632"/>
              <a:gd name="connsiteY0" fmla="*/ 0 h 709453"/>
              <a:gd name="connsiteX1" fmla="*/ 1773632 w 1773632"/>
              <a:gd name="connsiteY1" fmla="*/ 0 h 709453"/>
              <a:gd name="connsiteX2" fmla="*/ 1773632 w 1773632"/>
              <a:gd name="connsiteY2" fmla="*/ 709453 h 709453"/>
              <a:gd name="connsiteX3" fmla="*/ 0 w 1773632"/>
              <a:gd name="connsiteY3" fmla="*/ 709453 h 709453"/>
              <a:gd name="connsiteX4" fmla="*/ 0 w 1773632"/>
              <a:gd name="connsiteY4" fmla="*/ 0 h 70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632" h="709453">
                <a:moveTo>
                  <a:pt x="0" y="0"/>
                </a:moveTo>
                <a:lnTo>
                  <a:pt x="1773632" y="0"/>
                </a:lnTo>
                <a:lnTo>
                  <a:pt x="1773632" y="709453"/>
                </a:lnTo>
                <a:lnTo>
                  <a:pt x="0" y="709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6673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GB" sz="1700" cap="all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Standard format</a:t>
            </a:r>
            <a:endParaRPr lang="en-US" sz="1700" cap="al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E1F420-A29F-9F32-32E1-0431ED16A277}"/>
              </a:ext>
            </a:extLst>
          </p:cNvPr>
          <p:cNvSpPr/>
          <p:nvPr/>
        </p:nvSpPr>
        <p:spPr>
          <a:xfrm>
            <a:off x="9557269" y="3854794"/>
            <a:ext cx="1081916" cy="108191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defTabSz="914377"/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4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EB35ECB2-58DB-0723-D81B-E2618A56BA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66" y="4078291"/>
            <a:ext cx="634921" cy="63492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B73F37D-AFCC-3196-BA4B-3F6E415E98D2}"/>
              </a:ext>
            </a:extLst>
          </p:cNvPr>
          <p:cNvSpPr txBox="1"/>
          <p:nvPr/>
        </p:nvSpPr>
        <p:spPr>
          <a:xfrm>
            <a:off x="2238620" y="487511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33E5CE-90B4-6E2B-C936-E392D37BFF4E}"/>
              </a:ext>
            </a:extLst>
          </p:cNvPr>
          <p:cNvSpPr/>
          <p:nvPr/>
        </p:nvSpPr>
        <p:spPr>
          <a:xfrm>
            <a:off x="7462290" y="483470"/>
            <a:ext cx="3176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E536F4-35CC-EBD9-5BE1-D27768C3855D}"/>
              </a:ext>
            </a:extLst>
          </p:cNvPr>
          <p:cNvSpPr/>
          <p:nvPr/>
        </p:nvSpPr>
        <p:spPr>
          <a:xfrm>
            <a:off x="5179838" y="5224575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</a:p>
        </p:txBody>
      </p:sp>
    </p:spTree>
    <p:extLst>
      <p:ext uri="{BB962C8B-B14F-4D97-AF65-F5344CB8AC3E}">
        <p14:creationId xmlns:p14="http://schemas.microsoft.com/office/powerpoint/2010/main" val="103877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3" grpId="0"/>
      <p:bldP spid="16" grpId="0"/>
      <p:bldP spid="19" grpId="0"/>
      <p:bldP spid="20" grpId="0" animBg="1"/>
      <p:bldP spid="21" grpId="0" animBg="1"/>
      <p:bldP spid="22" grpId="0"/>
      <p:bldP spid="23" grpId="0" animBg="1"/>
      <p:bldP spid="25" grpId="0"/>
      <p:bldP spid="9" grpId="0"/>
      <p:bldP spid="17" grpId="0" animBg="1"/>
      <p:bldP spid="40" grpId="0"/>
      <p:bldP spid="41" grpId="0" animBg="1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81D51D-D1FA-F0D6-74EA-853BBD942E6D}"/>
              </a:ext>
            </a:extLst>
          </p:cNvPr>
          <p:cNvGrpSpPr/>
          <p:nvPr/>
        </p:nvGrpSpPr>
        <p:grpSpPr>
          <a:xfrm>
            <a:off x="862151" y="1039322"/>
            <a:ext cx="10338673" cy="5818677"/>
            <a:chOff x="862151" y="1039322"/>
            <a:chExt cx="10338673" cy="58186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4B621C-7840-1A42-5185-288F73C5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51" y="1039322"/>
              <a:ext cx="10338673" cy="58186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D323B5-1A4D-9D13-D480-F9F1AD1FE334}"/>
                </a:ext>
              </a:extLst>
            </p:cNvPr>
            <p:cNvSpPr txBox="1"/>
            <p:nvPr/>
          </p:nvSpPr>
          <p:spPr>
            <a:xfrm>
              <a:off x="5205884" y="3766856"/>
              <a:ext cx="122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3">
                      <a:lumMod val="95000"/>
                    </a:schemeClr>
                  </a:solidFill>
                </a:rPr>
                <a:t>NM AREA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B0ADF7F-C9F6-94D4-5E68-A7176091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443" y="1752453"/>
            <a:ext cx="2969381" cy="169453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EAFF9069-9C7A-3ABF-B302-4F6C2D898A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23761" y="380348"/>
            <a:ext cx="10606088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003366"/>
                </a:solidFill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European Network Manager Implementation</a:t>
            </a:r>
            <a:br>
              <a:rPr lang="en-GB" altLang="en-US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endParaRPr lang="en-GB" altLang="en-US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52A0C4D8-BE7C-DDC5-1C35-1A40994633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B2F19-8D7A-4F34-9FEE-108E88BFF8C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ADA9680-E057-C630-AA80-A89AD882E037}"/>
              </a:ext>
            </a:extLst>
          </p:cNvPr>
          <p:cNvSpPr/>
          <p:nvPr/>
        </p:nvSpPr>
        <p:spPr>
          <a:xfrm>
            <a:off x="949063" y="5976492"/>
            <a:ext cx="10155485" cy="19835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3464B-2BCC-358F-D838-B44351085D40}"/>
              </a:ext>
            </a:extLst>
          </p:cNvPr>
          <p:cNvSpPr txBox="1"/>
          <p:nvPr/>
        </p:nvSpPr>
        <p:spPr>
          <a:xfrm>
            <a:off x="1846979" y="4729266"/>
            <a:ext cx="1056987" cy="430887"/>
          </a:xfrm>
          <a:prstGeom prst="rect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Implementation Strategy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7BD17B-608B-AF10-47F3-69FE529C5858}"/>
              </a:ext>
            </a:extLst>
          </p:cNvPr>
          <p:cNvSpPr txBox="1"/>
          <p:nvPr/>
        </p:nvSpPr>
        <p:spPr>
          <a:xfrm>
            <a:off x="1799193" y="6409701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4590D-D276-02D6-7604-E65D77130DCD}"/>
              </a:ext>
            </a:extLst>
          </p:cNvPr>
          <p:cNvSpPr txBox="1"/>
          <p:nvPr/>
        </p:nvSpPr>
        <p:spPr>
          <a:xfrm>
            <a:off x="2886734" y="6404249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0E9705-805F-482B-684F-58E58CB69336}"/>
              </a:ext>
            </a:extLst>
          </p:cNvPr>
          <p:cNvSpPr txBox="1"/>
          <p:nvPr/>
        </p:nvSpPr>
        <p:spPr>
          <a:xfrm>
            <a:off x="3060147" y="4473717"/>
            <a:ext cx="1257663" cy="430887"/>
          </a:xfrm>
          <a:prstGeom prst="rect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Dedicated Task Force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FPFDE TF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0BB561-4DEE-BA98-54CE-53F26B870FF4}"/>
              </a:ext>
            </a:extLst>
          </p:cNvPr>
          <p:cNvSpPr txBox="1"/>
          <p:nvPr/>
        </p:nvSpPr>
        <p:spPr>
          <a:xfrm>
            <a:off x="734232" y="6409701"/>
            <a:ext cx="6270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2015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F6CF106-64F4-8865-7892-2311F41810CF}"/>
              </a:ext>
            </a:extLst>
          </p:cNvPr>
          <p:cNvSpPr/>
          <p:nvPr/>
        </p:nvSpPr>
        <p:spPr>
          <a:xfrm>
            <a:off x="931099" y="5953119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8DBC7DB-824F-3A58-7DB0-B52702E96E2F}"/>
              </a:ext>
            </a:extLst>
          </p:cNvPr>
          <p:cNvSpPr/>
          <p:nvPr/>
        </p:nvSpPr>
        <p:spPr>
          <a:xfrm>
            <a:off x="2007350" y="5953119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1493A5D-98DA-0BCB-0E5C-A52780E2398F}"/>
              </a:ext>
            </a:extLst>
          </p:cNvPr>
          <p:cNvSpPr/>
          <p:nvPr/>
        </p:nvSpPr>
        <p:spPr>
          <a:xfrm>
            <a:off x="3083601" y="5953119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E2F7CA-08FB-8C69-076B-E4E8B7458D5B}"/>
              </a:ext>
            </a:extLst>
          </p:cNvPr>
          <p:cNvSpPr/>
          <p:nvPr/>
        </p:nvSpPr>
        <p:spPr>
          <a:xfrm>
            <a:off x="4418809" y="5968471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3182117-E099-ECE0-2032-8AD9F75E26AB}"/>
              </a:ext>
            </a:extLst>
          </p:cNvPr>
          <p:cNvSpPr/>
          <p:nvPr/>
        </p:nvSpPr>
        <p:spPr>
          <a:xfrm>
            <a:off x="5754017" y="5967781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D2FC8C2-D01F-2C41-8A13-841ADD66465B}"/>
              </a:ext>
            </a:extLst>
          </p:cNvPr>
          <p:cNvSpPr/>
          <p:nvPr/>
        </p:nvSpPr>
        <p:spPr>
          <a:xfrm>
            <a:off x="7089225" y="5975112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F7C0BA0-CE4A-8059-9376-E0AF4E982513}"/>
              </a:ext>
            </a:extLst>
          </p:cNvPr>
          <p:cNvSpPr/>
          <p:nvPr/>
        </p:nvSpPr>
        <p:spPr>
          <a:xfrm>
            <a:off x="8368286" y="5974422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DF7A0C7-72A1-C9EA-1AAE-02D2F2396479}"/>
              </a:ext>
            </a:extLst>
          </p:cNvPr>
          <p:cNvSpPr/>
          <p:nvPr/>
        </p:nvSpPr>
        <p:spPr>
          <a:xfrm>
            <a:off x="9599453" y="5966927"/>
            <a:ext cx="233363" cy="233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07BED3-AEDA-0897-19E5-BC4B820BDCE5}"/>
              </a:ext>
            </a:extLst>
          </p:cNvPr>
          <p:cNvSpPr txBox="1"/>
          <p:nvPr/>
        </p:nvSpPr>
        <p:spPr>
          <a:xfrm>
            <a:off x="4221942" y="6404249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A7741B-0242-DFA0-7009-035FEC0B2BF4}"/>
              </a:ext>
            </a:extLst>
          </p:cNvPr>
          <p:cNvSpPr txBox="1"/>
          <p:nvPr/>
        </p:nvSpPr>
        <p:spPr>
          <a:xfrm>
            <a:off x="4418809" y="5206749"/>
            <a:ext cx="1574151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dirty="0">
                <a:latin typeface="Arial" panose="020B0604020202020204" pitchFamily="34" charset="0"/>
              </a:rPr>
              <a:t>Initial </a:t>
            </a:r>
            <a:r>
              <a:rPr lang="en-GB" sz="1100" b="1" dirty="0">
                <a:latin typeface="Arial" panose="020B0604020202020204" pitchFamily="34" charset="0"/>
              </a:rPr>
              <a:t>Filing</a:t>
            </a:r>
            <a:r>
              <a:rPr lang="en-GB" sz="1100" dirty="0">
                <a:latin typeface="Arial" panose="020B0604020202020204" pitchFamily="34" charset="0"/>
              </a:rPr>
              <a:t> &amp; </a:t>
            </a:r>
            <a:r>
              <a:rPr lang="en-GB" sz="1100" b="1" dirty="0">
                <a:latin typeface="Arial" panose="020B0604020202020204" pitchFamily="34" charset="0"/>
              </a:rPr>
              <a:t>Trial</a:t>
            </a:r>
          </a:p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dirty="0">
                <a:latin typeface="Arial" panose="020B0604020202020204" pitchFamily="34" charset="0"/>
              </a:rPr>
              <a:t>Evaluation Feedback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9B559-3FF7-D507-7EFD-ACA2090C4BDC}"/>
              </a:ext>
            </a:extLst>
          </p:cNvPr>
          <p:cNvSpPr txBox="1"/>
          <p:nvPr/>
        </p:nvSpPr>
        <p:spPr>
          <a:xfrm>
            <a:off x="5557150" y="6404249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2019</a:t>
            </a:r>
          </a:p>
        </p:txBody>
      </p: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E13E7FE1-4F63-AD85-E82B-25ACF0449EC1}"/>
              </a:ext>
            </a:extLst>
          </p:cNvPr>
          <p:cNvSpPr txBox="1"/>
          <p:nvPr/>
        </p:nvSpPr>
        <p:spPr>
          <a:xfrm>
            <a:off x="5759144" y="4637713"/>
            <a:ext cx="171794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dirty="0">
                <a:latin typeface="Arial" panose="020B0604020202020204" pitchFamily="34" charset="0"/>
              </a:rPr>
              <a:t>Re-evaluation feedback</a:t>
            </a:r>
          </a:p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b="1" dirty="0">
                <a:latin typeface="Arial" panose="020B0604020202020204" pitchFamily="34" charset="0"/>
              </a:rPr>
              <a:t>Flight Data Request</a:t>
            </a:r>
          </a:p>
        </p:txBody>
      </p:sp>
      <p:sp>
        <p:nvSpPr>
          <p:cNvPr id="19459" name="TextBox 19458">
            <a:extLst>
              <a:ext uri="{FF2B5EF4-FFF2-40B4-BE49-F238E27FC236}">
                <a16:creationId xmlns:a16="http://schemas.microsoft.com/office/drawing/2014/main" id="{90899249-697B-D2C8-E719-45C5A7C6257D}"/>
              </a:ext>
            </a:extLst>
          </p:cNvPr>
          <p:cNvSpPr txBox="1"/>
          <p:nvPr/>
        </p:nvSpPr>
        <p:spPr>
          <a:xfrm>
            <a:off x="6849993" y="6404249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2020</a:t>
            </a:r>
          </a:p>
        </p:txBody>
      </p:sp>
      <p:sp>
        <p:nvSpPr>
          <p:cNvPr id="19461" name="TextBox 19460">
            <a:extLst>
              <a:ext uri="{FF2B5EF4-FFF2-40B4-BE49-F238E27FC236}">
                <a16:creationId xmlns:a16="http://schemas.microsoft.com/office/drawing/2014/main" id="{54049FE8-6A98-A660-279A-BCB592AA0EE7}"/>
              </a:ext>
            </a:extLst>
          </p:cNvPr>
          <p:cNvSpPr txBox="1"/>
          <p:nvPr/>
        </p:nvSpPr>
        <p:spPr>
          <a:xfrm>
            <a:off x="8171419" y="6409422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2021</a:t>
            </a:r>
          </a:p>
        </p:txBody>
      </p:sp>
      <p:sp>
        <p:nvSpPr>
          <p:cNvPr id="19462" name="TextBox 19461">
            <a:extLst>
              <a:ext uri="{FF2B5EF4-FFF2-40B4-BE49-F238E27FC236}">
                <a16:creationId xmlns:a16="http://schemas.microsoft.com/office/drawing/2014/main" id="{66D3AF01-044A-B69A-9183-C184EAF68487}"/>
              </a:ext>
            </a:extLst>
          </p:cNvPr>
          <p:cNvSpPr txBox="1"/>
          <p:nvPr/>
        </p:nvSpPr>
        <p:spPr>
          <a:xfrm>
            <a:off x="9421071" y="6404248"/>
            <a:ext cx="627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/>
              <a:t>2022</a:t>
            </a:r>
          </a:p>
        </p:txBody>
      </p:sp>
      <p:sp>
        <p:nvSpPr>
          <p:cNvPr id="19467" name="TextBox 19466">
            <a:extLst>
              <a:ext uri="{FF2B5EF4-FFF2-40B4-BE49-F238E27FC236}">
                <a16:creationId xmlns:a16="http://schemas.microsoft.com/office/drawing/2014/main" id="{EA947722-5C54-705D-2E76-0106AFECE323}"/>
              </a:ext>
            </a:extLst>
          </p:cNvPr>
          <p:cNvSpPr txBox="1"/>
          <p:nvPr/>
        </p:nvSpPr>
        <p:spPr>
          <a:xfrm>
            <a:off x="7089225" y="4229969"/>
            <a:ext cx="103243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b="1" dirty="0">
                <a:latin typeface="Arial" panose="020B0604020202020204" pitchFamily="34" charset="0"/>
              </a:rPr>
              <a:t>Publication</a:t>
            </a:r>
          </a:p>
        </p:txBody>
      </p:sp>
      <p:sp>
        <p:nvSpPr>
          <p:cNvPr id="19465" name="TextBox 19464">
            <a:extLst>
              <a:ext uri="{FF2B5EF4-FFF2-40B4-BE49-F238E27FC236}">
                <a16:creationId xmlns:a16="http://schemas.microsoft.com/office/drawing/2014/main" id="{973CD66E-38F3-EAE5-4212-474F2B3C5FB1}"/>
              </a:ext>
            </a:extLst>
          </p:cNvPr>
          <p:cNvSpPr txBox="1"/>
          <p:nvPr/>
        </p:nvSpPr>
        <p:spPr>
          <a:xfrm>
            <a:off x="8368286" y="3905205"/>
            <a:ext cx="105278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100" b="1" dirty="0">
                <a:latin typeface="Arial" panose="020B0604020202020204" pitchFamily="34" charset="0"/>
              </a:rPr>
              <a:t>Notification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10066-4D20-C392-A1FA-FE1E1ED8A594}"/>
              </a:ext>
            </a:extLst>
          </p:cNvPr>
          <p:cNvSpPr txBox="1"/>
          <p:nvPr/>
        </p:nvSpPr>
        <p:spPr>
          <a:xfrm>
            <a:off x="941042" y="5212734"/>
            <a:ext cx="1137172" cy="430887"/>
          </a:xfrm>
          <a:prstGeom prst="rect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NM Strategic Project -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FPFDE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7FC3F0-A9D5-6A73-5A79-C6340544EDB2}"/>
              </a:ext>
            </a:extLst>
          </p:cNvPr>
          <p:cNvSpPr txBox="1"/>
          <p:nvPr/>
        </p:nvSpPr>
        <p:spPr>
          <a:xfrm>
            <a:off x="9599453" y="3601259"/>
            <a:ext cx="11246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171450" indent="-171450" algn="l" eaLnBrk="1" hangingPunct="1">
              <a:buClr>
                <a:srgbClr val="000000"/>
              </a:buClr>
              <a:buFont typeface="Wingdings 3" panose="05040102010807070707" pitchFamily="18" charset="2"/>
              <a:buChar char=""/>
            </a:pPr>
            <a:r>
              <a:rPr lang="en-GB" sz="1200" b="1" dirty="0">
                <a:latin typeface="Arial" panose="020B0604020202020204" pitchFamily="34" charset="0"/>
              </a:rPr>
              <a:t>Operational cut-over</a:t>
            </a:r>
          </a:p>
        </p:txBody>
      </p:sp>
    </p:spTree>
    <p:extLst>
      <p:ext uri="{BB962C8B-B14F-4D97-AF65-F5344CB8AC3E}">
        <p14:creationId xmlns:p14="http://schemas.microsoft.com/office/powerpoint/2010/main" val="3704753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/>
      <p:bldP spid="23" grpId="0"/>
      <p:bldP spid="24" grpId="0" animBg="1"/>
      <p:bldP spid="20" grpId="0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/>
      <p:bldP spid="19456" grpId="0" animBg="1"/>
      <p:bldP spid="19459" grpId="0"/>
      <p:bldP spid="19461" grpId="0"/>
      <p:bldP spid="19462" grpId="0"/>
      <p:bldP spid="19467" grpId="0" animBg="1"/>
      <p:bldP spid="19465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6BB36-7738-5017-6FF7-54F29659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B18F23C0-53ED-4471-2F60-7FF1A6605C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0775" y="980916"/>
            <a:ext cx="4141788" cy="2006600"/>
            <a:chOff x="4060" y="1302"/>
            <a:chExt cx="2609" cy="1264"/>
          </a:xfrm>
          <a:solidFill>
            <a:srgbClr val="CCFFCC"/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D32471E-2257-14DB-2A4B-8D2D0D0C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302"/>
              <a:ext cx="2609" cy="318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3F70842-7FA5-38F4-511F-0A025032F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" y="1372"/>
              <a:ext cx="1056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Filing Service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BFE09158-8FF0-0928-ABE4-D11CC6546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620"/>
              <a:ext cx="2609" cy="946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32BFE5F3-7B59-20CD-F208-800A85C30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1655"/>
              <a:ext cx="1029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09CE7503-6713-587C-D13D-09EDEA0B2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1866"/>
              <a:ext cx="1394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Filed Flight Plan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222BC33-9AFA-76D9-DE1B-D21C559AE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001"/>
              <a:ext cx="1533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Plan Update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97572C4E-1918-C14A-8EBE-8E6325EB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136"/>
              <a:ext cx="1533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Cancellation Message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13882A-A9C1-C39F-7970-97255EA1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271"/>
              <a:ext cx="1682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Submission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771B6DD7-E930-A41F-1768-101864B8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406"/>
              <a:ext cx="1192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Filing Status Message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3F7042B2-41F8-B3BF-5BC6-721DBFA8A2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6332" y="3083348"/>
            <a:ext cx="4130675" cy="1520825"/>
            <a:chOff x="4075" y="2725"/>
            <a:chExt cx="2602" cy="958"/>
          </a:xfrm>
          <a:solidFill>
            <a:srgbClr val="CCFFCC"/>
          </a:solidFill>
        </p:grpSpPr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3BF3A4D2-47DB-6EA5-61DC-D3C85410A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725"/>
              <a:ext cx="2602" cy="297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3BEED8C-DAC5-71AB-879D-F316CEAF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" y="2769"/>
              <a:ext cx="2172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Data Request Service</a:t>
              </a: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454DCF48-8F95-57CB-24A1-C2850F561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3022"/>
              <a:ext cx="2602" cy="661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223CD81E-7B5C-7531-AB66-A0F929EF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3055"/>
              <a:ext cx="1029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0B5A9C0-4D5E-407A-BED5-CCF981DB3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3248"/>
              <a:ext cx="159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Data Request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F5811B93-12C3-1618-B61D-0528E0F5D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3383"/>
              <a:ext cx="1682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Submission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549421CD-DED1-6987-36D8-0A0273B1C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3520"/>
              <a:ext cx="167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Data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grpSp>
        <p:nvGrpSpPr>
          <p:cNvPr id="36" name="Group 26">
            <a:extLst>
              <a:ext uri="{FF2B5EF4-FFF2-40B4-BE49-F238E27FC236}">
                <a16:creationId xmlns:a16="http://schemas.microsoft.com/office/drawing/2014/main" id="{FBB7B22E-4FB8-ADE4-2C7A-8FC9BCFA9E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6332" y="4694661"/>
            <a:ext cx="4130678" cy="1593850"/>
            <a:chOff x="4049" y="2915"/>
            <a:chExt cx="2602" cy="1004"/>
          </a:xfrm>
        </p:grpSpPr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C5A25680-B5BB-80B6-DE1F-5C0D8C78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915"/>
              <a:ext cx="2602" cy="296"/>
            </a:xfrm>
            <a:prstGeom prst="rect">
              <a:avLst/>
            </a:prstGeom>
            <a:solidFill>
              <a:srgbClr val="CCFFCC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CBE8097A-803F-6C9F-ECAA-68B269455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2980"/>
              <a:ext cx="15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Notification Service</a:t>
              </a: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E2AC6BB-C05F-3067-040A-FF4F0EAF2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3211"/>
              <a:ext cx="2602" cy="708"/>
            </a:xfrm>
            <a:prstGeom prst="rect">
              <a:avLst/>
            </a:prstGeom>
            <a:solidFill>
              <a:srgbClr val="CCFFCC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36BF3BE6-B61E-E507-FFF2-31F631561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245"/>
              <a:ext cx="10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B470ADA5-C5D1-2F8C-ED16-136C057B2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438"/>
              <a:ext cx="13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Departure Message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BF090249-B1E3-4DD4-1A82-D668FE2D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573"/>
              <a:ext cx="12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Arrival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50B82E09-11A7-DCAA-1925-BE3A6BCC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708"/>
              <a:ext cx="16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Submission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grpSp>
        <p:nvGrpSpPr>
          <p:cNvPr id="48" name="Group 36">
            <a:extLst>
              <a:ext uri="{FF2B5EF4-FFF2-40B4-BE49-F238E27FC236}">
                <a16:creationId xmlns:a16="http://schemas.microsoft.com/office/drawing/2014/main" id="{BCDD0EA3-2260-CDAA-0B92-1B1EE9AFE0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554" y="4700505"/>
            <a:ext cx="4408488" cy="2033588"/>
            <a:chOff x="417" y="2958"/>
            <a:chExt cx="3009" cy="1281"/>
          </a:xfrm>
          <a:solidFill>
            <a:srgbClr val="CCFFCC"/>
          </a:solidFill>
        </p:grpSpPr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id="{62777F42-92DC-5E3E-7244-C4E0F42CB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2958"/>
              <a:ext cx="3005" cy="296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1" name="Rectangle 38">
              <a:extLst>
                <a:ext uri="{FF2B5EF4-FFF2-40B4-BE49-F238E27FC236}">
                  <a16:creationId xmlns:a16="http://schemas.microsoft.com/office/drawing/2014/main" id="{AFB3911F-6D77-876A-4360-3E5B61820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" y="3020"/>
              <a:ext cx="1621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Publication Service</a:t>
              </a: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BA4198DD-9670-FA61-1EA2-27AD037D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3254"/>
              <a:ext cx="3009" cy="957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3" name="Rectangle 40">
              <a:extLst>
                <a:ext uri="{FF2B5EF4-FFF2-40B4-BE49-F238E27FC236}">
                  <a16:creationId xmlns:a16="http://schemas.microsoft.com/office/drawing/2014/main" id="{1DF26EB7-29E4-B525-0244-E75E26F7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3287"/>
              <a:ext cx="1029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C48D1450-3968-28CB-B812-F5255C11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3501"/>
              <a:ext cx="2763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No specific messages defined. Information on flights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5" name="Rectangle 42">
              <a:extLst>
                <a:ext uri="{FF2B5EF4-FFF2-40B4-BE49-F238E27FC236}">
                  <a16:creationId xmlns:a16="http://schemas.microsoft.com/office/drawing/2014/main" id="{B7C55117-D2F6-9C12-AC5E-7514A6DF2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3636"/>
              <a:ext cx="2543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that match a set of criteria are transmitted to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6" name="Rectangle 43">
              <a:extLst>
                <a:ext uri="{FF2B5EF4-FFF2-40B4-BE49-F238E27FC236}">
                  <a16:creationId xmlns:a16="http://schemas.microsoft.com/office/drawing/2014/main" id="{A09FCB75-3A98-247D-8E85-4FEC5400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3771"/>
              <a:ext cx="2895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registered subscribers in response to certain events or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55BDC26D-4255-D72B-FCDB-DB8393266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3906"/>
              <a:ext cx="2813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conditions. An eASP will indicate the events and/or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BAF91CD4-3AAF-78B7-4851-52598150C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4041"/>
              <a:ext cx="2361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criteria to which a subscriber can subscribe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id="{7D293134-3E94-F1D0-334D-11607EE1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4065"/>
              <a:ext cx="0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grpSp>
        <p:nvGrpSpPr>
          <p:cNvPr id="62" name="Group 49">
            <a:extLst>
              <a:ext uri="{FF2B5EF4-FFF2-40B4-BE49-F238E27FC236}">
                <a16:creationId xmlns:a16="http://schemas.microsoft.com/office/drawing/2014/main" id="{BB7ED1E5-C124-BD9A-BF15-DF5915F840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554" y="3116739"/>
            <a:ext cx="4408488" cy="1520825"/>
            <a:chOff x="108" y="1769"/>
            <a:chExt cx="2777" cy="958"/>
          </a:xfrm>
          <a:solidFill>
            <a:srgbClr val="CCFFCC"/>
          </a:solidFill>
        </p:grpSpPr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id="{B5953344-6BFF-2AB7-FBFC-48495E320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1769"/>
              <a:ext cx="2777" cy="297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F844CF78-ECB3-E3B3-3983-215ED160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1825"/>
              <a:ext cx="962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Trial Service</a:t>
              </a: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id="{98302983-EB89-722D-FB03-6DD10D80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066"/>
              <a:ext cx="2777" cy="661"/>
            </a:xfrm>
            <a:prstGeom prst="rect">
              <a:avLst/>
            </a:pr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70C0"/>
                </a:solidFill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67" name="Rectangle 53">
              <a:extLst>
                <a:ext uri="{FF2B5EF4-FFF2-40B4-BE49-F238E27FC236}">
                  <a16:creationId xmlns:a16="http://schemas.microsoft.com/office/drawing/2014/main" id="{416B0A62-3F69-C086-47AF-52F6B8C7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" y="2099"/>
              <a:ext cx="1029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1CDA0161-C4CD-C1A1-41A6-666BC8411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" y="2292"/>
              <a:ext cx="122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Trial Request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3037DC4E-3E95-7611-6F41-AF5C8A9B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" y="2427"/>
              <a:ext cx="1682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Submission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7A509EA3-6221-FD10-C3F3-73ED1032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" y="2564"/>
              <a:ext cx="130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Trial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E5408C-CAA6-9297-A9FF-3D3C2E321FD0}"/>
              </a:ext>
            </a:extLst>
          </p:cNvPr>
          <p:cNvCxnSpPr>
            <a:cxnSpLocks/>
          </p:cNvCxnSpPr>
          <p:nvPr/>
        </p:nvCxnSpPr>
        <p:spPr>
          <a:xfrm flipH="1">
            <a:off x="4935042" y="1303793"/>
            <a:ext cx="104454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B3D75C-5598-7772-DEEB-3A9098D2B247}"/>
              </a:ext>
            </a:extLst>
          </p:cNvPr>
          <p:cNvCxnSpPr>
            <a:cxnSpLocks/>
          </p:cNvCxnSpPr>
          <p:nvPr/>
        </p:nvCxnSpPr>
        <p:spPr>
          <a:xfrm>
            <a:off x="4950916" y="3356972"/>
            <a:ext cx="188985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24F8CA-CD05-7294-6017-5CF7D4B389BD}"/>
              </a:ext>
            </a:extLst>
          </p:cNvPr>
          <p:cNvCxnSpPr>
            <a:cxnSpLocks/>
            <a:stCxn id="141" idx="2"/>
          </p:cNvCxnSpPr>
          <p:nvPr/>
        </p:nvCxnSpPr>
        <p:spPr>
          <a:xfrm flipH="1">
            <a:off x="5979585" y="822008"/>
            <a:ext cx="13865" cy="41298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59">
            <a:extLst>
              <a:ext uri="{FF2B5EF4-FFF2-40B4-BE49-F238E27FC236}">
                <a16:creationId xmlns:a16="http://schemas.microsoft.com/office/drawing/2014/main" id="{C2FB3E3C-FB40-A169-A9FA-01C8AE5CA9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166" y="986685"/>
            <a:ext cx="4476750" cy="2047875"/>
            <a:chOff x="534" y="295"/>
            <a:chExt cx="2820" cy="1290"/>
          </a:xfrm>
        </p:grpSpPr>
        <p:sp>
          <p:nvSpPr>
            <p:cNvPr id="107" name="AutoShape 58">
              <a:extLst>
                <a:ext uri="{FF2B5EF4-FFF2-40B4-BE49-F238E27FC236}">
                  <a16:creationId xmlns:a16="http://schemas.microsoft.com/office/drawing/2014/main" id="{E374D60E-3C46-9862-246A-9163ED3005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4" y="295"/>
              <a:ext cx="282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EC33418E-AD8F-3513-4D2B-FBEB7F824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09"/>
              <a:ext cx="2777" cy="318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ontserrat ExtraBold" panose="020F0502020204030204" pitchFamily="2" charset="0"/>
              </a:endParaRPr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99F065B3-70F8-CA68-35D9-7DC52609E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70"/>
              <a:ext cx="1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Planning Service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E4762FDC-3AAE-CADF-0502-BBBAFF2B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627"/>
              <a:ext cx="2777" cy="946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ontserrat ExtraBold" panose="020F0502020204030204" pitchFamily="2" charset="0"/>
              </a:endParaRPr>
            </a:p>
          </p:txBody>
        </p:sp>
        <p:sp>
          <p:nvSpPr>
            <p:cNvPr id="111" name="Rectangle 63">
              <a:extLst>
                <a:ext uri="{FF2B5EF4-FFF2-40B4-BE49-F238E27FC236}">
                  <a16:creationId xmlns:a16="http://schemas.microsoft.com/office/drawing/2014/main" id="{36C82DC3-FDED-ADB2-A361-CC56E2A17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662"/>
              <a:ext cx="10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Related Messages: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8D3A9ABF-AE99-4A07-06BA-E4AED70A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855"/>
              <a:ext cx="174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Preliminary Flight Plan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3" name="Rectangle 65">
              <a:extLst>
                <a:ext uri="{FF2B5EF4-FFF2-40B4-BE49-F238E27FC236}">
                  <a16:creationId xmlns:a16="http://schemas.microsoft.com/office/drawing/2014/main" id="{7FD81DE7-68CC-92BE-6D64-11196F28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990"/>
              <a:ext cx="15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Plan Update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C3DB5B34-10A3-1D91-0325-FC122009F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125"/>
              <a:ext cx="15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Flight Cancellation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5" name="Rectangle 67">
              <a:extLst>
                <a:ext uri="{FF2B5EF4-FFF2-40B4-BE49-F238E27FC236}">
                  <a16:creationId xmlns:a16="http://schemas.microsoft.com/office/drawing/2014/main" id="{9E00647C-2874-3391-0707-E38F6055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260"/>
              <a:ext cx="16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Submission Response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  <p:sp>
          <p:nvSpPr>
            <p:cNvPr id="116" name="Rectangle 68">
              <a:extLst>
                <a:ext uri="{FF2B5EF4-FFF2-40B4-BE49-F238E27FC236}">
                  <a16:creationId xmlns:a16="http://schemas.microsoft.com/office/drawing/2014/main" id="{41C2E4DE-88A2-E9FC-FF1B-EE914B18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395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angal Pro" panose="00000500000000000000" pitchFamily="2" charset="0"/>
                  <a:cs typeface="Mangal Pro" panose="00000500000000000000" pitchFamily="2" charset="0"/>
                </a:rPr>
                <a:t>Planning Status Message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angal Pro" panose="00000500000000000000" pitchFamily="2" charset="0"/>
                <a:cs typeface="Mangal Pro" panose="00000500000000000000" pitchFamily="2" charset="0"/>
              </a:endParaRPr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E15EA0A-9E98-90E7-B040-BDCFDF6AD40B}"/>
              </a:ext>
            </a:extLst>
          </p:cNvPr>
          <p:cNvSpPr/>
          <p:nvPr/>
        </p:nvSpPr>
        <p:spPr>
          <a:xfrm>
            <a:off x="3318031" y="179294"/>
            <a:ext cx="5350838" cy="6427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FF-ICE Services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E6999A2-205B-5557-90FA-21371BDB031A}"/>
              </a:ext>
            </a:extLst>
          </p:cNvPr>
          <p:cNvCxnSpPr>
            <a:cxnSpLocks/>
          </p:cNvCxnSpPr>
          <p:nvPr/>
        </p:nvCxnSpPr>
        <p:spPr>
          <a:xfrm>
            <a:off x="4950916" y="4970295"/>
            <a:ext cx="188985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22A4287-E982-BF98-CB04-B59F36C964C0}"/>
              </a:ext>
            </a:extLst>
          </p:cNvPr>
          <p:cNvCxnSpPr>
            <a:cxnSpLocks/>
          </p:cNvCxnSpPr>
          <p:nvPr/>
        </p:nvCxnSpPr>
        <p:spPr>
          <a:xfrm flipH="1" flipV="1">
            <a:off x="5977236" y="1306354"/>
            <a:ext cx="862835" cy="249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2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78BE-A6A5-ED03-F503-4C0104FC4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15163-4174-A917-1B04-556AC0E52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5</a:t>
            </a:fld>
            <a:endParaRPr lang="en-GB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77A757-9620-E0A9-E542-A3B094FE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215727"/>
              </p:ext>
            </p:extLst>
          </p:nvPr>
        </p:nvGraphicFramePr>
        <p:xfrm>
          <a:off x="1349253" y="370376"/>
          <a:ext cx="9493493" cy="611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993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7083C-0D76-40BF-AA45-5E52E4368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/>
              <a:t>enter your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7C733-11EB-E770-1E4F-A45EB5DC7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35107-3927-83D0-1F08-7FB8A3A9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36" y="2222937"/>
            <a:ext cx="1628404" cy="2222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53613-FBEF-F94F-0E1A-75BD3917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67" y="1317249"/>
            <a:ext cx="4369681" cy="4135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5D6A5-075A-7CF7-DD48-A65ADC54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225" y="1729501"/>
            <a:ext cx="2743438" cy="1037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7F603-DCE8-D636-6A10-6C0D7CA5CF44}"/>
              </a:ext>
            </a:extLst>
          </p:cNvPr>
          <p:cNvSpPr txBox="1"/>
          <p:nvPr/>
        </p:nvSpPr>
        <p:spPr>
          <a:xfrm>
            <a:off x="1861370" y="778154"/>
            <a:ext cx="175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FPL 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7D204-79CB-6524-7DE8-F438C9C8ABD0}"/>
              </a:ext>
            </a:extLst>
          </p:cNvPr>
          <p:cNvSpPr txBox="1"/>
          <p:nvPr/>
        </p:nvSpPr>
        <p:spPr>
          <a:xfrm>
            <a:off x="6248485" y="778154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FF-ICE Flight Plan (</a:t>
            </a:r>
            <a:r>
              <a:rPr lang="en-GB" sz="2800" b="1" dirty="0" err="1">
                <a:solidFill>
                  <a:srgbClr val="000000"/>
                </a:solidFill>
                <a:latin typeface="Arial" charset="0"/>
              </a:rPr>
              <a:t>eFPL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BF95B69-F0F2-166C-6A85-AD5F50BB580E}"/>
              </a:ext>
            </a:extLst>
          </p:cNvPr>
          <p:cNvSpPr/>
          <p:nvPr/>
        </p:nvSpPr>
        <p:spPr>
          <a:xfrm>
            <a:off x="4493453" y="3247975"/>
            <a:ext cx="1253937" cy="269875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281521-0CE1-B99A-9B7B-98062A37CA18}"/>
              </a:ext>
            </a:extLst>
          </p:cNvPr>
          <p:cNvGrpSpPr/>
          <p:nvPr/>
        </p:nvGrpSpPr>
        <p:grpSpPr>
          <a:xfrm>
            <a:off x="4262880" y="5493195"/>
            <a:ext cx="1081916" cy="1081916"/>
            <a:chOff x="5183580" y="4016664"/>
            <a:chExt cx="1081916" cy="108191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EAA015B-07B9-B436-ED69-A29CD6CCDB8E}"/>
                </a:ext>
              </a:extLst>
            </p:cNvPr>
            <p:cNvSpPr/>
            <p:nvPr/>
          </p:nvSpPr>
          <p:spPr>
            <a:xfrm>
              <a:off x="5183580" y="4016664"/>
              <a:ext cx="1081916" cy="1081916"/>
            </a:xfrm>
            <a:prstGeom prst="ellipse">
              <a:avLst/>
            </a:prstGeom>
            <a:solidFill>
              <a:srgbClr val="ED7D3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Rectangle 54" descr="Upward trend">
              <a:extLst>
                <a:ext uri="{FF2B5EF4-FFF2-40B4-BE49-F238E27FC236}">
                  <a16:creationId xmlns:a16="http://schemas.microsoft.com/office/drawing/2014/main" id="{3B5A4693-759F-38CE-C109-6FB721C75C24}"/>
                </a:ext>
              </a:extLst>
            </p:cNvPr>
            <p:cNvSpPr/>
            <p:nvPr/>
          </p:nvSpPr>
          <p:spPr>
            <a:xfrm>
              <a:off x="5414153" y="4247236"/>
              <a:ext cx="620771" cy="62077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377"/>
              <a:endParaRPr lang="en-GB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4AF6FC2-3DD8-E581-9EEA-BE5E6E1C5095}"/>
              </a:ext>
            </a:extLst>
          </p:cNvPr>
          <p:cNvGrpSpPr/>
          <p:nvPr/>
        </p:nvGrpSpPr>
        <p:grpSpPr>
          <a:xfrm>
            <a:off x="6096000" y="5493196"/>
            <a:ext cx="1081916" cy="1081916"/>
            <a:chOff x="4097231" y="5142609"/>
            <a:chExt cx="1081916" cy="108191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B6AF0FB-BDEA-E40E-C01E-971D58705053}"/>
                </a:ext>
              </a:extLst>
            </p:cNvPr>
            <p:cNvSpPr/>
            <p:nvPr/>
          </p:nvSpPr>
          <p:spPr>
            <a:xfrm>
              <a:off x="4097231" y="5142609"/>
              <a:ext cx="1081916" cy="1081916"/>
            </a:xfrm>
            <a:prstGeom prst="ellipse">
              <a:avLst/>
            </a:prstGeom>
            <a:solidFill>
              <a:srgbClr val="A5A5A5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B2CEF7D-8A71-9B8A-1569-598F8C9B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840" y="5281368"/>
              <a:ext cx="812698" cy="81269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EA0545-AC35-A5D3-2288-8B2A688FB14C}"/>
              </a:ext>
            </a:extLst>
          </p:cNvPr>
          <p:cNvGrpSpPr/>
          <p:nvPr/>
        </p:nvGrpSpPr>
        <p:grpSpPr>
          <a:xfrm>
            <a:off x="7929119" y="5497346"/>
            <a:ext cx="1081916" cy="1081916"/>
            <a:chOff x="10406442" y="5181541"/>
            <a:chExt cx="1081916" cy="108191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6ADCBEB-2112-E41A-8379-9BF414B4705D}"/>
                </a:ext>
              </a:extLst>
            </p:cNvPr>
            <p:cNvSpPr/>
            <p:nvPr/>
          </p:nvSpPr>
          <p:spPr>
            <a:xfrm>
              <a:off x="10406442" y="5181541"/>
              <a:ext cx="1081916" cy="1081916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9" name="Picture 58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C9F4D1CE-8806-BA55-2470-D9F10190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9" y="5405038"/>
              <a:ext cx="634921" cy="63492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00D82A-B2E2-1A5F-0B10-3FD5038AB3C0}"/>
              </a:ext>
            </a:extLst>
          </p:cNvPr>
          <p:cNvGrpSpPr/>
          <p:nvPr/>
        </p:nvGrpSpPr>
        <p:grpSpPr>
          <a:xfrm>
            <a:off x="2429761" y="5487461"/>
            <a:ext cx="1081916" cy="1081916"/>
            <a:chOff x="1443589" y="4021781"/>
            <a:chExt cx="1081916" cy="108191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ED6ABBA-B89D-D077-2956-B1F45C646D00}"/>
                </a:ext>
              </a:extLst>
            </p:cNvPr>
            <p:cNvSpPr/>
            <p:nvPr/>
          </p:nvSpPr>
          <p:spPr>
            <a:xfrm>
              <a:off x="1443589" y="4021781"/>
              <a:ext cx="1081916" cy="10819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62" descr="Document">
              <a:extLst>
                <a:ext uri="{FF2B5EF4-FFF2-40B4-BE49-F238E27FC236}">
                  <a16:creationId xmlns:a16="http://schemas.microsoft.com/office/drawing/2014/main" id="{6A2A2B71-5352-F43E-AED2-51AD045C3BDB}"/>
                </a:ext>
              </a:extLst>
            </p:cNvPr>
            <p:cNvSpPr/>
            <p:nvPr/>
          </p:nvSpPr>
          <p:spPr>
            <a:xfrm>
              <a:off x="1692290" y="4254323"/>
              <a:ext cx="620771" cy="620771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377"/>
              <a:endParaRPr lang="en-GB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67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FF-ICE in the NM B2B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1757"/>
            <a:ext cx="10972800" cy="4503737"/>
          </a:xfrm>
        </p:spPr>
        <p:txBody>
          <a:bodyPr/>
          <a:lstStyle/>
          <a:p>
            <a:pPr algn="just"/>
            <a:r>
              <a:rPr lang="en-US" dirty="0"/>
              <a:t>FF-ICE Services are integrated in the NM B2B Services, making use of both request/reply and publish/subscribe communication models</a:t>
            </a:r>
          </a:p>
          <a:p>
            <a:pPr lvl="1" algn="just"/>
            <a:r>
              <a:rPr lang="en-US"/>
              <a:t>Published on SWIM </a:t>
            </a:r>
            <a:r>
              <a:rPr lang="en-US" dirty="0"/>
              <a:t>Registry - </a:t>
            </a:r>
            <a:r>
              <a:rPr lang="en-US" dirty="0">
                <a:hlinkClick r:id="rId3"/>
              </a:rPr>
              <a:t>https://eur-registry.swim.aero/home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NM supports FIXM 4.3 and FIXM 4.2 (</a:t>
            </a:r>
            <a:r>
              <a:rPr lang="en-US" i="1" dirty="0"/>
              <a:t>will be deprecated by the end of year - NM B2B policy</a:t>
            </a:r>
            <a:r>
              <a:rPr lang="en-US" dirty="0"/>
              <a:t>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Follows the ICAO implementation guidance, reflecting at the same time the European specificity of the IFPZ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NM Feedback does not include the flow impact - not yet defined by ICAO, nor supported in FIXM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7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E10411-CA34-1875-A799-31009BFF130D}"/>
              </a:ext>
            </a:extLst>
          </p:cNvPr>
          <p:cNvGrpSpPr/>
          <p:nvPr/>
        </p:nvGrpSpPr>
        <p:grpSpPr>
          <a:xfrm>
            <a:off x="5315468" y="5530389"/>
            <a:ext cx="1081916" cy="1081916"/>
            <a:chOff x="9687443" y="1896438"/>
            <a:chExt cx="1081916" cy="108191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2B4E0F3-1AF3-9BFC-09B4-753630F7B64C}"/>
                </a:ext>
              </a:extLst>
            </p:cNvPr>
            <p:cNvSpPr/>
            <p:nvPr/>
          </p:nvSpPr>
          <p:spPr>
            <a:xfrm>
              <a:off x="9687443" y="1896438"/>
              <a:ext cx="1081916" cy="1081916"/>
            </a:xfrm>
            <a:prstGeom prst="ellipse">
              <a:avLst/>
            </a:prstGeom>
            <a:solidFill>
              <a:srgbClr val="70AD47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defTabSz="914377"/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" name="Graphic 9">
              <a:extLst>
                <a:ext uri="{FF2B5EF4-FFF2-40B4-BE49-F238E27FC236}">
                  <a16:creationId xmlns:a16="http://schemas.microsoft.com/office/drawing/2014/main" id="{CCED014F-5B61-5897-BA7C-D211EBB2E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18822" y="2145458"/>
              <a:ext cx="619156" cy="619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142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D14E-C948-4238-95C1-5D3928859336}" type="slidenum">
              <a:rPr lang="en-GB" altLang="en-US" smtClean="0"/>
              <a:pPr/>
              <a:t>8</a:t>
            </a:fld>
            <a:endParaRPr lang="en-GB" alt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7B16C0-C371-54F0-81C9-8C589194F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906626"/>
              </p:ext>
            </p:extLst>
          </p:nvPr>
        </p:nvGraphicFramePr>
        <p:xfrm>
          <a:off x="552450" y="1007533"/>
          <a:ext cx="10947400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123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826860-44F5-4B0F-BDB7-144EBDB6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E826860-44F5-4B0F-BDB7-144EBDB6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08490-516C-4DA5-8768-5A00BD35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F708490-516C-4DA5-8768-5A00BD35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765F85-62A1-403F-8114-D57002521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B765F85-62A1-403F-8114-D57002521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FD86E-9C2A-4BC7-8D95-4D461F286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F3FD86E-9C2A-4BC7-8D95-4D461F286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65A3B-8D01-42CF-A7CF-F4992FD4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7E65A3B-8D01-42CF-A7CF-F4992FD44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42DA4-F205-4C40-9F21-8350B89C0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4342DA4-F205-4C40-9F21-8350B89C0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062831-7915-44ED-8334-8FD5C2F2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E062831-7915-44ED-8334-8FD5C2F2A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344690"/>
            <a:ext cx="10415752" cy="667406"/>
          </a:xfrm>
        </p:spPr>
        <p:txBody>
          <a:bodyPr/>
          <a:lstStyle/>
          <a:p>
            <a:r>
              <a:rPr lang="en-GB" altLang="en-US" sz="3200" dirty="0"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Mixed mode and transition operations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" y="6588125"/>
            <a:ext cx="476250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813A99-50FF-452C-9C49-BCF4304E0EBE}" type="slidenum">
              <a:rPr lang="en-GB" altLang="en-US" sz="10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000" dirty="0">
              <a:solidFill>
                <a:srgbClr val="8080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2C43-B5FD-A75F-CF2B-24AD775D5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22" y="1639328"/>
            <a:ext cx="9372555" cy="49591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EC347-997D-DAD7-7ED0-F609898EF73E}"/>
              </a:ext>
            </a:extLst>
          </p:cNvPr>
          <p:cNvSpPr txBox="1"/>
          <p:nvPr/>
        </p:nvSpPr>
        <p:spPr>
          <a:xfrm>
            <a:off x="847725" y="1141046"/>
            <a:ext cx="6100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Flight Plan Processing and Distribution by NM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5962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CORPORATE PPT Template.potx" id="{A10E7BA1-BDFE-4F57-831F-2FA23FF56E26}" vid="{B23A18C3-B9D2-436D-A799-8C30E0A0845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KeywordsNote xmlns="faf9c6a8-a1b2-4d68-a9cd-7a417136cb98">
      <Terms xmlns="http://schemas.microsoft.com/office/infopath/2007/PartnerControls"/>
    </ECKeywordsNote>
    <ECDocumentType xmlns="faf9c6a8-a1b2-4d68-a9cd-7a417136cb98">Document</ECDocumentType>
    <TaxCatchAll xmlns="fdff0637-6f71-45ab-851c-78066e1178f1">
      <Value>250</Value>
    </TaxCatchAll>
    <ECBusinessAreaNote xmlns="faf9c6a8-a1b2-4d68-a9cd-7a417136cb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6c843ef0-6bc6-4aa4-acd8-4d1d2bf0ef0a</TermId>
        </TermInfo>
      </Terms>
    </ECBusinessAreaNote>
    <ECLanguage xmlns="faf9c6a8-a1b2-4d68-a9cd-7a417136cb98">English</ECLanguage>
    <ECDocOwner xmlns="faf9c6a8-a1b2-4d68-a9cd-7a417136cb98">
      <UserInfo>
        <DisplayName>WYKE Nicholas</DisplayName>
        <AccountId>850</AccountId>
        <AccountType/>
      </UserInfo>
    </ECDoc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Document" ma:contentTypeID="0x010100B3854576CBA44AF28C8D739BA300582500C7C2A6C2CB4E28488A1380926200DB86" ma:contentTypeVersion="4" ma:contentTypeDescription="Eurocontrol Document" ma:contentTypeScope="" ma:versionID="937425c59c0b1c4ce6ef5d3db1795c46">
  <xsd:schema xmlns:xsd="http://www.w3.org/2001/XMLSchema" xmlns:xs="http://www.w3.org/2001/XMLSchema" xmlns:p="http://schemas.microsoft.com/office/2006/metadata/properties" xmlns:ns2="faf9c6a8-a1b2-4d68-a9cd-7a417136cb98" xmlns:ns3="fdff0637-6f71-45ab-851c-78066e1178f1" targetNamespace="http://schemas.microsoft.com/office/2006/metadata/properties" ma:root="true" ma:fieldsID="a5e65ca613e10ed2dfa6dfe2b690ecf6" ns2:_="" ns3:_="">
    <xsd:import namespace="faf9c6a8-a1b2-4d68-a9cd-7a417136cb98"/>
    <xsd:import namespace="fdff0637-6f71-45ab-851c-78066e1178f1"/>
    <xsd:element name="properties">
      <xsd:complexType>
        <xsd:sequence>
          <xsd:element name="documentManagement">
            <xsd:complexType>
              <xsd:all>
                <xsd:element ref="ns2:ECDocOwner"/>
                <xsd:element ref="ns2:ECBusinessAreaNote" minOccurs="0"/>
                <xsd:element ref="ns2:ECKeywordsNote" minOccurs="0"/>
                <xsd:element ref="ns3:TaxCatchAll" minOccurs="0"/>
                <xsd:element ref="ns2:ECLanguage" minOccurs="0"/>
                <xsd:element ref="ns2:EC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9c6a8-a1b2-4d68-a9cd-7a417136cb98" elementFormDefault="qualified">
    <xsd:import namespace="http://schemas.microsoft.com/office/2006/documentManagement/types"/>
    <xsd:import namespace="http://schemas.microsoft.com/office/infopath/2007/PartnerControls"/>
    <xsd:element name="ECDocOwner" ma:index="1" ma:displayName="Doc Owner" ma:internalName="ECDoc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BusinessAreaNote" ma:index="3" ma:taxonomy="true" ma:internalName="ECBusinessAreaNote" ma:taxonomyFieldName="ECBusinessArea" ma:displayName="Business Area" ma:fieldId="{37d08d73-368a-4fe6-8110-9b3f430087b2}" ma:taxonomyMulti="true" ma:sspId="5c14a9c5-8093-4492-b299-e9213d4b1136" ma:termSetId="4241cab0-9df6-4527-ae1a-ca7d81cc8c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KeywordsNote" ma:index="5" nillable="true" ma:taxonomy="true" ma:internalName="ECKeywordsNote" ma:taxonomyFieldName="ECKeywords" ma:displayName="Keywords" ma:fieldId="{bb53811f-f974-4e01-ab03-609581c50749}" ma:taxonomyMulti="true" ma:sspId="5c14a9c5-8093-4492-b299-e9213d4b1136" ma:termSetId="fabeeec4-ee4d-455c-a697-36a6a30c6bf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Language" ma:index="7" nillable="true" ma:displayName="Language" ma:default="English" ma:format="Dropdown" ma:internalName="ECLanguage">
      <xsd:simpleType>
        <xsd:restriction base="dms:Choice">
          <xsd:enumeration value="English"/>
          <xsd:enumeration value="French"/>
          <xsd:enumeration value="French/English"/>
        </xsd:restriction>
      </xsd:simpleType>
    </xsd:element>
    <xsd:element name="ECDocumentType" ma:index="8" nillable="true" ma:displayName="Document Type" ma:default="Document" ma:format="Dropdown" ma:internalName="ECDocumentType">
      <xsd:simpleType>
        <xsd:restriction base="dms:Choice">
          <xsd:enumeration value="Rules"/>
          <xsd:enumeration value="Forms"/>
          <xsd:enumeration value="Useful information"/>
          <xsd:enumeration value="Docu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f0637-6f71-45ab-851c-78066e1178f1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fe92c7ef-3c9d-4185-bf7b-a0f75e3f44c2}" ma:internalName="TaxCatchAll" ma:showField="CatchAllData" ma:web="fdff0637-6f71-45ab-851c-78066e117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6B137-380A-42ED-86B3-C4008BA3D04A}">
  <ds:schemaRefs>
    <ds:schemaRef ds:uri="http://purl.org/dc/terms/"/>
    <ds:schemaRef ds:uri="http://www.w3.org/XML/1998/namespace"/>
    <ds:schemaRef ds:uri="faf9c6a8-a1b2-4d68-a9cd-7a417136cb98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fdff0637-6f71-45ab-851c-78066e1178f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B86FB7-1739-445D-AC50-5FB881039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9c6a8-a1b2-4d68-a9cd-7a417136cb98"/>
    <ds:schemaRef ds:uri="fdff0637-6f71-45ab-851c-78066e117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slide-template-2012-ecl FINAL</Template>
  <TotalTime>3422</TotalTime>
  <Words>527</Words>
  <Application>Microsoft Office PowerPoint</Application>
  <PresentationFormat>Widescreen</PresentationFormat>
  <Paragraphs>133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CORPORATE-template-2019</vt:lpstr>
      <vt:lpstr>1_CORPORATE-template-2019</vt:lpstr>
      <vt:lpstr>NM Implementation of FFICE</vt:lpstr>
      <vt:lpstr>PowerPoint Presentation</vt:lpstr>
      <vt:lpstr>European Network Manager Implementation </vt:lpstr>
      <vt:lpstr>PowerPoint Presentation</vt:lpstr>
      <vt:lpstr>PowerPoint Presentation</vt:lpstr>
      <vt:lpstr>PowerPoint Presentation</vt:lpstr>
      <vt:lpstr>FF-ICE in the NM B2B</vt:lpstr>
      <vt:lpstr>PowerPoint Presentation</vt:lpstr>
      <vt:lpstr>Mixed mode and transition operations</vt:lpstr>
      <vt:lpstr>Future developments</vt:lpstr>
      <vt:lpstr>Documentation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Template 16:9</dc:title>
  <dc:creator>CELIS Seppe</dc:creator>
  <cp:lastModifiedBy>Perrine Lumen</cp:lastModifiedBy>
  <cp:revision>194</cp:revision>
  <cp:lastPrinted>2023-11-09T09:22:56Z</cp:lastPrinted>
  <dcterms:created xsi:type="dcterms:W3CDTF">2019-03-20T08:50:48Z</dcterms:created>
  <dcterms:modified xsi:type="dcterms:W3CDTF">2024-06-04T14:34:40Z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0x010100B3854576CBA44AF28C8D739BA300582500C7C2A6C2CB4E28488A1380926200DB86</vt:lpwstr>
  </property>
  <property fmtid="{D5CDD505-2E9C-101B-9397-08002B2CF9AE}" pid="3" name="ECBusinessArea">
    <vt:lpwstr>250;#Corporate Communications|6c843ef0-6bc6-4aa4-acd8-4d1d2bf0ef0a</vt:lpwstr>
  </property>
  <property fmtid="{D5CDD505-2E9C-101B-9397-08002B2CF9AE}" pid="4" name="ECKeywords">
    <vt:lpwstr/>
  </property>
</Properties>
</file>