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 (MS)" panose="020B0604020202020204" charset="0"/>
      <p:regular r:id="rId12"/>
    </p:embeddedFont>
    <p:embeddedFont>
      <p:font typeface="Calibri (MS) Bold" panose="020B0604020202020204" charset="0"/>
      <p:regular r:id="rId13"/>
    </p:embeddedFont>
    <p:embeddedFont>
      <p:font typeface="Titillium Web" panose="00000500000000000000" pitchFamily="2" charset="0"/>
      <p:regular r:id="rId14"/>
      <p:bold r:id="rId15"/>
      <p:italic r:id="rId16"/>
      <p:boldItalic r:id="rId17"/>
    </p:embeddedFont>
    <p:embeddedFont>
      <p:font typeface="Titillium Web Bold" panose="00000800000000000000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2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2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sarju.eu/sesar-solutions/extended-flight-pla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hyperlink" Target="https://www.sesarju.eu/sesar-solutions/extended-flight-plan-efpl-distribution-at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sv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13.png"/><Relationship Id="rId18" Type="http://schemas.openxmlformats.org/officeDocument/2006/relationships/image" Target="../media/image56.svg"/><Relationship Id="rId3" Type="http://schemas.openxmlformats.org/officeDocument/2006/relationships/image" Target="../media/image3.png"/><Relationship Id="rId21" Type="http://schemas.openxmlformats.org/officeDocument/2006/relationships/image" Target="../media/image57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55.png"/><Relationship Id="rId2" Type="http://schemas.openxmlformats.org/officeDocument/2006/relationships/image" Target="../media/image2.png"/><Relationship Id="rId16" Type="http://schemas.openxmlformats.org/officeDocument/2006/relationships/image" Target="../media/image54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50.svg"/><Relationship Id="rId19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49.png"/><Relationship Id="rId14" Type="http://schemas.openxmlformats.org/officeDocument/2006/relationships/image" Target="../media/image14.svg"/><Relationship Id="rId22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92373"/>
          </a:xfrm>
          <a:custGeom>
            <a:avLst/>
            <a:gdLst/>
            <a:ahLst/>
            <a:cxnLst/>
            <a:rect l="l" t="t" r="r" b="b"/>
            <a:pathLst>
              <a:path w="18288000" h="10292373">
                <a:moveTo>
                  <a:pt x="0" y="0"/>
                </a:moveTo>
                <a:lnTo>
                  <a:pt x="18288000" y="0"/>
                </a:lnTo>
                <a:lnTo>
                  <a:pt x="18288000" y="10292373"/>
                </a:lnTo>
                <a:lnTo>
                  <a:pt x="0" y="10292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429016" y="4456739"/>
            <a:ext cx="15429969" cy="135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1"/>
              </a:lnSpc>
            </a:pPr>
            <a:r>
              <a:rPr lang="en-US" sz="8981" spc="-529">
                <a:solidFill>
                  <a:srgbClr val="FFFFFF"/>
                </a:solidFill>
                <a:latin typeface="Calibri (MS) Bold"/>
              </a:rPr>
              <a:t>TBO: SESAR R&amp;D PERSPECTIVES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06073" y="5873762"/>
            <a:ext cx="10924761" cy="6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7"/>
              </a:lnSpc>
            </a:pPr>
            <a:r>
              <a:rPr lang="en-US" sz="4399" spc="-259">
                <a:solidFill>
                  <a:srgbClr val="FFFFFF"/>
                </a:solidFill>
                <a:latin typeface="Calibri (MS)"/>
              </a:rPr>
              <a:t>OLIVIA NUNEZ, SESAR JOINT UNDERTAKING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88777" y="6739445"/>
            <a:ext cx="10159352" cy="639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0"/>
              </a:lnSpc>
            </a:pPr>
            <a:r>
              <a:rPr lang="en-US" sz="4299" spc="-253">
                <a:solidFill>
                  <a:srgbClr val="FFFFFF"/>
                </a:solidFill>
                <a:latin typeface="Calibri (MS)"/>
              </a:rPr>
              <a:t>4 JUNE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92373"/>
          </a:xfrm>
          <a:custGeom>
            <a:avLst/>
            <a:gdLst/>
            <a:ahLst/>
            <a:cxnLst/>
            <a:rect l="l" t="t" r="r" b="b"/>
            <a:pathLst>
              <a:path w="18288000" h="10292373">
                <a:moveTo>
                  <a:pt x="0" y="0"/>
                </a:moveTo>
                <a:lnTo>
                  <a:pt x="18288000" y="0"/>
                </a:lnTo>
                <a:lnTo>
                  <a:pt x="18288000" y="10292373"/>
                </a:lnTo>
                <a:lnTo>
                  <a:pt x="0" y="10292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945955" y="4151668"/>
            <a:ext cx="10396090" cy="246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11"/>
              </a:lnSpc>
              <a:spcBef>
                <a:spcPct val="0"/>
              </a:spcBef>
            </a:pPr>
            <a:r>
              <a:rPr lang="en-US" sz="8981" u="none" strike="noStrike" spc="-529">
                <a:solidFill>
                  <a:srgbClr val="FFFFFF"/>
                </a:solidFill>
                <a:latin typeface="Calibri (MS) Bold"/>
              </a:rPr>
              <a:t>THANK YOU FOR 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588555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5523852" y="1715189"/>
            <a:ext cx="8806772" cy="1365354"/>
            <a:chOff x="0" y="0"/>
            <a:chExt cx="11742362" cy="182047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1742362" cy="1820473"/>
              <a:chOff x="0" y="0"/>
              <a:chExt cx="2643525" cy="40983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643525" cy="409838"/>
              </a:xfrm>
              <a:custGeom>
                <a:avLst/>
                <a:gdLst/>
                <a:ahLst/>
                <a:cxnLst/>
                <a:rect l="l" t="t" r="r" b="b"/>
                <a:pathLst>
                  <a:path w="2643525" h="409838">
                    <a:moveTo>
                      <a:pt x="37640" y="0"/>
                    </a:moveTo>
                    <a:lnTo>
                      <a:pt x="2605885" y="0"/>
                    </a:lnTo>
                    <a:cubicBezTo>
                      <a:pt x="2626673" y="0"/>
                      <a:pt x="2643525" y="16852"/>
                      <a:pt x="2643525" y="37640"/>
                    </a:cubicBezTo>
                    <a:lnTo>
                      <a:pt x="2643525" y="372198"/>
                    </a:lnTo>
                    <a:cubicBezTo>
                      <a:pt x="2643525" y="382181"/>
                      <a:pt x="2639559" y="391755"/>
                      <a:pt x="2632500" y="398813"/>
                    </a:cubicBezTo>
                    <a:cubicBezTo>
                      <a:pt x="2625442" y="405872"/>
                      <a:pt x="2615868" y="409838"/>
                      <a:pt x="2605885" y="409838"/>
                    </a:cubicBezTo>
                    <a:lnTo>
                      <a:pt x="37640" y="409838"/>
                    </a:lnTo>
                    <a:cubicBezTo>
                      <a:pt x="16852" y="409838"/>
                      <a:pt x="0" y="392986"/>
                      <a:pt x="0" y="372198"/>
                    </a:cubicBezTo>
                    <a:lnTo>
                      <a:pt x="0" y="37640"/>
                    </a:lnTo>
                    <a:cubicBezTo>
                      <a:pt x="0" y="16852"/>
                      <a:pt x="16852" y="0"/>
                      <a:pt x="37640" y="0"/>
                    </a:cubicBezTo>
                    <a:close/>
                  </a:path>
                </a:pathLst>
              </a:custGeom>
              <a:solidFill>
                <a:srgbClr val="9FCFE1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643525" cy="447938"/>
              </a:xfrm>
              <a:prstGeom prst="rect">
                <a:avLst/>
              </a:prstGeom>
            </p:spPr>
            <p:txBody>
              <a:bodyPr lIns="53319" tIns="53319" rIns="53319" bIns="53319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44705" y="357758"/>
              <a:ext cx="10366135" cy="107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7"/>
                </a:lnSpc>
                <a:spcBef>
                  <a:spcPct val="0"/>
                </a:spcBef>
              </a:pPr>
              <a:r>
                <a:rPr lang="en-US" sz="2298" b="1" u="none" strike="noStrike" dirty="0">
                  <a:solidFill>
                    <a:srgbClr val="001F5A"/>
                  </a:solidFill>
                  <a:latin typeface="Titillium Web"/>
                </a:rPr>
                <a:t>Strategic and tactical </a:t>
              </a:r>
              <a:r>
                <a:rPr lang="en-US" sz="2298" u="none" strike="noStrike" dirty="0">
                  <a:solidFill>
                    <a:srgbClr val="001F5A"/>
                  </a:solidFill>
                  <a:latin typeface="Titillium Web"/>
                </a:rPr>
                <a:t>management of trajectories of individual flights, </a:t>
              </a:r>
              <a:r>
                <a:rPr lang="en-US" sz="2298" b="1" u="none" strike="noStrike" dirty="0">
                  <a:solidFill>
                    <a:srgbClr val="001F5A"/>
                  </a:solidFill>
                  <a:latin typeface="Titillium Web"/>
                </a:rPr>
                <a:t>pre-departure and post-departure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23852" y="3245416"/>
            <a:ext cx="8806772" cy="1365354"/>
            <a:chOff x="0" y="0"/>
            <a:chExt cx="11742362" cy="182047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1742362" cy="1820473"/>
              <a:chOff x="0" y="0"/>
              <a:chExt cx="2643525" cy="40983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643525" cy="409838"/>
              </a:xfrm>
              <a:custGeom>
                <a:avLst/>
                <a:gdLst/>
                <a:ahLst/>
                <a:cxnLst/>
                <a:rect l="l" t="t" r="r" b="b"/>
                <a:pathLst>
                  <a:path w="2643525" h="409838">
                    <a:moveTo>
                      <a:pt x="37640" y="0"/>
                    </a:moveTo>
                    <a:lnTo>
                      <a:pt x="2605885" y="0"/>
                    </a:lnTo>
                    <a:cubicBezTo>
                      <a:pt x="2626673" y="0"/>
                      <a:pt x="2643525" y="16852"/>
                      <a:pt x="2643525" y="37640"/>
                    </a:cubicBezTo>
                    <a:lnTo>
                      <a:pt x="2643525" y="372198"/>
                    </a:lnTo>
                    <a:cubicBezTo>
                      <a:pt x="2643525" y="382181"/>
                      <a:pt x="2639559" y="391755"/>
                      <a:pt x="2632500" y="398813"/>
                    </a:cubicBezTo>
                    <a:cubicBezTo>
                      <a:pt x="2625442" y="405872"/>
                      <a:pt x="2615868" y="409838"/>
                      <a:pt x="2605885" y="409838"/>
                    </a:cubicBezTo>
                    <a:lnTo>
                      <a:pt x="37640" y="409838"/>
                    </a:lnTo>
                    <a:cubicBezTo>
                      <a:pt x="16852" y="409838"/>
                      <a:pt x="0" y="392986"/>
                      <a:pt x="0" y="372198"/>
                    </a:cubicBezTo>
                    <a:lnTo>
                      <a:pt x="0" y="37640"/>
                    </a:lnTo>
                    <a:cubicBezTo>
                      <a:pt x="0" y="16852"/>
                      <a:pt x="16852" y="0"/>
                      <a:pt x="37640" y="0"/>
                    </a:cubicBezTo>
                    <a:close/>
                  </a:path>
                </a:pathLst>
              </a:custGeom>
              <a:solidFill>
                <a:srgbClr val="75B424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643525" cy="447938"/>
              </a:xfrm>
              <a:prstGeom prst="rect">
                <a:avLst/>
              </a:prstGeom>
            </p:spPr>
            <p:txBody>
              <a:bodyPr lIns="53319" tIns="53319" rIns="53319" bIns="53319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944705" y="357758"/>
              <a:ext cx="10366135" cy="107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7"/>
                </a:lnSpc>
                <a:spcBef>
                  <a:spcPct val="0"/>
                </a:spcBef>
              </a:pPr>
              <a:r>
                <a:rPr lang="en-US" sz="2298" dirty="0">
                  <a:solidFill>
                    <a:srgbClr val="001F5A"/>
                  </a:solidFill>
                  <a:latin typeface="Titillium Web"/>
                </a:rPr>
                <a:t>Enable all actors to collaborate towards </a:t>
              </a:r>
              <a:r>
                <a:rPr lang="en-US" sz="2298" b="1" dirty="0">
                  <a:solidFill>
                    <a:srgbClr val="001F5A"/>
                  </a:solidFill>
                  <a:latin typeface="Titillium Web"/>
                </a:rPr>
                <a:t>optimising</a:t>
              </a:r>
              <a:r>
                <a:rPr lang="en-US" sz="2298" dirty="0">
                  <a:solidFill>
                    <a:srgbClr val="001F5A"/>
                  </a:solidFill>
                  <a:latin typeface="Titillium Web"/>
                </a:rPr>
                <a:t> the trajectory </a:t>
              </a:r>
              <a:r>
                <a:rPr lang="en-US" sz="2298" b="1" dirty="0">
                  <a:solidFill>
                    <a:srgbClr val="001F5A"/>
                  </a:solidFill>
                  <a:latin typeface="Titillium Web"/>
                </a:rPr>
                <a:t>all along the trajectory lifecycle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523852" y="4775644"/>
            <a:ext cx="8806772" cy="1365354"/>
            <a:chOff x="0" y="0"/>
            <a:chExt cx="11742362" cy="1820473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742362" cy="1820473"/>
              <a:chOff x="0" y="0"/>
              <a:chExt cx="2643525" cy="40983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43525" cy="409838"/>
              </a:xfrm>
              <a:custGeom>
                <a:avLst/>
                <a:gdLst/>
                <a:ahLst/>
                <a:cxnLst/>
                <a:rect l="l" t="t" r="r" b="b"/>
                <a:pathLst>
                  <a:path w="2643525" h="409838">
                    <a:moveTo>
                      <a:pt x="37640" y="0"/>
                    </a:moveTo>
                    <a:lnTo>
                      <a:pt x="2605885" y="0"/>
                    </a:lnTo>
                    <a:cubicBezTo>
                      <a:pt x="2626673" y="0"/>
                      <a:pt x="2643525" y="16852"/>
                      <a:pt x="2643525" y="37640"/>
                    </a:cubicBezTo>
                    <a:lnTo>
                      <a:pt x="2643525" y="372198"/>
                    </a:lnTo>
                    <a:cubicBezTo>
                      <a:pt x="2643525" y="382181"/>
                      <a:pt x="2639559" y="391755"/>
                      <a:pt x="2632500" y="398813"/>
                    </a:cubicBezTo>
                    <a:cubicBezTo>
                      <a:pt x="2625442" y="405872"/>
                      <a:pt x="2615868" y="409838"/>
                      <a:pt x="2605885" y="409838"/>
                    </a:cubicBezTo>
                    <a:lnTo>
                      <a:pt x="37640" y="409838"/>
                    </a:lnTo>
                    <a:cubicBezTo>
                      <a:pt x="16852" y="409838"/>
                      <a:pt x="0" y="392986"/>
                      <a:pt x="0" y="372198"/>
                    </a:cubicBezTo>
                    <a:lnTo>
                      <a:pt x="0" y="37640"/>
                    </a:lnTo>
                    <a:cubicBezTo>
                      <a:pt x="0" y="16852"/>
                      <a:pt x="16852" y="0"/>
                      <a:pt x="37640" y="0"/>
                    </a:cubicBezTo>
                    <a:close/>
                  </a:path>
                </a:pathLst>
              </a:custGeom>
              <a:solidFill>
                <a:srgbClr val="9FCFE1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2643525" cy="447938"/>
              </a:xfrm>
              <a:prstGeom prst="rect">
                <a:avLst/>
              </a:prstGeom>
            </p:spPr>
            <p:txBody>
              <a:bodyPr lIns="53319" tIns="53319" rIns="53319" bIns="53319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944705" y="357758"/>
              <a:ext cx="10366135" cy="107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7"/>
                </a:lnSpc>
                <a:spcBef>
                  <a:spcPct val="0"/>
                </a:spcBef>
              </a:pPr>
              <a:r>
                <a:rPr lang="en-US" sz="2298" dirty="0">
                  <a:solidFill>
                    <a:srgbClr val="001F5A"/>
                  </a:solidFill>
                  <a:latin typeface="Titillium Web"/>
                </a:rPr>
                <a:t>A concept for the strategic management of flights where ATC will only be needed in exceptional situations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23852" y="6308928"/>
            <a:ext cx="8806772" cy="1365354"/>
            <a:chOff x="0" y="0"/>
            <a:chExt cx="11742362" cy="1820473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1742362" cy="1820473"/>
              <a:chOff x="0" y="0"/>
              <a:chExt cx="2643525" cy="40983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643525" cy="409838"/>
              </a:xfrm>
              <a:custGeom>
                <a:avLst/>
                <a:gdLst/>
                <a:ahLst/>
                <a:cxnLst/>
                <a:rect l="l" t="t" r="r" b="b"/>
                <a:pathLst>
                  <a:path w="2643525" h="409838">
                    <a:moveTo>
                      <a:pt x="37640" y="0"/>
                    </a:moveTo>
                    <a:lnTo>
                      <a:pt x="2605885" y="0"/>
                    </a:lnTo>
                    <a:cubicBezTo>
                      <a:pt x="2626673" y="0"/>
                      <a:pt x="2643525" y="16852"/>
                      <a:pt x="2643525" y="37640"/>
                    </a:cubicBezTo>
                    <a:lnTo>
                      <a:pt x="2643525" y="372198"/>
                    </a:lnTo>
                    <a:cubicBezTo>
                      <a:pt x="2643525" y="382181"/>
                      <a:pt x="2639559" y="391755"/>
                      <a:pt x="2632500" y="398813"/>
                    </a:cubicBezTo>
                    <a:cubicBezTo>
                      <a:pt x="2625442" y="405872"/>
                      <a:pt x="2615868" y="409838"/>
                      <a:pt x="2605885" y="409838"/>
                    </a:cubicBezTo>
                    <a:lnTo>
                      <a:pt x="37640" y="409838"/>
                    </a:lnTo>
                    <a:cubicBezTo>
                      <a:pt x="16852" y="409838"/>
                      <a:pt x="0" y="392986"/>
                      <a:pt x="0" y="372198"/>
                    </a:cubicBezTo>
                    <a:lnTo>
                      <a:pt x="0" y="37640"/>
                    </a:lnTo>
                    <a:cubicBezTo>
                      <a:pt x="0" y="16852"/>
                      <a:pt x="16852" y="0"/>
                      <a:pt x="37640" y="0"/>
                    </a:cubicBezTo>
                    <a:close/>
                  </a:path>
                </a:pathLst>
              </a:custGeom>
              <a:solidFill>
                <a:srgbClr val="75B424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2643525" cy="447938"/>
              </a:xfrm>
              <a:prstGeom prst="rect">
                <a:avLst/>
              </a:prstGeom>
            </p:spPr>
            <p:txBody>
              <a:bodyPr lIns="53319" tIns="53319" rIns="53319" bIns="53319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944705" y="357758"/>
              <a:ext cx="10366135" cy="107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7"/>
                </a:lnSpc>
                <a:spcBef>
                  <a:spcPct val="0"/>
                </a:spcBef>
              </a:pPr>
              <a:r>
                <a:rPr lang="en-US" sz="2298" dirty="0">
                  <a:solidFill>
                    <a:srgbClr val="001F5A"/>
                  </a:solidFill>
                  <a:latin typeface="Titillium Web"/>
                </a:rPr>
                <a:t>In the execution phase, TBO requires increased </a:t>
              </a:r>
              <a:r>
                <a:rPr lang="en-US" sz="2298" b="1" dirty="0">
                  <a:solidFill>
                    <a:srgbClr val="001F5A"/>
                  </a:solidFill>
                  <a:latin typeface="Titillium Web"/>
                </a:rPr>
                <a:t>data connectivity </a:t>
              </a:r>
              <a:r>
                <a:rPr lang="en-US" sz="2298" dirty="0">
                  <a:solidFill>
                    <a:srgbClr val="001F5A"/>
                  </a:solidFill>
                  <a:latin typeface="Titillium Web"/>
                </a:rPr>
                <a:t>between the flight deck and ATC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523852" y="7832150"/>
            <a:ext cx="8806772" cy="1365354"/>
            <a:chOff x="0" y="0"/>
            <a:chExt cx="11742362" cy="1820473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1742362" cy="1820473"/>
              <a:chOff x="0" y="0"/>
              <a:chExt cx="2643525" cy="40983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643525" cy="409838"/>
              </a:xfrm>
              <a:custGeom>
                <a:avLst/>
                <a:gdLst/>
                <a:ahLst/>
                <a:cxnLst/>
                <a:rect l="l" t="t" r="r" b="b"/>
                <a:pathLst>
                  <a:path w="2643525" h="409838">
                    <a:moveTo>
                      <a:pt x="37640" y="0"/>
                    </a:moveTo>
                    <a:lnTo>
                      <a:pt x="2605885" y="0"/>
                    </a:lnTo>
                    <a:cubicBezTo>
                      <a:pt x="2626673" y="0"/>
                      <a:pt x="2643525" y="16852"/>
                      <a:pt x="2643525" y="37640"/>
                    </a:cubicBezTo>
                    <a:lnTo>
                      <a:pt x="2643525" y="372198"/>
                    </a:lnTo>
                    <a:cubicBezTo>
                      <a:pt x="2643525" y="382181"/>
                      <a:pt x="2639559" y="391755"/>
                      <a:pt x="2632500" y="398813"/>
                    </a:cubicBezTo>
                    <a:cubicBezTo>
                      <a:pt x="2625442" y="405872"/>
                      <a:pt x="2615868" y="409838"/>
                      <a:pt x="2605885" y="409838"/>
                    </a:cubicBezTo>
                    <a:lnTo>
                      <a:pt x="37640" y="409838"/>
                    </a:lnTo>
                    <a:cubicBezTo>
                      <a:pt x="16852" y="409838"/>
                      <a:pt x="0" y="392986"/>
                      <a:pt x="0" y="372198"/>
                    </a:cubicBezTo>
                    <a:lnTo>
                      <a:pt x="0" y="37640"/>
                    </a:lnTo>
                    <a:cubicBezTo>
                      <a:pt x="0" y="16852"/>
                      <a:pt x="16852" y="0"/>
                      <a:pt x="37640" y="0"/>
                    </a:cubicBezTo>
                    <a:close/>
                  </a:path>
                </a:pathLst>
              </a:custGeom>
              <a:solidFill>
                <a:srgbClr val="9FCFE1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2643525" cy="447938"/>
              </a:xfrm>
              <a:prstGeom prst="rect">
                <a:avLst/>
              </a:prstGeom>
            </p:spPr>
            <p:txBody>
              <a:bodyPr lIns="53319" tIns="53319" rIns="53319" bIns="53319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944705" y="357758"/>
              <a:ext cx="10366135" cy="107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7"/>
                </a:lnSpc>
                <a:spcBef>
                  <a:spcPct val="0"/>
                </a:spcBef>
              </a:pPr>
              <a:r>
                <a:rPr lang="en-US" sz="2298" dirty="0">
                  <a:solidFill>
                    <a:srgbClr val="001F5A"/>
                  </a:solidFill>
                  <a:latin typeface="Titillium Web"/>
                </a:rPr>
                <a:t>TBO both relies on and enables </a:t>
              </a:r>
              <a:r>
                <a:rPr lang="en-US" sz="2298" b="1" dirty="0">
                  <a:solidFill>
                    <a:srgbClr val="001F5A"/>
                  </a:solidFill>
                  <a:latin typeface="Titillium Web"/>
                </a:rPr>
                <a:t>increased automation</a:t>
              </a:r>
              <a:r>
                <a:rPr lang="en-US" sz="2298" dirty="0">
                  <a:solidFill>
                    <a:srgbClr val="001F5A"/>
                  </a:solidFill>
                  <a:latin typeface="Titillium Web"/>
                </a:rPr>
                <a:t> on the flight deck and on the ground (FOC, ATFM, ATC)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213602" y="769176"/>
            <a:ext cx="13117022" cy="94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2"/>
              </a:lnSpc>
              <a:spcBef>
                <a:spcPct val="0"/>
              </a:spcBef>
            </a:pPr>
            <a:r>
              <a:rPr lang="en-US" sz="6609" spc="-389">
                <a:solidFill>
                  <a:srgbClr val="001F5A"/>
                </a:solidFill>
                <a:latin typeface="Calibri (MS) Bold"/>
              </a:rPr>
              <a:t>WHAT IS </a:t>
            </a:r>
            <a:r>
              <a:rPr lang="en-US" sz="6609" spc="-389">
                <a:solidFill>
                  <a:srgbClr val="75B424"/>
                </a:solidFill>
                <a:latin typeface="Calibri (MS) Bold"/>
              </a:rPr>
              <a:t>TBO</a:t>
            </a:r>
            <a:r>
              <a:rPr lang="en-US" sz="6609" spc="-389">
                <a:solidFill>
                  <a:srgbClr val="001F5A"/>
                </a:solidFill>
                <a:latin typeface="Calibri (MS) Bold"/>
              </a:rPr>
              <a:t>?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166474" y="1715189"/>
            <a:ext cx="4097860" cy="7482316"/>
            <a:chOff x="0" y="0"/>
            <a:chExt cx="5463813" cy="9976421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5463813" cy="1820473"/>
              <a:chOff x="0" y="0"/>
              <a:chExt cx="1230053" cy="40983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230053" cy="409838"/>
              </a:xfrm>
              <a:custGeom>
                <a:avLst/>
                <a:gdLst/>
                <a:ahLst/>
                <a:cxnLst/>
                <a:rect l="l" t="t" r="r" b="b"/>
                <a:pathLst>
                  <a:path w="1230053" h="409838">
                    <a:moveTo>
                      <a:pt x="96352" y="0"/>
                    </a:moveTo>
                    <a:lnTo>
                      <a:pt x="1133701" y="0"/>
                    </a:lnTo>
                    <a:cubicBezTo>
                      <a:pt x="1186914" y="0"/>
                      <a:pt x="1230053" y="43138"/>
                      <a:pt x="1230053" y="96352"/>
                    </a:cubicBezTo>
                    <a:lnTo>
                      <a:pt x="1230053" y="313486"/>
                    </a:lnTo>
                    <a:cubicBezTo>
                      <a:pt x="1230053" y="366700"/>
                      <a:pt x="1186914" y="409838"/>
                      <a:pt x="1133701" y="409838"/>
                    </a:cubicBezTo>
                    <a:lnTo>
                      <a:pt x="96352" y="409838"/>
                    </a:lnTo>
                    <a:cubicBezTo>
                      <a:pt x="43138" y="409838"/>
                      <a:pt x="0" y="366700"/>
                      <a:pt x="0" y="313486"/>
                    </a:cubicBezTo>
                    <a:lnTo>
                      <a:pt x="0" y="96352"/>
                    </a:lnTo>
                    <a:cubicBezTo>
                      <a:pt x="0" y="43138"/>
                      <a:pt x="43138" y="0"/>
                      <a:pt x="96352" y="0"/>
                    </a:cubicBezTo>
                    <a:close/>
                  </a:path>
                </a:pathLst>
              </a:custGeom>
              <a:solidFill>
                <a:srgbClr val="9FCFE1">
                  <a:alpha val="44706"/>
                </a:srgbClr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230053" cy="447938"/>
              </a:xfrm>
              <a:prstGeom prst="rect">
                <a:avLst/>
              </a:prstGeom>
            </p:spPr>
            <p:txBody>
              <a:bodyPr lIns="53319" tIns="53319" rIns="53319" bIns="53319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285476" y="256180"/>
              <a:ext cx="891152" cy="1308113"/>
            </a:xfrm>
            <a:custGeom>
              <a:avLst/>
              <a:gdLst/>
              <a:ahLst/>
              <a:cxnLst/>
              <a:rect l="l" t="t" r="r" b="b"/>
              <a:pathLst>
                <a:path w="891152" h="1308113">
                  <a:moveTo>
                    <a:pt x="0" y="0"/>
                  </a:moveTo>
                  <a:lnTo>
                    <a:pt x="891151" y="0"/>
                  </a:lnTo>
                  <a:lnTo>
                    <a:pt x="891151" y="1308113"/>
                  </a:lnTo>
                  <a:lnTo>
                    <a:pt x="0" y="1308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0" y="2040303"/>
              <a:ext cx="5463813" cy="1820473"/>
              <a:chOff x="0" y="0"/>
              <a:chExt cx="1230053" cy="40983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230053" cy="409838"/>
              </a:xfrm>
              <a:custGeom>
                <a:avLst/>
                <a:gdLst/>
                <a:ahLst/>
                <a:cxnLst/>
                <a:rect l="l" t="t" r="r" b="b"/>
                <a:pathLst>
                  <a:path w="1230053" h="409838">
                    <a:moveTo>
                      <a:pt x="96352" y="0"/>
                    </a:moveTo>
                    <a:lnTo>
                      <a:pt x="1133701" y="0"/>
                    </a:lnTo>
                    <a:cubicBezTo>
                      <a:pt x="1186914" y="0"/>
                      <a:pt x="1230053" y="43138"/>
                      <a:pt x="1230053" y="96352"/>
                    </a:cubicBezTo>
                    <a:lnTo>
                      <a:pt x="1230053" y="313486"/>
                    </a:lnTo>
                    <a:cubicBezTo>
                      <a:pt x="1230053" y="366700"/>
                      <a:pt x="1186914" y="409838"/>
                      <a:pt x="1133701" y="409838"/>
                    </a:cubicBezTo>
                    <a:lnTo>
                      <a:pt x="96352" y="409838"/>
                    </a:lnTo>
                    <a:cubicBezTo>
                      <a:pt x="43138" y="409838"/>
                      <a:pt x="0" y="366700"/>
                      <a:pt x="0" y="313486"/>
                    </a:cubicBezTo>
                    <a:lnTo>
                      <a:pt x="0" y="96352"/>
                    </a:lnTo>
                    <a:cubicBezTo>
                      <a:pt x="0" y="43138"/>
                      <a:pt x="43138" y="0"/>
                      <a:pt x="96352" y="0"/>
                    </a:cubicBezTo>
                    <a:close/>
                  </a:path>
                </a:pathLst>
              </a:custGeom>
              <a:solidFill>
                <a:srgbClr val="75B424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1230053" cy="447938"/>
              </a:xfrm>
              <a:prstGeom prst="rect">
                <a:avLst/>
              </a:prstGeom>
            </p:spPr>
            <p:txBody>
              <a:bodyPr lIns="53319" tIns="53319" rIns="53319" bIns="53319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4080606"/>
              <a:ext cx="5463813" cy="1820473"/>
              <a:chOff x="0" y="0"/>
              <a:chExt cx="1230053" cy="40983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230053" cy="409838"/>
              </a:xfrm>
              <a:custGeom>
                <a:avLst/>
                <a:gdLst/>
                <a:ahLst/>
                <a:cxnLst/>
                <a:rect l="l" t="t" r="r" b="b"/>
                <a:pathLst>
                  <a:path w="1230053" h="409838">
                    <a:moveTo>
                      <a:pt x="96352" y="0"/>
                    </a:moveTo>
                    <a:lnTo>
                      <a:pt x="1133701" y="0"/>
                    </a:lnTo>
                    <a:cubicBezTo>
                      <a:pt x="1186914" y="0"/>
                      <a:pt x="1230053" y="43138"/>
                      <a:pt x="1230053" y="96352"/>
                    </a:cubicBezTo>
                    <a:lnTo>
                      <a:pt x="1230053" y="313486"/>
                    </a:lnTo>
                    <a:cubicBezTo>
                      <a:pt x="1230053" y="366700"/>
                      <a:pt x="1186914" y="409838"/>
                      <a:pt x="1133701" y="409838"/>
                    </a:cubicBezTo>
                    <a:lnTo>
                      <a:pt x="96352" y="409838"/>
                    </a:lnTo>
                    <a:cubicBezTo>
                      <a:pt x="43138" y="409838"/>
                      <a:pt x="0" y="366700"/>
                      <a:pt x="0" y="313486"/>
                    </a:cubicBezTo>
                    <a:lnTo>
                      <a:pt x="0" y="96352"/>
                    </a:lnTo>
                    <a:cubicBezTo>
                      <a:pt x="0" y="43138"/>
                      <a:pt x="43138" y="0"/>
                      <a:pt x="96352" y="0"/>
                    </a:cubicBezTo>
                    <a:close/>
                  </a:path>
                </a:pathLst>
              </a:custGeom>
              <a:solidFill>
                <a:srgbClr val="9FCFE1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1230053" cy="447938"/>
              </a:xfrm>
              <a:prstGeom prst="rect">
                <a:avLst/>
              </a:prstGeom>
            </p:spPr>
            <p:txBody>
              <a:bodyPr lIns="53319" tIns="53319" rIns="53319" bIns="53319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285476" y="2457840"/>
              <a:ext cx="985399" cy="985399"/>
            </a:xfrm>
            <a:custGeom>
              <a:avLst/>
              <a:gdLst/>
              <a:ahLst/>
              <a:cxnLst/>
              <a:rect l="l" t="t" r="r" b="b"/>
              <a:pathLst>
                <a:path w="985399" h="985399">
                  <a:moveTo>
                    <a:pt x="0" y="0"/>
                  </a:moveTo>
                  <a:lnTo>
                    <a:pt x="985399" y="0"/>
                  </a:lnTo>
                  <a:lnTo>
                    <a:pt x="985399" y="985399"/>
                  </a:lnTo>
                  <a:lnTo>
                    <a:pt x="0" y="985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285476" y="4443848"/>
              <a:ext cx="1093990" cy="1093990"/>
            </a:xfrm>
            <a:custGeom>
              <a:avLst/>
              <a:gdLst/>
              <a:ahLst/>
              <a:cxnLst/>
              <a:rect l="l" t="t" r="r" b="b"/>
              <a:pathLst>
                <a:path w="1093990" h="1093990">
                  <a:moveTo>
                    <a:pt x="0" y="0"/>
                  </a:moveTo>
                  <a:lnTo>
                    <a:pt x="1093989" y="0"/>
                  </a:lnTo>
                  <a:lnTo>
                    <a:pt x="1093989" y="1093989"/>
                  </a:lnTo>
                  <a:lnTo>
                    <a:pt x="0" y="1093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0" y="6124986"/>
              <a:ext cx="5463813" cy="1820473"/>
              <a:chOff x="0" y="0"/>
              <a:chExt cx="1230053" cy="409838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230053" cy="409838"/>
              </a:xfrm>
              <a:custGeom>
                <a:avLst/>
                <a:gdLst/>
                <a:ahLst/>
                <a:cxnLst/>
                <a:rect l="l" t="t" r="r" b="b"/>
                <a:pathLst>
                  <a:path w="1230053" h="409838">
                    <a:moveTo>
                      <a:pt x="96352" y="0"/>
                    </a:moveTo>
                    <a:lnTo>
                      <a:pt x="1133701" y="0"/>
                    </a:lnTo>
                    <a:cubicBezTo>
                      <a:pt x="1186914" y="0"/>
                      <a:pt x="1230053" y="43138"/>
                      <a:pt x="1230053" y="96352"/>
                    </a:cubicBezTo>
                    <a:lnTo>
                      <a:pt x="1230053" y="313486"/>
                    </a:lnTo>
                    <a:cubicBezTo>
                      <a:pt x="1230053" y="366700"/>
                      <a:pt x="1186914" y="409838"/>
                      <a:pt x="1133701" y="409838"/>
                    </a:cubicBezTo>
                    <a:lnTo>
                      <a:pt x="96352" y="409838"/>
                    </a:lnTo>
                    <a:cubicBezTo>
                      <a:pt x="43138" y="409838"/>
                      <a:pt x="0" y="366700"/>
                      <a:pt x="0" y="313486"/>
                    </a:cubicBezTo>
                    <a:lnTo>
                      <a:pt x="0" y="96352"/>
                    </a:lnTo>
                    <a:cubicBezTo>
                      <a:pt x="0" y="43138"/>
                      <a:pt x="43138" y="0"/>
                      <a:pt x="96352" y="0"/>
                    </a:cubicBezTo>
                    <a:close/>
                  </a:path>
                </a:pathLst>
              </a:custGeom>
              <a:solidFill>
                <a:srgbClr val="75B424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1230053" cy="447938"/>
              </a:xfrm>
              <a:prstGeom prst="rect">
                <a:avLst/>
              </a:prstGeom>
            </p:spPr>
            <p:txBody>
              <a:bodyPr lIns="53319" tIns="53319" rIns="53319" bIns="53319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285476" y="6540814"/>
              <a:ext cx="1093990" cy="1093990"/>
            </a:xfrm>
            <a:custGeom>
              <a:avLst/>
              <a:gdLst/>
              <a:ahLst/>
              <a:cxnLst/>
              <a:rect l="l" t="t" r="r" b="b"/>
              <a:pathLst>
                <a:path w="1093990" h="1093990">
                  <a:moveTo>
                    <a:pt x="0" y="0"/>
                  </a:moveTo>
                  <a:lnTo>
                    <a:pt x="1093989" y="0"/>
                  </a:lnTo>
                  <a:lnTo>
                    <a:pt x="1093989" y="1093989"/>
                  </a:lnTo>
                  <a:lnTo>
                    <a:pt x="0" y="1093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0" y="8155948"/>
              <a:ext cx="5463813" cy="1820473"/>
              <a:chOff x="0" y="0"/>
              <a:chExt cx="1230053" cy="409838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230053" cy="409838"/>
              </a:xfrm>
              <a:custGeom>
                <a:avLst/>
                <a:gdLst/>
                <a:ahLst/>
                <a:cxnLst/>
                <a:rect l="l" t="t" r="r" b="b"/>
                <a:pathLst>
                  <a:path w="1230053" h="409838">
                    <a:moveTo>
                      <a:pt x="96352" y="0"/>
                    </a:moveTo>
                    <a:lnTo>
                      <a:pt x="1133701" y="0"/>
                    </a:lnTo>
                    <a:cubicBezTo>
                      <a:pt x="1186914" y="0"/>
                      <a:pt x="1230053" y="43138"/>
                      <a:pt x="1230053" y="96352"/>
                    </a:cubicBezTo>
                    <a:lnTo>
                      <a:pt x="1230053" y="313486"/>
                    </a:lnTo>
                    <a:cubicBezTo>
                      <a:pt x="1230053" y="366700"/>
                      <a:pt x="1186914" y="409838"/>
                      <a:pt x="1133701" y="409838"/>
                    </a:cubicBezTo>
                    <a:lnTo>
                      <a:pt x="96352" y="409838"/>
                    </a:lnTo>
                    <a:cubicBezTo>
                      <a:pt x="43138" y="409838"/>
                      <a:pt x="0" y="366700"/>
                      <a:pt x="0" y="313486"/>
                    </a:cubicBezTo>
                    <a:lnTo>
                      <a:pt x="0" y="96352"/>
                    </a:lnTo>
                    <a:cubicBezTo>
                      <a:pt x="0" y="43138"/>
                      <a:pt x="43138" y="0"/>
                      <a:pt x="96352" y="0"/>
                    </a:cubicBezTo>
                    <a:close/>
                  </a:path>
                </a:pathLst>
              </a:custGeom>
              <a:solidFill>
                <a:srgbClr val="9FCFE1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1230053" cy="447938"/>
              </a:xfrm>
              <a:prstGeom prst="rect">
                <a:avLst/>
              </a:prstGeom>
            </p:spPr>
            <p:txBody>
              <a:bodyPr lIns="53319" tIns="53319" rIns="53319" bIns="53319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375535" y="8522809"/>
              <a:ext cx="1121807" cy="1121807"/>
            </a:xfrm>
            <a:custGeom>
              <a:avLst/>
              <a:gdLst/>
              <a:ahLst/>
              <a:cxnLst/>
              <a:rect l="l" t="t" r="r" b="b"/>
              <a:pathLst>
                <a:path w="1121807" h="1121807">
                  <a:moveTo>
                    <a:pt x="0" y="0"/>
                  </a:moveTo>
                  <a:lnTo>
                    <a:pt x="1121807" y="0"/>
                  </a:lnTo>
                  <a:lnTo>
                    <a:pt x="1121807" y="1121807"/>
                  </a:lnTo>
                  <a:lnTo>
                    <a:pt x="0" y="1121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176627" y="465423"/>
              <a:ext cx="3849826" cy="742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62"/>
                </a:lnSpc>
              </a:pPr>
              <a:r>
                <a:rPr lang="en-US" sz="3330" dirty="0">
                  <a:solidFill>
                    <a:srgbClr val="001F5A"/>
                  </a:solidFill>
                  <a:latin typeface="Titillium Web Bold"/>
                </a:rPr>
                <a:t>What is TBO?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300475" y="2505725"/>
              <a:ext cx="3849826" cy="742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62"/>
                </a:lnSpc>
              </a:pPr>
              <a:r>
                <a:rPr lang="en-US" sz="3330" dirty="0">
                  <a:solidFill>
                    <a:srgbClr val="001F5A"/>
                  </a:solidFill>
                  <a:latin typeface="Titillium Web Bold"/>
                </a:rPr>
                <a:t>TBO Objective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300475" y="4445128"/>
              <a:ext cx="3849826" cy="1191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30"/>
                </a:lnSpc>
              </a:pPr>
              <a:r>
                <a:rPr lang="en-US" sz="3330" dirty="0">
                  <a:solidFill>
                    <a:srgbClr val="001F5A"/>
                  </a:solidFill>
                  <a:latin typeface="Titillium Web Bold"/>
                </a:rPr>
                <a:t>What TBO is </a:t>
              </a:r>
              <a:r>
                <a:rPr lang="en-US" sz="3330" u="sng" dirty="0">
                  <a:solidFill>
                    <a:srgbClr val="001F5A"/>
                  </a:solidFill>
                  <a:latin typeface="Titillium Web Bold"/>
                </a:rPr>
                <a:t>NOT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442233" y="6679244"/>
              <a:ext cx="3936081" cy="6922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92"/>
                </a:lnSpc>
              </a:pPr>
              <a:r>
                <a:rPr lang="en-US" sz="2994" dirty="0">
                  <a:solidFill>
                    <a:srgbClr val="001F5A"/>
                  </a:solidFill>
                  <a:latin typeface="Titillium Web Bold"/>
                </a:rPr>
                <a:t>A/G Connectivity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492701" y="8742410"/>
              <a:ext cx="3849826" cy="624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30"/>
                </a:lnSpc>
              </a:pPr>
              <a:r>
                <a:rPr lang="en-US" sz="3330" dirty="0" err="1">
                  <a:solidFill>
                    <a:srgbClr val="001F5A"/>
                  </a:solidFill>
                  <a:latin typeface="Titillium Web Bold"/>
                </a:rPr>
                <a:t>Digitalisation</a:t>
              </a:r>
              <a:endParaRPr lang="en-US" sz="3330" dirty="0">
                <a:solidFill>
                  <a:srgbClr val="001F5A"/>
                </a:solidFill>
                <a:latin typeface="Titillium Web 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588555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703537" y="772564"/>
            <a:ext cx="6427889" cy="89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26"/>
              </a:lnSpc>
              <a:spcBef>
                <a:spcPct val="0"/>
              </a:spcBef>
            </a:pPr>
            <a:r>
              <a:rPr lang="en-US" sz="6209" spc="-366">
                <a:solidFill>
                  <a:srgbClr val="001F5A"/>
                </a:solidFill>
                <a:latin typeface="Calibri (MS) Bold"/>
              </a:rPr>
              <a:t>TBO PROCESSES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729477" y="1875295"/>
            <a:ext cx="3035592" cy="1365354"/>
            <a:chOff x="0" y="0"/>
            <a:chExt cx="911192" cy="4098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1192" cy="409838"/>
            </a:xfrm>
            <a:custGeom>
              <a:avLst/>
              <a:gdLst/>
              <a:ahLst/>
              <a:cxnLst/>
              <a:rect l="l" t="t" r="r" b="b"/>
              <a:pathLst>
                <a:path w="911192" h="409838">
                  <a:moveTo>
                    <a:pt x="130069" y="0"/>
                  </a:moveTo>
                  <a:lnTo>
                    <a:pt x="781123" y="0"/>
                  </a:lnTo>
                  <a:cubicBezTo>
                    <a:pt x="852958" y="0"/>
                    <a:pt x="911192" y="58234"/>
                    <a:pt x="911192" y="130069"/>
                  </a:cubicBezTo>
                  <a:lnTo>
                    <a:pt x="911192" y="279768"/>
                  </a:lnTo>
                  <a:cubicBezTo>
                    <a:pt x="911192" y="351604"/>
                    <a:pt x="852958" y="409838"/>
                    <a:pt x="781123" y="409838"/>
                  </a:cubicBezTo>
                  <a:lnTo>
                    <a:pt x="130069" y="409838"/>
                  </a:lnTo>
                  <a:cubicBezTo>
                    <a:pt x="58234" y="409838"/>
                    <a:pt x="0" y="351604"/>
                    <a:pt x="0" y="279768"/>
                  </a:cubicBezTo>
                  <a:lnTo>
                    <a:pt x="0" y="130069"/>
                  </a:lnTo>
                  <a:cubicBezTo>
                    <a:pt x="0" y="58234"/>
                    <a:pt x="58234" y="0"/>
                    <a:pt x="130069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11192" cy="447938"/>
            </a:xfrm>
            <a:prstGeom prst="rect">
              <a:avLst/>
            </a:prstGeom>
          </p:spPr>
          <p:txBody>
            <a:bodyPr lIns="44764" tIns="44764" rIns="44764" bIns="44764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06932" y="1875295"/>
            <a:ext cx="3295831" cy="1365354"/>
            <a:chOff x="0" y="0"/>
            <a:chExt cx="989308" cy="4098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89308" cy="409838"/>
            </a:xfrm>
            <a:custGeom>
              <a:avLst/>
              <a:gdLst/>
              <a:ahLst/>
              <a:cxnLst/>
              <a:rect l="l" t="t" r="r" b="b"/>
              <a:pathLst>
                <a:path w="989308" h="409838">
                  <a:moveTo>
                    <a:pt x="119799" y="0"/>
                  </a:moveTo>
                  <a:lnTo>
                    <a:pt x="869509" y="0"/>
                  </a:lnTo>
                  <a:cubicBezTo>
                    <a:pt x="901282" y="0"/>
                    <a:pt x="931753" y="12622"/>
                    <a:pt x="954220" y="35088"/>
                  </a:cubicBezTo>
                  <a:cubicBezTo>
                    <a:pt x="976686" y="57555"/>
                    <a:pt x="989308" y="88026"/>
                    <a:pt x="989308" y="119799"/>
                  </a:cubicBezTo>
                  <a:lnTo>
                    <a:pt x="989308" y="290039"/>
                  </a:lnTo>
                  <a:cubicBezTo>
                    <a:pt x="989308" y="321811"/>
                    <a:pt x="976686" y="352283"/>
                    <a:pt x="954220" y="374750"/>
                  </a:cubicBezTo>
                  <a:cubicBezTo>
                    <a:pt x="931753" y="397216"/>
                    <a:pt x="901282" y="409838"/>
                    <a:pt x="869509" y="409838"/>
                  </a:cubicBezTo>
                  <a:lnTo>
                    <a:pt x="119799" y="409838"/>
                  </a:lnTo>
                  <a:cubicBezTo>
                    <a:pt x="88026" y="409838"/>
                    <a:pt x="57555" y="397216"/>
                    <a:pt x="35088" y="374750"/>
                  </a:cubicBezTo>
                  <a:cubicBezTo>
                    <a:pt x="12622" y="352283"/>
                    <a:pt x="0" y="321811"/>
                    <a:pt x="0" y="290039"/>
                  </a:cubicBezTo>
                  <a:lnTo>
                    <a:pt x="0" y="119799"/>
                  </a:lnTo>
                  <a:cubicBezTo>
                    <a:pt x="0" y="88026"/>
                    <a:pt x="12622" y="57555"/>
                    <a:pt x="35088" y="35088"/>
                  </a:cubicBezTo>
                  <a:cubicBezTo>
                    <a:pt x="57555" y="12622"/>
                    <a:pt x="88026" y="0"/>
                    <a:pt x="119799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89308" cy="447938"/>
            </a:xfrm>
            <a:prstGeom prst="rect">
              <a:avLst/>
            </a:prstGeom>
          </p:spPr>
          <p:txBody>
            <a:bodyPr lIns="44764" tIns="44764" rIns="44764" bIns="44764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59486" y="4687698"/>
            <a:ext cx="3355513" cy="1479564"/>
            <a:chOff x="0" y="0"/>
            <a:chExt cx="1291149" cy="5693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1149" cy="569313"/>
            </a:xfrm>
            <a:custGeom>
              <a:avLst/>
              <a:gdLst/>
              <a:ahLst/>
              <a:cxnLst/>
              <a:rect l="l" t="t" r="r" b="b"/>
              <a:pathLst>
                <a:path w="1291149" h="569313">
                  <a:moveTo>
                    <a:pt x="117668" y="0"/>
                  </a:moveTo>
                  <a:lnTo>
                    <a:pt x="1173481" y="0"/>
                  </a:lnTo>
                  <a:cubicBezTo>
                    <a:pt x="1238467" y="0"/>
                    <a:pt x="1291149" y="52682"/>
                    <a:pt x="1291149" y="117668"/>
                  </a:cubicBezTo>
                  <a:lnTo>
                    <a:pt x="1291149" y="451645"/>
                  </a:lnTo>
                  <a:cubicBezTo>
                    <a:pt x="1291149" y="516631"/>
                    <a:pt x="1238467" y="569313"/>
                    <a:pt x="1173481" y="569313"/>
                  </a:cubicBezTo>
                  <a:lnTo>
                    <a:pt x="117668" y="569313"/>
                  </a:lnTo>
                  <a:cubicBezTo>
                    <a:pt x="52682" y="569313"/>
                    <a:pt x="0" y="516631"/>
                    <a:pt x="0" y="451645"/>
                  </a:cubicBezTo>
                  <a:lnTo>
                    <a:pt x="0" y="117668"/>
                  </a:lnTo>
                  <a:cubicBezTo>
                    <a:pt x="0" y="52682"/>
                    <a:pt x="52682" y="0"/>
                    <a:pt x="117668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291149" cy="607413"/>
            </a:xfrm>
            <a:prstGeom prst="rect">
              <a:avLst/>
            </a:prstGeom>
          </p:spPr>
          <p:txBody>
            <a:bodyPr lIns="34920" tIns="34920" rIns="34920" bIns="34920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48324" y="6103454"/>
            <a:ext cx="2952304" cy="564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9"/>
              </a:lnSpc>
            </a:pPr>
            <a:r>
              <a:rPr lang="en-US" sz="2142" dirty="0">
                <a:solidFill>
                  <a:srgbClr val="FF914D"/>
                </a:solidFill>
                <a:latin typeface="Titillium Web Bold"/>
              </a:rPr>
              <a:t>INTERNAL AU PROCESSES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287249" y="4844008"/>
            <a:ext cx="3355513" cy="1166944"/>
            <a:chOff x="0" y="0"/>
            <a:chExt cx="1268185" cy="4410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68185" cy="441036"/>
            </a:xfrm>
            <a:custGeom>
              <a:avLst/>
              <a:gdLst/>
              <a:ahLst/>
              <a:cxnLst/>
              <a:rect l="l" t="t" r="r" b="b"/>
              <a:pathLst>
                <a:path w="1268185" h="441036">
                  <a:moveTo>
                    <a:pt x="117668" y="0"/>
                  </a:moveTo>
                  <a:lnTo>
                    <a:pt x="1150516" y="0"/>
                  </a:lnTo>
                  <a:cubicBezTo>
                    <a:pt x="1215503" y="0"/>
                    <a:pt x="1268185" y="52682"/>
                    <a:pt x="1268185" y="117668"/>
                  </a:cubicBezTo>
                  <a:lnTo>
                    <a:pt x="1268185" y="323367"/>
                  </a:lnTo>
                  <a:cubicBezTo>
                    <a:pt x="1268185" y="388354"/>
                    <a:pt x="1215503" y="441036"/>
                    <a:pt x="1150516" y="441036"/>
                  </a:cubicBezTo>
                  <a:lnTo>
                    <a:pt x="117668" y="441036"/>
                  </a:lnTo>
                  <a:cubicBezTo>
                    <a:pt x="52682" y="441036"/>
                    <a:pt x="0" y="388354"/>
                    <a:pt x="0" y="323367"/>
                  </a:cubicBezTo>
                  <a:lnTo>
                    <a:pt x="0" y="117668"/>
                  </a:lnTo>
                  <a:cubicBezTo>
                    <a:pt x="0" y="52682"/>
                    <a:pt x="52682" y="0"/>
                    <a:pt x="117668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268185" cy="479136"/>
            </a:xfrm>
            <a:prstGeom prst="rect">
              <a:avLst/>
            </a:prstGeom>
          </p:spPr>
          <p:txBody>
            <a:bodyPr lIns="35553" tIns="35553" rIns="35553" bIns="3555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5400000" flipH="1" flipV="1">
            <a:off x="4086997" y="3893106"/>
            <a:ext cx="1613994" cy="8608596"/>
          </a:xfrm>
          <a:custGeom>
            <a:avLst/>
            <a:gdLst/>
            <a:ahLst/>
            <a:cxnLst/>
            <a:rect l="l" t="t" r="r" b="b"/>
            <a:pathLst>
              <a:path w="1613994" h="8608596">
                <a:moveTo>
                  <a:pt x="1613994" y="8608596"/>
                </a:moveTo>
                <a:lnTo>
                  <a:pt x="0" y="8608596"/>
                </a:lnTo>
                <a:lnTo>
                  <a:pt x="0" y="0"/>
                </a:lnTo>
                <a:lnTo>
                  <a:pt x="1613994" y="0"/>
                </a:lnTo>
                <a:lnTo>
                  <a:pt x="1613994" y="8608596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43337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022954" y="7743822"/>
            <a:ext cx="3035592" cy="1214479"/>
            <a:chOff x="0" y="0"/>
            <a:chExt cx="911192" cy="3645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11192" cy="364550"/>
            </a:xfrm>
            <a:custGeom>
              <a:avLst/>
              <a:gdLst/>
              <a:ahLst/>
              <a:cxnLst/>
              <a:rect l="l" t="t" r="r" b="b"/>
              <a:pathLst>
                <a:path w="911192" h="364550">
                  <a:moveTo>
                    <a:pt x="130069" y="0"/>
                  </a:moveTo>
                  <a:lnTo>
                    <a:pt x="781123" y="0"/>
                  </a:lnTo>
                  <a:cubicBezTo>
                    <a:pt x="852958" y="0"/>
                    <a:pt x="911192" y="58234"/>
                    <a:pt x="911192" y="130069"/>
                  </a:cubicBezTo>
                  <a:lnTo>
                    <a:pt x="911192" y="234480"/>
                  </a:lnTo>
                  <a:cubicBezTo>
                    <a:pt x="911192" y="306316"/>
                    <a:pt x="852958" y="364550"/>
                    <a:pt x="781123" y="364550"/>
                  </a:cubicBezTo>
                  <a:lnTo>
                    <a:pt x="130069" y="364550"/>
                  </a:lnTo>
                  <a:cubicBezTo>
                    <a:pt x="58234" y="364550"/>
                    <a:pt x="0" y="306316"/>
                    <a:pt x="0" y="234480"/>
                  </a:cubicBezTo>
                  <a:lnTo>
                    <a:pt x="0" y="130069"/>
                  </a:lnTo>
                  <a:cubicBezTo>
                    <a:pt x="0" y="58234"/>
                    <a:pt x="58234" y="0"/>
                    <a:pt x="130069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11192" cy="402650"/>
            </a:xfrm>
            <a:prstGeom prst="rect">
              <a:avLst/>
            </a:prstGeom>
          </p:spPr>
          <p:txBody>
            <a:bodyPr lIns="44764" tIns="44764" rIns="44764" bIns="44764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78405" y="8056379"/>
            <a:ext cx="1924690" cy="646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1"/>
              </a:lnSpc>
            </a:pPr>
            <a:r>
              <a:rPr lang="en-US" sz="2568">
                <a:solidFill>
                  <a:srgbClr val="001F5A"/>
                </a:solidFill>
                <a:latin typeface="Titillium Web Bold"/>
              </a:rPr>
              <a:t>ATC SEPARATION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400409" y="7743822"/>
            <a:ext cx="3295831" cy="1193440"/>
            <a:chOff x="0" y="0"/>
            <a:chExt cx="989308" cy="35823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89308" cy="358234"/>
            </a:xfrm>
            <a:custGeom>
              <a:avLst/>
              <a:gdLst/>
              <a:ahLst/>
              <a:cxnLst/>
              <a:rect l="l" t="t" r="r" b="b"/>
              <a:pathLst>
                <a:path w="989308" h="358234">
                  <a:moveTo>
                    <a:pt x="119799" y="0"/>
                  </a:moveTo>
                  <a:lnTo>
                    <a:pt x="869509" y="0"/>
                  </a:lnTo>
                  <a:cubicBezTo>
                    <a:pt x="901282" y="0"/>
                    <a:pt x="931753" y="12622"/>
                    <a:pt x="954220" y="35088"/>
                  </a:cubicBezTo>
                  <a:cubicBezTo>
                    <a:pt x="976686" y="57555"/>
                    <a:pt x="989308" y="88026"/>
                    <a:pt x="989308" y="119799"/>
                  </a:cubicBezTo>
                  <a:lnTo>
                    <a:pt x="989308" y="238435"/>
                  </a:lnTo>
                  <a:cubicBezTo>
                    <a:pt x="989308" y="270208"/>
                    <a:pt x="976686" y="300679"/>
                    <a:pt x="954220" y="323146"/>
                  </a:cubicBezTo>
                  <a:cubicBezTo>
                    <a:pt x="931753" y="345613"/>
                    <a:pt x="901282" y="358234"/>
                    <a:pt x="869509" y="358234"/>
                  </a:cubicBezTo>
                  <a:lnTo>
                    <a:pt x="119799" y="358234"/>
                  </a:lnTo>
                  <a:cubicBezTo>
                    <a:pt x="88026" y="358234"/>
                    <a:pt x="57555" y="345613"/>
                    <a:pt x="35088" y="323146"/>
                  </a:cubicBezTo>
                  <a:cubicBezTo>
                    <a:pt x="12622" y="300679"/>
                    <a:pt x="0" y="270208"/>
                    <a:pt x="0" y="238435"/>
                  </a:cubicBezTo>
                  <a:lnTo>
                    <a:pt x="0" y="119799"/>
                  </a:lnTo>
                  <a:cubicBezTo>
                    <a:pt x="0" y="88026"/>
                    <a:pt x="12622" y="57555"/>
                    <a:pt x="35088" y="35088"/>
                  </a:cubicBezTo>
                  <a:cubicBezTo>
                    <a:pt x="57555" y="12622"/>
                    <a:pt x="88026" y="0"/>
                    <a:pt x="119799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989308" cy="396334"/>
            </a:xfrm>
            <a:prstGeom prst="rect">
              <a:avLst/>
            </a:prstGeom>
          </p:spPr>
          <p:txBody>
            <a:bodyPr lIns="44764" tIns="44764" rIns="44764" bIns="44764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003478" y="8046854"/>
            <a:ext cx="208969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4"/>
              </a:lnSpc>
            </a:pPr>
            <a:r>
              <a:rPr lang="en-US" sz="2499">
                <a:solidFill>
                  <a:srgbClr val="001F5A"/>
                </a:solidFill>
                <a:latin typeface="Titillium Web Bold"/>
              </a:rPr>
              <a:t>ATC TRAFFIC SEQUENCING</a:t>
            </a:r>
          </a:p>
        </p:txBody>
      </p:sp>
      <p:sp>
        <p:nvSpPr>
          <p:cNvPr id="28" name="Freeform 28"/>
          <p:cNvSpPr/>
          <p:nvPr/>
        </p:nvSpPr>
        <p:spPr>
          <a:xfrm rot="-5400000" flipV="1">
            <a:off x="4086997" y="4143504"/>
            <a:ext cx="1613994" cy="8608596"/>
          </a:xfrm>
          <a:custGeom>
            <a:avLst/>
            <a:gdLst/>
            <a:ahLst/>
            <a:cxnLst/>
            <a:rect l="l" t="t" r="r" b="b"/>
            <a:pathLst>
              <a:path w="1613994" h="8608596">
                <a:moveTo>
                  <a:pt x="0" y="8608596"/>
                </a:moveTo>
                <a:lnTo>
                  <a:pt x="1613994" y="8608596"/>
                </a:lnTo>
                <a:lnTo>
                  <a:pt x="1613994" y="0"/>
                </a:lnTo>
                <a:lnTo>
                  <a:pt x="0" y="0"/>
                </a:lnTo>
                <a:lnTo>
                  <a:pt x="0" y="8608596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43337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 rot="-5400000" flipH="1">
            <a:off x="7678267" y="-1908746"/>
            <a:ext cx="1613994" cy="8608596"/>
          </a:xfrm>
          <a:custGeom>
            <a:avLst/>
            <a:gdLst/>
            <a:ahLst/>
            <a:cxnLst/>
            <a:rect l="l" t="t" r="r" b="b"/>
            <a:pathLst>
              <a:path w="1613994" h="8608596">
                <a:moveTo>
                  <a:pt x="1613994" y="0"/>
                </a:moveTo>
                <a:lnTo>
                  <a:pt x="0" y="0"/>
                </a:lnTo>
                <a:lnTo>
                  <a:pt x="0" y="8608596"/>
                </a:lnTo>
                <a:lnTo>
                  <a:pt x="1613994" y="8608596"/>
                </a:lnTo>
                <a:lnTo>
                  <a:pt x="1613994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43337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>
            <a:off x="11816035" y="7709077"/>
            <a:ext cx="3469199" cy="855666"/>
            <a:chOff x="0" y="0"/>
            <a:chExt cx="1081478" cy="26674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81477" cy="266743"/>
            </a:xfrm>
            <a:custGeom>
              <a:avLst/>
              <a:gdLst/>
              <a:ahLst/>
              <a:cxnLst/>
              <a:rect l="l" t="t" r="r" b="b"/>
              <a:pathLst>
                <a:path w="1081477" h="266743">
                  <a:moveTo>
                    <a:pt x="113812" y="0"/>
                  </a:moveTo>
                  <a:lnTo>
                    <a:pt x="967665" y="0"/>
                  </a:lnTo>
                  <a:cubicBezTo>
                    <a:pt x="1030522" y="0"/>
                    <a:pt x="1081477" y="50956"/>
                    <a:pt x="1081477" y="113812"/>
                  </a:cubicBezTo>
                  <a:lnTo>
                    <a:pt x="1081477" y="152930"/>
                  </a:lnTo>
                  <a:cubicBezTo>
                    <a:pt x="1081477" y="215787"/>
                    <a:pt x="1030522" y="266743"/>
                    <a:pt x="967665" y="266743"/>
                  </a:cubicBezTo>
                  <a:lnTo>
                    <a:pt x="113812" y="266743"/>
                  </a:lnTo>
                  <a:cubicBezTo>
                    <a:pt x="50956" y="266743"/>
                    <a:pt x="0" y="215787"/>
                    <a:pt x="0" y="152930"/>
                  </a:cubicBezTo>
                  <a:lnTo>
                    <a:pt x="0" y="113812"/>
                  </a:lnTo>
                  <a:cubicBezTo>
                    <a:pt x="0" y="50956"/>
                    <a:pt x="50956" y="0"/>
                    <a:pt x="113812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081478" cy="304843"/>
            </a:xfrm>
            <a:prstGeom prst="rect">
              <a:avLst/>
            </a:prstGeom>
          </p:spPr>
          <p:txBody>
            <a:bodyPr lIns="44634" tIns="44634" rIns="44634" bIns="44634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450828" y="8012157"/>
            <a:ext cx="2199614" cy="30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5"/>
              </a:lnSpc>
            </a:pPr>
            <a:r>
              <a:rPr lang="en-US" sz="2407">
                <a:solidFill>
                  <a:srgbClr val="001F5A"/>
                </a:solidFill>
                <a:latin typeface="Titillium Web Bold"/>
              </a:rPr>
              <a:t>AIRPORTS</a:t>
            </a:r>
          </a:p>
        </p:txBody>
      </p:sp>
      <p:sp>
        <p:nvSpPr>
          <p:cNvPr id="34" name="Freeform 34"/>
          <p:cNvSpPr/>
          <p:nvPr/>
        </p:nvSpPr>
        <p:spPr>
          <a:xfrm rot="-5400000" flipH="1">
            <a:off x="13170964" y="5953896"/>
            <a:ext cx="778503" cy="4152320"/>
          </a:xfrm>
          <a:custGeom>
            <a:avLst/>
            <a:gdLst/>
            <a:ahLst/>
            <a:cxnLst/>
            <a:rect l="l" t="t" r="r" b="b"/>
            <a:pathLst>
              <a:path w="778503" h="4152320">
                <a:moveTo>
                  <a:pt x="778504" y="0"/>
                </a:moveTo>
                <a:lnTo>
                  <a:pt x="0" y="0"/>
                </a:lnTo>
                <a:lnTo>
                  <a:pt x="0" y="4152320"/>
                </a:lnTo>
                <a:lnTo>
                  <a:pt x="778504" y="4152320"/>
                </a:lnTo>
                <a:lnTo>
                  <a:pt x="778504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43337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 rot="-5400000" flipV="1">
            <a:off x="13170964" y="6121244"/>
            <a:ext cx="778503" cy="4152320"/>
          </a:xfrm>
          <a:custGeom>
            <a:avLst/>
            <a:gdLst/>
            <a:ahLst/>
            <a:cxnLst/>
            <a:rect l="l" t="t" r="r" b="b"/>
            <a:pathLst>
              <a:path w="778503" h="4152320">
                <a:moveTo>
                  <a:pt x="0" y="4152320"/>
                </a:moveTo>
                <a:lnTo>
                  <a:pt x="778504" y="4152320"/>
                </a:lnTo>
                <a:lnTo>
                  <a:pt x="778504" y="0"/>
                </a:lnTo>
                <a:lnTo>
                  <a:pt x="0" y="0"/>
                </a:lnTo>
                <a:lnTo>
                  <a:pt x="0" y="415232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43337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TextBox 36"/>
          <p:cNvSpPr txBox="1"/>
          <p:nvPr/>
        </p:nvSpPr>
        <p:spPr>
          <a:xfrm>
            <a:off x="11554187" y="3679009"/>
            <a:ext cx="1697152" cy="6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2468">
                <a:solidFill>
                  <a:srgbClr val="FF5757"/>
                </a:solidFill>
                <a:latin typeface="Titillium Web Bold"/>
              </a:rPr>
              <a:t>NETWORK TBO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17482" y="6815044"/>
            <a:ext cx="1807333" cy="36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742">
                <a:solidFill>
                  <a:srgbClr val="BEA0C9"/>
                </a:solidFill>
                <a:latin typeface="Titillium Web Bold"/>
              </a:rPr>
              <a:t>ATC TBO</a:t>
            </a:r>
          </a:p>
        </p:txBody>
      </p:sp>
      <p:sp>
        <p:nvSpPr>
          <p:cNvPr id="38" name="Freeform 38"/>
          <p:cNvSpPr/>
          <p:nvPr/>
        </p:nvSpPr>
        <p:spPr>
          <a:xfrm>
            <a:off x="1414254" y="3696632"/>
            <a:ext cx="2861987" cy="2861987"/>
          </a:xfrm>
          <a:custGeom>
            <a:avLst/>
            <a:gdLst/>
            <a:ahLst/>
            <a:cxnLst/>
            <a:rect l="l" t="t" r="r" b="b"/>
            <a:pathLst>
              <a:path w="2861987" h="2861987">
                <a:moveTo>
                  <a:pt x="0" y="0"/>
                </a:moveTo>
                <a:lnTo>
                  <a:pt x="2861987" y="0"/>
                </a:lnTo>
                <a:lnTo>
                  <a:pt x="2861987" y="2861987"/>
                </a:lnTo>
                <a:lnTo>
                  <a:pt x="0" y="2861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9" name="Group 39"/>
          <p:cNvGrpSpPr/>
          <p:nvPr/>
        </p:nvGrpSpPr>
        <p:grpSpPr>
          <a:xfrm>
            <a:off x="1946513" y="4704823"/>
            <a:ext cx="1813911" cy="871544"/>
            <a:chOff x="0" y="0"/>
            <a:chExt cx="477738" cy="22954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77738" cy="229542"/>
            </a:xfrm>
            <a:custGeom>
              <a:avLst/>
              <a:gdLst/>
              <a:ahLst/>
              <a:cxnLst/>
              <a:rect l="l" t="t" r="r" b="b"/>
              <a:pathLst>
                <a:path w="477738" h="229542">
                  <a:moveTo>
                    <a:pt x="0" y="0"/>
                  </a:moveTo>
                  <a:lnTo>
                    <a:pt x="477738" y="0"/>
                  </a:lnTo>
                  <a:lnTo>
                    <a:pt x="477738" y="229542"/>
                  </a:lnTo>
                  <a:lnTo>
                    <a:pt x="0" y="2295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477738" cy="267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 rot="-5400000">
            <a:off x="7678267" y="-1567571"/>
            <a:ext cx="1613994" cy="8608596"/>
          </a:xfrm>
          <a:custGeom>
            <a:avLst/>
            <a:gdLst/>
            <a:ahLst/>
            <a:cxnLst/>
            <a:rect l="l" t="t" r="r" b="b"/>
            <a:pathLst>
              <a:path w="1613994" h="8608596">
                <a:moveTo>
                  <a:pt x="0" y="0"/>
                </a:moveTo>
                <a:lnTo>
                  <a:pt x="1613994" y="0"/>
                </a:lnTo>
                <a:lnTo>
                  <a:pt x="1613994" y="8608596"/>
                </a:lnTo>
                <a:lnTo>
                  <a:pt x="0" y="860859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43337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 rot="5400000">
            <a:off x="8241189" y="1976842"/>
            <a:ext cx="488150" cy="1162261"/>
          </a:xfrm>
          <a:custGeom>
            <a:avLst/>
            <a:gdLst/>
            <a:ahLst/>
            <a:cxnLst/>
            <a:rect l="l" t="t" r="r" b="b"/>
            <a:pathLst>
              <a:path w="488150" h="1162261">
                <a:moveTo>
                  <a:pt x="0" y="0"/>
                </a:moveTo>
                <a:lnTo>
                  <a:pt x="488150" y="0"/>
                </a:lnTo>
                <a:lnTo>
                  <a:pt x="488150" y="1162261"/>
                </a:lnTo>
                <a:lnTo>
                  <a:pt x="0" y="11622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TextBox 44"/>
          <p:cNvSpPr txBox="1"/>
          <p:nvPr/>
        </p:nvSpPr>
        <p:spPr>
          <a:xfrm>
            <a:off x="5284929" y="2197377"/>
            <a:ext cx="1924690" cy="78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3"/>
              </a:lnSpc>
            </a:pPr>
            <a:r>
              <a:rPr lang="en-US" sz="3168" dirty="0">
                <a:solidFill>
                  <a:srgbClr val="001F5A"/>
                </a:solidFill>
                <a:latin typeface="Titillium Web Bold"/>
              </a:rPr>
              <a:t>FLIGHT </a:t>
            </a:r>
          </a:p>
          <a:p>
            <a:pPr algn="ctr">
              <a:lnSpc>
                <a:spcPts val="3073"/>
              </a:lnSpc>
            </a:pPr>
            <a:r>
              <a:rPr lang="en-US" sz="3168" dirty="0">
                <a:solidFill>
                  <a:srgbClr val="001F5A"/>
                </a:solidFill>
                <a:latin typeface="Titillium Web Bold"/>
              </a:rPr>
              <a:t>PLANNING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710002" y="2197377"/>
            <a:ext cx="2089692" cy="78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3"/>
              </a:lnSpc>
            </a:pPr>
            <a:r>
              <a:rPr lang="en-US" sz="3168">
                <a:solidFill>
                  <a:srgbClr val="001F5A"/>
                </a:solidFill>
                <a:latin typeface="Titillium Web Bold"/>
              </a:rPr>
              <a:t>NETWORK ATFM/ASM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873476" y="4953616"/>
            <a:ext cx="2127533" cy="105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771" dirty="0">
                <a:solidFill>
                  <a:srgbClr val="001F5A"/>
                </a:solidFill>
                <a:latin typeface="Titillium Web Bold"/>
              </a:rPr>
              <a:t>AU / FLIGHT OPERATIONS CENTRE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901239" y="5094484"/>
            <a:ext cx="2127533" cy="713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6"/>
              </a:lnSpc>
            </a:pPr>
            <a:r>
              <a:rPr lang="en-US" sz="2821" dirty="0">
                <a:solidFill>
                  <a:srgbClr val="001F5A"/>
                </a:solidFill>
                <a:latin typeface="Titillium Web Bold"/>
              </a:rPr>
              <a:t>AU / FLIGHT </a:t>
            </a:r>
          </a:p>
          <a:p>
            <a:pPr algn="ctr">
              <a:lnSpc>
                <a:spcPts val="2736"/>
              </a:lnSpc>
            </a:pPr>
            <a:r>
              <a:rPr lang="en-US" sz="2821" dirty="0">
                <a:solidFill>
                  <a:srgbClr val="001F5A"/>
                </a:solidFill>
                <a:latin typeface="Titillium Web Bold"/>
              </a:rPr>
              <a:t>DECK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287511" y="8819925"/>
            <a:ext cx="2529756" cy="564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9"/>
              </a:lnSpc>
            </a:pPr>
            <a:r>
              <a:rPr lang="en-US" sz="2142">
                <a:solidFill>
                  <a:srgbClr val="75B424"/>
                </a:solidFill>
                <a:latin typeface="Titillium Web Bold"/>
              </a:rPr>
              <a:t>REGIONAL NETWORK ALIGMENT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949862" y="4788274"/>
            <a:ext cx="1810561" cy="733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</a:pPr>
            <a:r>
              <a:rPr lang="en-US" sz="1845">
                <a:solidFill>
                  <a:srgbClr val="75B424"/>
                </a:solidFill>
                <a:latin typeface="Titillium Web Bold"/>
              </a:rPr>
              <a:t>REGIONAL NETWORK ALIGMENT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884512" y="1848321"/>
            <a:ext cx="1130969" cy="351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  <a:spcBef>
                <a:spcPct val="0"/>
              </a:spcBef>
            </a:pPr>
            <a:r>
              <a:rPr lang="en-US" sz="2124" dirty="0">
                <a:solidFill>
                  <a:srgbClr val="001F5A"/>
                </a:solidFill>
                <a:latin typeface="Titillium Web Bold"/>
              </a:rPr>
              <a:t>ASP / NM</a:t>
            </a:r>
          </a:p>
        </p:txBody>
      </p:sp>
      <p:sp>
        <p:nvSpPr>
          <p:cNvPr id="54" name="Freeform 54"/>
          <p:cNvSpPr/>
          <p:nvPr/>
        </p:nvSpPr>
        <p:spPr>
          <a:xfrm>
            <a:off x="10824114" y="3611566"/>
            <a:ext cx="327509" cy="779783"/>
          </a:xfrm>
          <a:custGeom>
            <a:avLst/>
            <a:gdLst/>
            <a:ahLst/>
            <a:cxnLst/>
            <a:rect l="l" t="t" r="r" b="b"/>
            <a:pathLst>
              <a:path w="327509" h="779783">
                <a:moveTo>
                  <a:pt x="0" y="0"/>
                </a:moveTo>
                <a:lnTo>
                  <a:pt x="327509" y="0"/>
                </a:lnTo>
                <a:lnTo>
                  <a:pt x="327509" y="779783"/>
                </a:lnTo>
                <a:lnTo>
                  <a:pt x="0" y="779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 rot="5400000">
            <a:off x="8190276" y="4982896"/>
            <a:ext cx="488150" cy="1162261"/>
          </a:xfrm>
          <a:custGeom>
            <a:avLst/>
            <a:gdLst/>
            <a:ahLst/>
            <a:cxnLst/>
            <a:rect l="l" t="t" r="r" b="b"/>
            <a:pathLst>
              <a:path w="488150" h="1162261">
                <a:moveTo>
                  <a:pt x="0" y="0"/>
                </a:moveTo>
                <a:lnTo>
                  <a:pt x="488150" y="0"/>
                </a:lnTo>
                <a:lnTo>
                  <a:pt x="488150" y="1162261"/>
                </a:lnTo>
                <a:lnTo>
                  <a:pt x="0" y="11622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/>
          <p:cNvSpPr/>
          <p:nvPr/>
        </p:nvSpPr>
        <p:spPr>
          <a:xfrm>
            <a:off x="6003478" y="6495719"/>
            <a:ext cx="336918" cy="802186"/>
          </a:xfrm>
          <a:custGeom>
            <a:avLst/>
            <a:gdLst/>
            <a:ahLst/>
            <a:cxnLst/>
            <a:rect l="l" t="t" r="r" b="b"/>
            <a:pathLst>
              <a:path w="336918" h="802186">
                <a:moveTo>
                  <a:pt x="0" y="0"/>
                </a:moveTo>
                <a:lnTo>
                  <a:pt x="336918" y="0"/>
                </a:lnTo>
                <a:lnTo>
                  <a:pt x="336918" y="802186"/>
                </a:lnTo>
                <a:lnTo>
                  <a:pt x="0" y="8021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 rot="5400000">
            <a:off x="4459723" y="7795733"/>
            <a:ext cx="488150" cy="1162261"/>
          </a:xfrm>
          <a:custGeom>
            <a:avLst/>
            <a:gdLst/>
            <a:ahLst/>
            <a:cxnLst/>
            <a:rect l="l" t="t" r="r" b="b"/>
            <a:pathLst>
              <a:path w="488150" h="1162261">
                <a:moveTo>
                  <a:pt x="0" y="0"/>
                </a:moveTo>
                <a:lnTo>
                  <a:pt x="488150" y="0"/>
                </a:lnTo>
                <a:lnTo>
                  <a:pt x="488150" y="1162261"/>
                </a:lnTo>
                <a:lnTo>
                  <a:pt x="0" y="11622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/>
          <p:cNvSpPr/>
          <p:nvPr/>
        </p:nvSpPr>
        <p:spPr>
          <a:xfrm rot="5400000">
            <a:off x="10080999" y="7443444"/>
            <a:ext cx="633326" cy="1507920"/>
          </a:xfrm>
          <a:custGeom>
            <a:avLst/>
            <a:gdLst/>
            <a:ahLst/>
            <a:cxnLst/>
            <a:rect l="l" t="t" r="r" b="b"/>
            <a:pathLst>
              <a:path w="633326" h="1507920">
                <a:moveTo>
                  <a:pt x="0" y="0"/>
                </a:moveTo>
                <a:lnTo>
                  <a:pt x="633327" y="0"/>
                </a:lnTo>
                <a:lnTo>
                  <a:pt x="633327" y="1507920"/>
                </a:lnTo>
                <a:lnTo>
                  <a:pt x="0" y="15079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588555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151165" y="3221158"/>
            <a:ext cx="3627979" cy="2998420"/>
            <a:chOff x="0" y="0"/>
            <a:chExt cx="1463983" cy="12099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3983" cy="1209940"/>
            </a:xfrm>
            <a:custGeom>
              <a:avLst/>
              <a:gdLst/>
              <a:ahLst/>
              <a:cxnLst/>
              <a:rect l="l" t="t" r="r" b="b"/>
              <a:pathLst>
                <a:path w="1463983" h="1209940">
                  <a:moveTo>
                    <a:pt x="119501" y="0"/>
                  </a:moveTo>
                  <a:lnTo>
                    <a:pt x="1344482" y="0"/>
                  </a:lnTo>
                  <a:cubicBezTo>
                    <a:pt x="1410481" y="0"/>
                    <a:pt x="1463983" y="53502"/>
                    <a:pt x="1463983" y="119501"/>
                  </a:cubicBezTo>
                  <a:lnTo>
                    <a:pt x="1463983" y="1090439"/>
                  </a:lnTo>
                  <a:cubicBezTo>
                    <a:pt x="1463983" y="1156437"/>
                    <a:pt x="1410481" y="1209940"/>
                    <a:pt x="1344482" y="1209940"/>
                  </a:cubicBezTo>
                  <a:lnTo>
                    <a:pt x="119501" y="1209940"/>
                  </a:lnTo>
                  <a:cubicBezTo>
                    <a:pt x="53502" y="1209940"/>
                    <a:pt x="0" y="1156437"/>
                    <a:pt x="0" y="1090439"/>
                  </a:cubicBezTo>
                  <a:lnTo>
                    <a:pt x="0" y="119501"/>
                  </a:lnTo>
                  <a:cubicBezTo>
                    <a:pt x="0" y="53502"/>
                    <a:pt x="53502" y="0"/>
                    <a:pt x="119501" y="0"/>
                  </a:cubicBezTo>
                  <a:close/>
                </a:path>
              </a:pathLst>
            </a:custGeom>
            <a:solidFill>
              <a:srgbClr val="9FCFE1">
                <a:alpha val="5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63983" cy="1248040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1566" y="468416"/>
            <a:ext cx="3280490" cy="5505484"/>
            <a:chOff x="0" y="0"/>
            <a:chExt cx="1323763" cy="22216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3763" cy="2221605"/>
            </a:xfrm>
            <a:custGeom>
              <a:avLst/>
              <a:gdLst/>
              <a:ahLst/>
              <a:cxnLst/>
              <a:rect l="l" t="t" r="r" b="b"/>
              <a:pathLst>
                <a:path w="1323763" h="2221605">
                  <a:moveTo>
                    <a:pt x="132159" y="0"/>
                  </a:moveTo>
                  <a:lnTo>
                    <a:pt x="1191603" y="0"/>
                  </a:lnTo>
                  <a:cubicBezTo>
                    <a:pt x="1226654" y="0"/>
                    <a:pt x="1260269" y="13924"/>
                    <a:pt x="1285054" y="38709"/>
                  </a:cubicBezTo>
                  <a:cubicBezTo>
                    <a:pt x="1309839" y="63493"/>
                    <a:pt x="1323763" y="97109"/>
                    <a:pt x="1323763" y="132159"/>
                  </a:cubicBezTo>
                  <a:lnTo>
                    <a:pt x="1323763" y="2089446"/>
                  </a:lnTo>
                  <a:cubicBezTo>
                    <a:pt x="1323763" y="2162435"/>
                    <a:pt x="1264593" y="2221605"/>
                    <a:pt x="1191603" y="2221605"/>
                  </a:cubicBezTo>
                  <a:lnTo>
                    <a:pt x="132159" y="2221605"/>
                  </a:lnTo>
                  <a:cubicBezTo>
                    <a:pt x="97109" y="2221605"/>
                    <a:pt x="63493" y="2207681"/>
                    <a:pt x="38709" y="2182897"/>
                  </a:cubicBezTo>
                  <a:cubicBezTo>
                    <a:pt x="13924" y="2158112"/>
                    <a:pt x="0" y="2124497"/>
                    <a:pt x="0" y="2089446"/>
                  </a:cubicBezTo>
                  <a:lnTo>
                    <a:pt x="0" y="132159"/>
                  </a:lnTo>
                  <a:cubicBezTo>
                    <a:pt x="0" y="59170"/>
                    <a:pt x="59170" y="0"/>
                    <a:pt x="1321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23763" cy="2259705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71659" y="1887849"/>
            <a:ext cx="3180896" cy="2077008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5170330" y="3221158"/>
            <a:ext cx="3627979" cy="2998420"/>
            <a:chOff x="0" y="0"/>
            <a:chExt cx="1463983" cy="12099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63983" cy="1209940"/>
            </a:xfrm>
            <a:custGeom>
              <a:avLst/>
              <a:gdLst/>
              <a:ahLst/>
              <a:cxnLst/>
              <a:rect l="l" t="t" r="r" b="b"/>
              <a:pathLst>
                <a:path w="1463983" h="1209940">
                  <a:moveTo>
                    <a:pt x="119501" y="0"/>
                  </a:moveTo>
                  <a:lnTo>
                    <a:pt x="1344482" y="0"/>
                  </a:lnTo>
                  <a:cubicBezTo>
                    <a:pt x="1410481" y="0"/>
                    <a:pt x="1463983" y="53502"/>
                    <a:pt x="1463983" y="119501"/>
                  </a:cubicBezTo>
                  <a:lnTo>
                    <a:pt x="1463983" y="1090439"/>
                  </a:lnTo>
                  <a:cubicBezTo>
                    <a:pt x="1463983" y="1156437"/>
                    <a:pt x="1410481" y="1209940"/>
                    <a:pt x="1344482" y="1209940"/>
                  </a:cubicBezTo>
                  <a:lnTo>
                    <a:pt x="119501" y="1209940"/>
                  </a:lnTo>
                  <a:cubicBezTo>
                    <a:pt x="53502" y="1209940"/>
                    <a:pt x="0" y="1156437"/>
                    <a:pt x="0" y="1090439"/>
                  </a:cubicBezTo>
                  <a:lnTo>
                    <a:pt x="0" y="119501"/>
                  </a:lnTo>
                  <a:cubicBezTo>
                    <a:pt x="0" y="53502"/>
                    <a:pt x="53502" y="0"/>
                    <a:pt x="119501" y="0"/>
                  </a:cubicBezTo>
                  <a:close/>
                </a:path>
              </a:pathLst>
            </a:custGeom>
            <a:solidFill>
              <a:srgbClr val="9FCFE1">
                <a:alpha val="5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463983" cy="1248040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350731" y="468416"/>
            <a:ext cx="3280490" cy="5505484"/>
            <a:chOff x="0" y="0"/>
            <a:chExt cx="1323763" cy="222160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23763" cy="2221605"/>
            </a:xfrm>
            <a:custGeom>
              <a:avLst/>
              <a:gdLst/>
              <a:ahLst/>
              <a:cxnLst/>
              <a:rect l="l" t="t" r="r" b="b"/>
              <a:pathLst>
                <a:path w="1323763" h="2221605">
                  <a:moveTo>
                    <a:pt x="132159" y="0"/>
                  </a:moveTo>
                  <a:lnTo>
                    <a:pt x="1191603" y="0"/>
                  </a:lnTo>
                  <a:cubicBezTo>
                    <a:pt x="1226654" y="0"/>
                    <a:pt x="1260269" y="13924"/>
                    <a:pt x="1285054" y="38709"/>
                  </a:cubicBezTo>
                  <a:cubicBezTo>
                    <a:pt x="1309839" y="63493"/>
                    <a:pt x="1323763" y="97109"/>
                    <a:pt x="1323763" y="132159"/>
                  </a:cubicBezTo>
                  <a:lnTo>
                    <a:pt x="1323763" y="2089446"/>
                  </a:lnTo>
                  <a:cubicBezTo>
                    <a:pt x="1323763" y="2162435"/>
                    <a:pt x="1264593" y="2221605"/>
                    <a:pt x="1191603" y="2221605"/>
                  </a:cubicBezTo>
                  <a:lnTo>
                    <a:pt x="132159" y="2221605"/>
                  </a:lnTo>
                  <a:cubicBezTo>
                    <a:pt x="97109" y="2221605"/>
                    <a:pt x="63493" y="2207681"/>
                    <a:pt x="38709" y="2182897"/>
                  </a:cubicBezTo>
                  <a:cubicBezTo>
                    <a:pt x="13924" y="2158112"/>
                    <a:pt x="0" y="2124497"/>
                    <a:pt x="0" y="2089446"/>
                  </a:cubicBezTo>
                  <a:lnTo>
                    <a:pt x="0" y="132159"/>
                  </a:lnTo>
                  <a:cubicBezTo>
                    <a:pt x="0" y="59170"/>
                    <a:pt x="59170" y="0"/>
                    <a:pt x="1321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323763" cy="2259705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190670" y="3221158"/>
            <a:ext cx="3627979" cy="2998420"/>
            <a:chOff x="0" y="0"/>
            <a:chExt cx="1463983" cy="12099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63983" cy="1209940"/>
            </a:xfrm>
            <a:custGeom>
              <a:avLst/>
              <a:gdLst/>
              <a:ahLst/>
              <a:cxnLst/>
              <a:rect l="l" t="t" r="r" b="b"/>
              <a:pathLst>
                <a:path w="1463983" h="1209940">
                  <a:moveTo>
                    <a:pt x="119501" y="0"/>
                  </a:moveTo>
                  <a:lnTo>
                    <a:pt x="1344482" y="0"/>
                  </a:lnTo>
                  <a:cubicBezTo>
                    <a:pt x="1410481" y="0"/>
                    <a:pt x="1463983" y="53502"/>
                    <a:pt x="1463983" y="119501"/>
                  </a:cubicBezTo>
                  <a:lnTo>
                    <a:pt x="1463983" y="1090439"/>
                  </a:lnTo>
                  <a:cubicBezTo>
                    <a:pt x="1463983" y="1156437"/>
                    <a:pt x="1410481" y="1209940"/>
                    <a:pt x="1344482" y="1209940"/>
                  </a:cubicBezTo>
                  <a:lnTo>
                    <a:pt x="119501" y="1209940"/>
                  </a:lnTo>
                  <a:cubicBezTo>
                    <a:pt x="53502" y="1209940"/>
                    <a:pt x="0" y="1156437"/>
                    <a:pt x="0" y="1090439"/>
                  </a:cubicBezTo>
                  <a:lnTo>
                    <a:pt x="0" y="119501"/>
                  </a:lnTo>
                  <a:cubicBezTo>
                    <a:pt x="0" y="53502"/>
                    <a:pt x="53502" y="0"/>
                    <a:pt x="119501" y="0"/>
                  </a:cubicBezTo>
                  <a:close/>
                </a:path>
              </a:pathLst>
            </a:custGeom>
            <a:solidFill>
              <a:srgbClr val="9FCFE1">
                <a:alpha val="5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463983" cy="1248040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371070" y="468416"/>
            <a:ext cx="3280490" cy="5505484"/>
            <a:chOff x="0" y="0"/>
            <a:chExt cx="1323763" cy="222160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23763" cy="2221605"/>
            </a:xfrm>
            <a:custGeom>
              <a:avLst/>
              <a:gdLst/>
              <a:ahLst/>
              <a:cxnLst/>
              <a:rect l="l" t="t" r="r" b="b"/>
              <a:pathLst>
                <a:path w="1323763" h="2221605">
                  <a:moveTo>
                    <a:pt x="132159" y="0"/>
                  </a:moveTo>
                  <a:lnTo>
                    <a:pt x="1191603" y="0"/>
                  </a:lnTo>
                  <a:cubicBezTo>
                    <a:pt x="1226654" y="0"/>
                    <a:pt x="1260269" y="13924"/>
                    <a:pt x="1285054" y="38709"/>
                  </a:cubicBezTo>
                  <a:cubicBezTo>
                    <a:pt x="1309839" y="63493"/>
                    <a:pt x="1323763" y="97109"/>
                    <a:pt x="1323763" y="132159"/>
                  </a:cubicBezTo>
                  <a:lnTo>
                    <a:pt x="1323763" y="2089446"/>
                  </a:lnTo>
                  <a:cubicBezTo>
                    <a:pt x="1323763" y="2162435"/>
                    <a:pt x="1264593" y="2221605"/>
                    <a:pt x="1191603" y="2221605"/>
                  </a:cubicBezTo>
                  <a:lnTo>
                    <a:pt x="132159" y="2221605"/>
                  </a:lnTo>
                  <a:cubicBezTo>
                    <a:pt x="97109" y="2221605"/>
                    <a:pt x="63493" y="2207681"/>
                    <a:pt x="38709" y="2182897"/>
                  </a:cubicBezTo>
                  <a:cubicBezTo>
                    <a:pt x="13924" y="2158112"/>
                    <a:pt x="0" y="2124497"/>
                    <a:pt x="0" y="2089446"/>
                  </a:cubicBezTo>
                  <a:lnTo>
                    <a:pt x="0" y="132159"/>
                  </a:lnTo>
                  <a:cubicBezTo>
                    <a:pt x="0" y="59170"/>
                    <a:pt x="59170" y="0"/>
                    <a:pt x="1321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323763" cy="2259705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5440731" y="1872128"/>
            <a:ext cx="3121426" cy="2079709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9451865" y="1883991"/>
            <a:ext cx="3105587" cy="2080866"/>
          </a:xfrm>
          <a:prstGeom prst="round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5605590" y="4222526"/>
            <a:ext cx="277077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2048" dirty="0">
                <a:solidFill>
                  <a:srgbClr val="001F5A"/>
                </a:solidFill>
                <a:latin typeface="Calibri (MS)"/>
              </a:rPr>
              <a:t>But the new FF-ICE format will not bring benefits if used in the same way as FPL2012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626626" y="4222398"/>
            <a:ext cx="2848857" cy="108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7"/>
              </a:lnSpc>
            </a:pPr>
            <a:r>
              <a:rPr lang="en-US" sz="2323">
                <a:solidFill>
                  <a:srgbClr val="001F5A"/>
                </a:solidFill>
                <a:latin typeface="Calibri (MS)"/>
              </a:rPr>
              <a:t>We need to take advantage of the new possibilities it opens!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863978"/>
            <a:ext cx="13270965" cy="932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93"/>
              </a:lnSpc>
              <a:spcBef>
                <a:spcPct val="0"/>
              </a:spcBef>
            </a:pPr>
            <a:r>
              <a:rPr lang="en-US" sz="6509" spc="-384">
                <a:solidFill>
                  <a:srgbClr val="001F5A"/>
                </a:solidFill>
                <a:latin typeface="Calibri (MS) Bold"/>
              </a:rPr>
              <a:t>FF-ICE: MORE THAN A NEW FPL FORMAT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47383" y="4301567"/>
            <a:ext cx="2848857" cy="1027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2231">
                <a:solidFill>
                  <a:srgbClr val="001F5A"/>
                </a:solidFill>
                <a:latin typeface="Calibri (MS)"/>
              </a:rPr>
              <a:t>FPL 2012 is the last “form-based” flight plan…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3647324" y="3782642"/>
            <a:ext cx="4011178" cy="1987907"/>
            <a:chOff x="0" y="0"/>
            <a:chExt cx="5348238" cy="2650543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5348238" cy="2650543"/>
              <a:chOff x="0" y="0"/>
              <a:chExt cx="998926" cy="49506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998926" cy="495060"/>
              </a:xfrm>
              <a:custGeom>
                <a:avLst/>
                <a:gdLst/>
                <a:ahLst/>
                <a:cxnLst/>
                <a:rect l="l" t="t" r="r" b="b"/>
                <a:pathLst>
                  <a:path w="998926" h="495060">
                    <a:moveTo>
                      <a:pt x="99950" y="0"/>
                    </a:moveTo>
                    <a:lnTo>
                      <a:pt x="898976" y="0"/>
                    </a:lnTo>
                    <a:cubicBezTo>
                      <a:pt x="925484" y="0"/>
                      <a:pt x="950907" y="10530"/>
                      <a:pt x="969652" y="29275"/>
                    </a:cubicBezTo>
                    <a:cubicBezTo>
                      <a:pt x="988396" y="48019"/>
                      <a:pt x="998926" y="73442"/>
                      <a:pt x="998926" y="99950"/>
                    </a:cubicBezTo>
                    <a:lnTo>
                      <a:pt x="998926" y="395109"/>
                    </a:lnTo>
                    <a:cubicBezTo>
                      <a:pt x="998926" y="421618"/>
                      <a:pt x="988396" y="447041"/>
                      <a:pt x="969652" y="465785"/>
                    </a:cubicBezTo>
                    <a:cubicBezTo>
                      <a:pt x="950907" y="484529"/>
                      <a:pt x="925484" y="495060"/>
                      <a:pt x="898976" y="495060"/>
                    </a:cubicBezTo>
                    <a:lnTo>
                      <a:pt x="99950" y="495060"/>
                    </a:lnTo>
                    <a:cubicBezTo>
                      <a:pt x="73442" y="495060"/>
                      <a:pt x="48019" y="484529"/>
                      <a:pt x="29275" y="465785"/>
                    </a:cubicBezTo>
                    <a:cubicBezTo>
                      <a:pt x="10530" y="447041"/>
                      <a:pt x="0" y="421618"/>
                      <a:pt x="0" y="395109"/>
                    </a:cubicBezTo>
                    <a:lnTo>
                      <a:pt x="0" y="99950"/>
                    </a:lnTo>
                    <a:cubicBezTo>
                      <a:pt x="0" y="73442"/>
                      <a:pt x="10530" y="48019"/>
                      <a:pt x="29275" y="29275"/>
                    </a:cubicBezTo>
                    <a:cubicBezTo>
                      <a:pt x="48019" y="10530"/>
                      <a:pt x="73442" y="0"/>
                      <a:pt x="99950" y="0"/>
                    </a:cubicBezTo>
                    <a:close/>
                  </a:path>
                </a:pathLst>
              </a:custGeom>
              <a:solidFill>
                <a:srgbClr val="75B424">
                  <a:alpha val="73725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19050"/>
                <a:ext cx="998926" cy="514110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2118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368260" y="599273"/>
              <a:ext cx="4611718" cy="1466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55"/>
                </a:lnSpc>
              </a:pPr>
              <a:r>
                <a:rPr lang="en-US" sz="2811" spc="-165">
                  <a:solidFill>
                    <a:srgbClr val="FFFFFF"/>
                  </a:solidFill>
                  <a:latin typeface="Calibri (MS) Bold"/>
                </a:rPr>
                <a:t>R&amp;D ongoing for strategic revision in execution in </a:t>
              </a:r>
              <a:r>
                <a:rPr lang="en-US" sz="2811" spc="-165">
                  <a:solidFill>
                    <a:srgbClr val="001F5A"/>
                  </a:solidFill>
                  <a:latin typeface="Calibri (MS) Bold"/>
                </a:rPr>
                <a:t>Network TBO </a:t>
              </a:r>
              <a:r>
                <a:rPr lang="en-US" sz="2811" spc="-165">
                  <a:solidFill>
                    <a:srgbClr val="FFFFFF"/>
                  </a:solidFill>
                  <a:latin typeface="Calibri (MS) Bold"/>
                </a:rPr>
                <a:t>project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028700" y="6441348"/>
            <a:ext cx="13002629" cy="647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94"/>
              </a:lnSpc>
              <a:spcBef>
                <a:spcPct val="0"/>
              </a:spcBef>
            </a:pPr>
            <a:r>
              <a:rPr lang="en-US" sz="4600" spc="-271">
                <a:solidFill>
                  <a:srgbClr val="001F5A"/>
                </a:solidFill>
                <a:latin typeface="Calibri (MS) Bold"/>
              </a:rPr>
              <a:t>EXAMPLES OF INITIAL BENEFITS IN THE EUROPEAN CONTEXT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8700" y="7206170"/>
            <a:ext cx="15656241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024"/>
              </a:lnSpc>
              <a:buFont typeface="Arial"/>
              <a:buChar char="•"/>
            </a:pPr>
            <a:r>
              <a:rPr lang="en-US" sz="2499" dirty="0">
                <a:solidFill>
                  <a:srgbClr val="001F5A"/>
                </a:solidFill>
                <a:latin typeface="Calibri (MS)"/>
              </a:rPr>
              <a:t>In </a:t>
            </a:r>
            <a:r>
              <a:rPr lang="en-US" sz="2499" dirty="0">
                <a:solidFill>
                  <a:srgbClr val="2393CA"/>
                </a:solidFill>
                <a:latin typeface="Calibri (MS) Bold"/>
                <a:hlinkClick r:id="rId8" tooltip="https://www.sesarju.eu/sesar-solutions/extended-flight-plan"/>
              </a:rPr>
              <a:t>2015-2016 SESAR validations</a:t>
            </a:r>
            <a:r>
              <a:rPr lang="en-US" sz="2499" dirty="0">
                <a:solidFill>
                  <a:srgbClr val="001F5A"/>
                </a:solidFill>
                <a:latin typeface="Calibri (MS)"/>
              </a:rPr>
              <a:t>, provision of 4D trajectory in the flight plan allowed an increase of automatic acceptance of flight plan (19% of rejected FPL2012 are ok with 4D trajectory).</a:t>
            </a:r>
          </a:p>
          <a:p>
            <a:pPr algn="l">
              <a:lnSpc>
                <a:spcPts val="1209"/>
              </a:lnSpc>
            </a:pPr>
            <a:endParaRPr lang="en-US" sz="2499" dirty="0">
              <a:solidFill>
                <a:srgbClr val="001F5A"/>
              </a:solidFill>
              <a:latin typeface="Calibri (MS)"/>
            </a:endParaRPr>
          </a:p>
          <a:p>
            <a:pPr marL="539749" lvl="1" indent="-269875" algn="l">
              <a:lnSpc>
                <a:spcPts val="3024"/>
              </a:lnSpc>
              <a:buFont typeface="Arial"/>
              <a:buChar char="•"/>
            </a:pPr>
            <a:r>
              <a:rPr lang="en-US" sz="2499" dirty="0">
                <a:solidFill>
                  <a:srgbClr val="001F5A"/>
                </a:solidFill>
                <a:latin typeface="Calibri (MS)"/>
              </a:rPr>
              <a:t>In </a:t>
            </a:r>
            <a:r>
              <a:rPr lang="en-US" sz="2499" dirty="0">
                <a:solidFill>
                  <a:srgbClr val="2393CA"/>
                </a:solidFill>
                <a:latin typeface="Calibri (MS) Bold"/>
                <a:hlinkClick r:id="rId9" tooltip="https://www.sesarju.eu/sesar-solutions/extended-flight-plan-efpl-distribution-atc"/>
              </a:rPr>
              <a:t>2015 SESAR validations</a:t>
            </a:r>
            <a:r>
              <a:rPr lang="en-US" sz="2499" dirty="0">
                <a:solidFill>
                  <a:srgbClr val="001F5A"/>
                </a:solidFill>
                <a:latin typeface="Calibri (MS)"/>
              </a:rPr>
              <a:t>, over a sample of vertical alignment “problem flights” (median vertical deviation of 8000 ft) the </a:t>
            </a:r>
            <a:r>
              <a:rPr lang="en-US" sz="2499" dirty="0" err="1">
                <a:solidFill>
                  <a:srgbClr val="001F5A"/>
                </a:solidFill>
                <a:latin typeface="Calibri (MS)"/>
              </a:rPr>
              <a:t>eFPL</a:t>
            </a:r>
            <a:r>
              <a:rPr lang="en-US" sz="2499" dirty="0">
                <a:solidFill>
                  <a:srgbClr val="001F5A"/>
                </a:solidFill>
                <a:latin typeface="Calibri (MS)"/>
              </a:rPr>
              <a:t> 4D trajectory allowed a 50% improvement in vertical alignment.</a:t>
            </a:r>
          </a:p>
          <a:p>
            <a:pPr algn="l">
              <a:lnSpc>
                <a:spcPts val="3024"/>
              </a:lnSpc>
            </a:pPr>
            <a:endParaRPr lang="en-US" sz="2499" dirty="0">
              <a:solidFill>
                <a:srgbClr val="001F5A"/>
              </a:solidFill>
              <a:latin typeface="Calibri (MS)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88555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9290969" y="2530426"/>
            <a:ext cx="2874818" cy="1036966"/>
            <a:chOff x="0" y="0"/>
            <a:chExt cx="1137382" cy="4102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7382" cy="410261"/>
            </a:xfrm>
            <a:custGeom>
              <a:avLst/>
              <a:gdLst/>
              <a:ahLst/>
              <a:cxnLst/>
              <a:rect l="l" t="t" r="r" b="b"/>
              <a:pathLst>
                <a:path w="1137382" h="410261">
                  <a:moveTo>
                    <a:pt x="137344" y="0"/>
                  </a:moveTo>
                  <a:lnTo>
                    <a:pt x="1000038" y="0"/>
                  </a:lnTo>
                  <a:cubicBezTo>
                    <a:pt x="1036464" y="0"/>
                    <a:pt x="1071398" y="14470"/>
                    <a:pt x="1097155" y="40227"/>
                  </a:cubicBezTo>
                  <a:cubicBezTo>
                    <a:pt x="1122912" y="65984"/>
                    <a:pt x="1137382" y="100918"/>
                    <a:pt x="1137382" y="137344"/>
                  </a:cubicBezTo>
                  <a:lnTo>
                    <a:pt x="1137382" y="272917"/>
                  </a:lnTo>
                  <a:cubicBezTo>
                    <a:pt x="1137382" y="348770"/>
                    <a:pt x="1075891" y="410261"/>
                    <a:pt x="1000038" y="410261"/>
                  </a:cubicBezTo>
                  <a:lnTo>
                    <a:pt x="137344" y="410261"/>
                  </a:lnTo>
                  <a:cubicBezTo>
                    <a:pt x="61491" y="410261"/>
                    <a:pt x="0" y="348770"/>
                    <a:pt x="0" y="272917"/>
                  </a:cubicBezTo>
                  <a:lnTo>
                    <a:pt x="0" y="137344"/>
                  </a:lnTo>
                  <a:cubicBezTo>
                    <a:pt x="0" y="61491"/>
                    <a:pt x="61491" y="0"/>
                    <a:pt x="137344" y="0"/>
                  </a:cubicBezTo>
                  <a:close/>
                </a:path>
              </a:pathLst>
            </a:custGeom>
            <a:solidFill>
              <a:srgbClr val="001F5A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137382" cy="476936"/>
            </a:xfrm>
            <a:prstGeom prst="rect">
              <a:avLst/>
            </a:prstGeom>
          </p:spPr>
          <p:txBody>
            <a:bodyPr lIns="33962" tIns="33962" rIns="33962" bIns="33962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415104" y="2530426"/>
            <a:ext cx="2662028" cy="998016"/>
            <a:chOff x="0" y="0"/>
            <a:chExt cx="807643" cy="3027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07643" cy="302792"/>
            </a:xfrm>
            <a:custGeom>
              <a:avLst/>
              <a:gdLst/>
              <a:ahLst/>
              <a:cxnLst/>
              <a:rect l="l" t="t" r="r" b="b"/>
              <a:pathLst>
                <a:path w="807643" h="302792">
                  <a:moveTo>
                    <a:pt x="148322" y="0"/>
                  </a:moveTo>
                  <a:lnTo>
                    <a:pt x="659320" y="0"/>
                  </a:lnTo>
                  <a:cubicBezTo>
                    <a:pt x="698658" y="0"/>
                    <a:pt x="736384" y="15627"/>
                    <a:pt x="764200" y="43443"/>
                  </a:cubicBezTo>
                  <a:cubicBezTo>
                    <a:pt x="792016" y="71258"/>
                    <a:pt x="807643" y="108985"/>
                    <a:pt x="807643" y="148322"/>
                  </a:cubicBezTo>
                  <a:lnTo>
                    <a:pt x="807643" y="154470"/>
                  </a:lnTo>
                  <a:cubicBezTo>
                    <a:pt x="807643" y="193807"/>
                    <a:pt x="792016" y="231534"/>
                    <a:pt x="764200" y="259349"/>
                  </a:cubicBezTo>
                  <a:cubicBezTo>
                    <a:pt x="736384" y="287165"/>
                    <a:pt x="698658" y="302792"/>
                    <a:pt x="659320" y="302792"/>
                  </a:cubicBezTo>
                  <a:lnTo>
                    <a:pt x="148322" y="302792"/>
                  </a:lnTo>
                  <a:cubicBezTo>
                    <a:pt x="108985" y="302792"/>
                    <a:pt x="71258" y="287165"/>
                    <a:pt x="43443" y="259349"/>
                  </a:cubicBezTo>
                  <a:cubicBezTo>
                    <a:pt x="15627" y="231534"/>
                    <a:pt x="0" y="193807"/>
                    <a:pt x="0" y="154470"/>
                  </a:cubicBezTo>
                  <a:lnTo>
                    <a:pt x="0" y="148322"/>
                  </a:lnTo>
                  <a:cubicBezTo>
                    <a:pt x="0" y="108985"/>
                    <a:pt x="15627" y="71258"/>
                    <a:pt x="43443" y="43443"/>
                  </a:cubicBezTo>
                  <a:cubicBezTo>
                    <a:pt x="71258" y="15627"/>
                    <a:pt x="108985" y="0"/>
                    <a:pt x="148322" y="0"/>
                  </a:cubicBezTo>
                  <a:close/>
                </a:path>
              </a:pathLst>
            </a:custGeom>
            <a:solidFill>
              <a:srgbClr val="001F5A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07643" cy="359942"/>
            </a:xfrm>
            <a:prstGeom prst="rect">
              <a:avLst/>
            </a:prstGeom>
          </p:spPr>
          <p:txBody>
            <a:bodyPr lIns="44288" tIns="44288" rIns="44288" bIns="44288" rtlCol="0" anchor="ctr"/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32497" y="2530426"/>
            <a:ext cx="2662028" cy="998016"/>
            <a:chOff x="0" y="0"/>
            <a:chExt cx="807643" cy="3027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7643" cy="302792"/>
            </a:xfrm>
            <a:custGeom>
              <a:avLst/>
              <a:gdLst/>
              <a:ahLst/>
              <a:cxnLst/>
              <a:rect l="l" t="t" r="r" b="b"/>
              <a:pathLst>
                <a:path w="807643" h="302792">
                  <a:moveTo>
                    <a:pt x="148322" y="0"/>
                  </a:moveTo>
                  <a:lnTo>
                    <a:pt x="659320" y="0"/>
                  </a:lnTo>
                  <a:cubicBezTo>
                    <a:pt x="698658" y="0"/>
                    <a:pt x="736384" y="15627"/>
                    <a:pt x="764200" y="43443"/>
                  </a:cubicBezTo>
                  <a:cubicBezTo>
                    <a:pt x="792016" y="71258"/>
                    <a:pt x="807643" y="108985"/>
                    <a:pt x="807643" y="148322"/>
                  </a:cubicBezTo>
                  <a:lnTo>
                    <a:pt x="807643" y="154470"/>
                  </a:lnTo>
                  <a:cubicBezTo>
                    <a:pt x="807643" y="193807"/>
                    <a:pt x="792016" y="231534"/>
                    <a:pt x="764200" y="259349"/>
                  </a:cubicBezTo>
                  <a:cubicBezTo>
                    <a:pt x="736384" y="287165"/>
                    <a:pt x="698658" y="302792"/>
                    <a:pt x="659320" y="302792"/>
                  </a:cubicBezTo>
                  <a:lnTo>
                    <a:pt x="148322" y="302792"/>
                  </a:lnTo>
                  <a:cubicBezTo>
                    <a:pt x="108985" y="302792"/>
                    <a:pt x="71258" y="287165"/>
                    <a:pt x="43443" y="259349"/>
                  </a:cubicBezTo>
                  <a:cubicBezTo>
                    <a:pt x="15627" y="231534"/>
                    <a:pt x="0" y="193807"/>
                    <a:pt x="0" y="154470"/>
                  </a:cubicBezTo>
                  <a:lnTo>
                    <a:pt x="0" y="148322"/>
                  </a:lnTo>
                  <a:cubicBezTo>
                    <a:pt x="0" y="108985"/>
                    <a:pt x="15627" y="71258"/>
                    <a:pt x="43443" y="43443"/>
                  </a:cubicBezTo>
                  <a:cubicBezTo>
                    <a:pt x="71258" y="15627"/>
                    <a:pt x="108985" y="0"/>
                    <a:pt x="148322" y="0"/>
                  </a:cubicBezTo>
                  <a:close/>
                </a:path>
              </a:pathLst>
            </a:custGeom>
            <a:solidFill>
              <a:srgbClr val="001F5A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07643" cy="359942"/>
            </a:xfrm>
            <a:prstGeom prst="rect">
              <a:avLst/>
            </a:prstGeom>
          </p:spPr>
          <p:txBody>
            <a:bodyPr lIns="44288" tIns="44288" rIns="44288" bIns="44288" rtlCol="0" anchor="ctr"/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621747" y="2626414"/>
            <a:ext cx="2241144" cy="87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6"/>
              </a:lnSpc>
            </a:pPr>
            <a:r>
              <a:rPr lang="en-US" sz="1935">
                <a:solidFill>
                  <a:srgbClr val="FFFFFF"/>
                </a:solidFill>
                <a:latin typeface="Calibri (MS) Bold"/>
              </a:rPr>
              <a:t>Measure to establish 7 NM separation 200 NM downstream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794770" y="2812230"/>
            <a:ext cx="1902695" cy="36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8"/>
              </a:lnSpc>
              <a:spcBef>
                <a:spcPct val="0"/>
              </a:spcBef>
            </a:pPr>
            <a:r>
              <a:rPr lang="en-US" sz="1898">
                <a:solidFill>
                  <a:srgbClr val="FFFFFF"/>
                </a:solidFill>
                <a:latin typeface="Calibri (MS) Bold"/>
              </a:rPr>
              <a:t>Fuel impact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612163" y="2812230"/>
            <a:ext cx="1902695" cy="36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8"/>
              </a:lnSpc>
              <a:spcBef>
                <a:spcPct val="0"/>
              </a:spcBef>
            </a:pPr>
            <a:r>
              <a:rPr lang="en-US" sz="1898">
                <a:solidFill>
                  <a:srgbClr val="FFFFFF"/>
                </a:solidFill>
                <a:latin typeface="Calibri (MS) Bold"/>
              </a:rPr>
              <a:t>Time impact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290969" y="3767834"/>
            <a:ext cx="2874818" cy="1036966"/>
            <a:chOff x="0" y="0"/>
            <a:chExt cx="1137382" cy="4102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7382" cy="410261"/>
            </a:xfrm>
            <a:custGeom>
              <a:avLst/>
              <a:gdLst/>
              <a:ahLst/>
              <a:cxnLst/>
              <a:rect l="l" t="t" r="r" b="b"/>
              <a:pathLst>
                <a:path w="1137382" h="410261">
                  <a:moveTo>
                    <a:pt x="137344" y="0"/>
                  </a:moveTo>
                  <a:lnTo>
                    <a:pt x="1000038" y="0"/>
                  </a:lnTo>
                  <a:cubicBezTo>
                    <a:pt x="1036464" y="0"/>
                    <a:pt x="1071398" y="14470"/>
                    <a:pt x="1097155" y="40227"/>
                  </a:cubicBezTo>
                  <a:cubicBezTo>
                    <a:pt x="1122912" y="65984"/>
                    <a:pt x="1137382" y="100918"/>
                    <a:pt x="1137382" y="137344"/>
                  </a:cubicBezTo>
                  <a:lnTo>
                    <a:pt x="1137382" y="272917"/>
                  </a:lnTo>
                  <a:cubicBezTo>
                    <a:pt x="1137382" y="348770"/>
                    <a:pt x="1075891" y="410261"/>
                    <a:pt x="1000038" y="410261"/>
                  </a:cubicBezTo>
                  <a:lnTo>
                    <a:pt x="137344" y="410261"/>
                  </a:lnTo>
                  <a:cubicBezTo>
                    <a:pt x="61491" y="410261"/>
                    <a:pt x="0" y="348770"/>
                    <a:pt x="0" y="272917"/>
                  </a:cubicBezTo>
                  <a:lnTo>
                    <a:pt x="0" y="137344"/>
                  </a:lnTo>
                  <a:cubicBezTo>
                    <a:pt x="0" y="61491"/>
                    <a:pt x="61491" y="0"/>
                    <a:pt x="137344" y="0"/>
                  </a:cubicBezTo>
                  <a:close/>
                </a:path>
              </a:pathLst>
            </a:custGeom>
            <a:solidFill>
              <a:srgbClr val="75B424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137382" cy="476936"/>
            </a:xfrm>
            <a:prstGeom prst="rect">
              <a:avLst/>
            </a:prstGeom>
          </p:spPr>
          <p:txBody>
            <a:bodyPr lIns="35651" tIns="35651" rIns="35651" bIns="35651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415104" y="3767834"/>
            <a:ext cx="2662028" cy="998016"/>
            <a:chOff x="0" y="0"/>
            <a:chExt cx="807643" cy="30279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07643" cy="302792"/>
            </a:xfrm>
            <a:custGeom>
              <a:avLst/>
              <a:gdLst/>
              <a:ahLst/>
              <a:cxnLst/>
              <a:rect l="l" t="t" r="r" b="b"/>
              <a:pathLst>
                <a:path w="807643" h="302792">
                  <a:moveTo>
                    <a:pt x="148322" y="0"/>
                  </a:moveTo>
                  <a:lnTo>
                    <a:pt x="659320" y="0"/>
                  </a:lnTo>
                  <a:cubicBezTo>
                    <a:pt x="698658" y="0"/>
                    <a:pt x="736384" y="15627"/>
                    <a:pt x="764200" y="43443"/>
                  </a:cubicBezTo>
                  <a:cubicBezTo>
                    <a:pt x="792016" y="71258"/>
                    <a:pt x="807643" y="108985"/>
                    <a:pt x="807643" y="148322"/>
                  </a:cubicBezTo>
                  <a:lnTo>
                    <a:pt x="807643" y="154470"/>
                  </a:lnTo>
                  <a:cubicBezTo>
                    <a:pt x="807643" y="193807"/>
                    <a:pt x="792016" y="231534"/>
                    <a:pt x="764200" y="259349"/>
                  </a:cubicBezTo>
                  <a:cubicBezTo>
                    <a:pt x="736384" y="287165"/>
                    <a:pt x="698658" y="302792"/>
                    <a:pt x="659320" y="302792"/>
                  </a:cubicBezTo>
                  <a:lnTo>
                    <a:pt x="148322" y="302792"/>
                  </a:lnTo>
                  <a:cubicBezTo>
                    <a:pt x="108985" y="302792"/>
                    <a:pt x="71258" y="287165"/>
                    <a:pt x="43443" y="259349"/>
                  </a:cubicBezTo>
                  <a:cubicBezTo>
                    <a:pt x="15627" y="231534"/>
                    <a:pt x="0" y="193807"/>
                    <a:pt x="0" y="154470"/>
                  </a:cubicBezTo>
                  <a:lnTo>
                    <a:pt x="0" y="148322"/>
                  </a:lnTo>
                  <a:cubicBezTo>
                    <a:pt x="0" y="108985"/>
                    <a:pt x="15627" y="71258"/>
                    <a:pt x="43443" y="43443"/>
                  </a:cubicBezTo>
                  <a:cubicBezTo>
                    <a:pt x="71258" y="15627"/>
                    <a:pt x="108985" y="0"/>
                    <a:pt x="148322" y="0"/>
                  </a:cubicBezTo>
                  <a:close/>
                </a:path>
              </a:pathLst>
            </a:custGeom>
            <a:solidFill>
              <a:srgbClr val="75B424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807643" cy="359942"/>
            </a:xfrm>
            <a:prstGeom prst="rect">
              <a:avLst/>
            </a:prstGeom>
          </p:spPr>
          <p:txBody>
            <a:bodyPr lIns="46491" tIns="46491" rIns="46491" bIns="46491" rtlCol="0" anchor="ctr"/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232497" y="3767834"/>
            <a:ext cx="2662028" cy="998016"/>
            <a:chOff x="0" y="0"/>
            <a:chExt cx="807643" cy="3027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07643" cy="302792"/>
            </a:xfrm>
            <a:custGeom>
              <a:avLst/>
              <a:gdLst/>
              <a:ahLst/>
              <a:cxnLst/>
              <a:rect l="l" t="t" r="r" b="b"/>
              <a:pathLst>
                <a:path w="807643" h="302792">
                  <a:moveTo>
                    <a:pt x="148322" y="0"/>
                  </a:moveTo>
                  <a:lnTo>
                    <a:pt x="659320" y="0"/>
                  </a:lnTo>
                  <a:cubicBezTo>
                    <a:pt x="698658" y="0"/>
                    <a:pt x="736384" y="15627"/>
                    <a:pt x="764200" y="43443"/>
                  </a:cubicBezTo>
                  <a:cubicBezTo>
                    <a:pt x="792016" y="71258"/>
                    <a:pt x="807643" y="108985"/>
                    <a:pt x="807643" y="148322"/>
                  </a:cubicBezTo>
                  <a:lnTo>
                    <a:pt x="807643" y="154470"/>
                  </a:lnTo>
                  <a:cubicBezTo>
                    <a:pt x="807643" y="193807"/>
                    <a:pt x="792016" y="231534"/>
                    <a:pt x="764200" y="259349"/>
                  </a:cubicBezTo>
                  <a:cubicBezTo>
                    <a:pt x="736384" y="287165"/>
                    <a:pt x="698658" y="302792"/>
                    <a:pt x="659320" y="302792"/>
                  </a:cubicBezTo>
                  <a:lnTo>
                    <a:pt x="148322" y="302792"/>
                  </a:lnTo>
                  <a:cubicBezTo>
                    <a:pt x="108985" y="302792"/>
                    <a:pt x="71258" y="287165"/>
                    <a:pt x="43443" y="259349"/>
                  </a:cubicBezTo>
                  <a:cubicBezTo>
                    <a:pt x="15627" y="231534"/>
                    <a:pt x="0" y="193807"/>
                    <a:pt x="0" y="154470"/>
                  </a:cubicBezTo>
                  <a:lnTo>
                    <a:pt x="0" y="148322"/>
                  </a:lnTo>
                  <a:cubicBezTo>
                    <a:pt x="0" y="108985"/>
                    <a:pt x="15627" y="71258"/>
                    <a:pt x="43443" y="43443"/>
                  </a:cubicBezTo>
                  <a:cubicBezTo>
                    <a:pt x="71258" y="15627"/>
                    <a:pt x="108985" y="0"/>
                    <a:pt x="148322" y="0"/>
                  </a:cubicBezTo>
                  <a:close/>
                </a:path>
              </a:pathLst>
            </a:custGeom>
            <a:solidFill>
              <a:srgbClr val="75B424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07643" cy="359942"/>
            </a:xfrm>
            <a:prstGeom prst="rect">
              <a:avLst/>
            </a:prstGeom>
          </p:spPr>
          <p:txBody>
            <a:bodyPr lIns="46491" tIns="46491" rIns="46491" bIns="46491" rtlCol="0" anchor="ctr"/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290969" y="4912973"/>
            <a:ext cx="2874818" cy="1036966"/>
            <a:chOff x="0" y="0"/>
            <a:chExt cx="1137382" cy="4102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37382" cy="410261"/>
            </a:xfrm>
            <a:custGeom>
              <a:avLst/>
              <a:gdLst/>
              <a:ahLst/>
              <a:cxnLst/>
              <a:rect l="l" t="t" r="r" b="b"/>
              <a:pathLst>
                <a:path w="1137382" h="410261">
                  <a:moveTo>
                    <a:pt x="137344" y="0"/>
                  </a:moveTo>
                  <a:lnTo>
                    <a:pt x="1000038" y="0"/>
                  </a:lnTo>
                  <a:cubicBezTo>
                    <a:pt x="1036464" y="0"/>
                    <a:pt x="1071398" y="14470"/>
                    <a:pt x="1097155" y="40227"/>
                  </a:cubicBezTo>
                  <a:cubicBezTo>
                    <a:pt x="1122912" y="65984"/>
                    <a:pt x="1137382" y="100918"/>
                    <a:pt x="1137382" y="137344"/>
                  </a:cubicBezTo>
                  <a:lnTo>
                    <a:pt x="1137382" y="272917"/>
                  </a:lnTo>
                  <a:cubicBezTo>
                    <a:pt x="1137382" y="348770"/>
                    <a:pt x="1075891" y="410261"/>
                    <a:pt x="1000038" y="410261"/>
                  </a:cubicBezTo>
                  <a:lnTo>
                    <a:pt x="137344" y="410261"/>
                  </a:lnTo>
                  <a:cubicBezTo>
                    <a:pt x="61491" y="410261"/>
                    <a:pt x="0" y="348770"/>
                    <a:pt x="0" y="272917"/>
                  </a:cubicBezTo>
                  <a:lnTo>
                    <a:pt x="0" y="137344"/>
                  </a:lnTo>
                  <a:cubicBezTo>
                    <a:pt x="0" y="61491"/>
                    <a:pt x="61491" y="0"/>
                    <a:pt x="137344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66675"/>
              <a:ext cx="1137382" cy="476936"/>
            </a:xfrm>
            <a:prstGeom prst="rect">
              <a:avLst/>
            </a:prstGeom>
          </p:spPr>
          <p:txBody>
            <a:bodyPr lIns="35651" tIns="35651" rIns="35651" bIns="35651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415104" y="4912973"/>
            <a:ext cx="2662028" cy="998016"/>
            <a:chOff x="0" y="0"/>
            <a:chExt cx="807643" cy="30279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07643" cy="302792"/>
            </a:xfrm>
            <a:custGeom>
              <a:avLst/>
              <a:gdLst/>
              <a:ahLst/>
              <a:cxnLst/>
              <a:rect l="l" t="t" r="r" b="b"/>
              <a:pathLst>
                <a:path w="807643" h="302792">
                  <a:moveTo>
                    <a:pt x="148322" y="0"/>
                  </a:moveTo>
                  <a:lnTo>
                    <a:pt x="659320" y="0"/>
                  </a:lnTo>
                  <a:cubicBezTo>
                    <a:pt x="698658" y="0"/>
                    <a:pt x="736384" y="15627"/>
                    <a:pt x="764200" y="43443"/>
                  </a:cubicBezTo>
                  <a:cubicBezTo>
                    <a:pt x="792016" y="71258"/>
                    <a:pt x="807643" y="108985"/>
                    <a:pt x="807643" y="148322"/>
                  </a:cubicBezTo>
                  <a:lnTo>
                    <a:pt x="807643" y="154470"/>
                  </a:lnTo>
                  <a:cubicBezTo>
                    <a:pt x="807643" y="193807"/>
                    <a:pt x="792016" y="231534"/>
                    <a:pt x="764200" y="259349"/>
                  </a:cubicBezTo>
                  <a:cubicBezTo>
                    <a:pt x="736384" y="287165"/>
                    <a:pt x="698658" y="302792"/>
                    <a:pt x="659320" y="302792"/>
                  </a:cubicBezTo>
                  <a:lnTo>
                    <a:pt x="148322" y="302792"/>
                  </a:lnTo>
                  <a:cubicBezTo>
                    <a:pt x="108985" y="302792"/>
                    <a:pt x="71258" y="287165"/>
                    <a:pt x="43443" y="259349"/>
                  </a:cubicBezTo>
                  <a:cubicBezTo>
                    <a:pt x="15627" y="231534"/>
                    <a:pt x="0" y="193807"/>
                    <a:pt x="0" y="154470"/>
                  </a:cubicBezTo>
                  <a:lnTo>
                    <a:pt x="0" y="148322"/>
                  </a:lnTo>
                  <a:cubicBezTo>
                    <a:pt x="0" y="108985"/>
                    <a:pt x="15627" y="71258"/>
                    <a:pt x="43443" y="43443"/>
                  </a:cubicBezTo>
                  <a:cubicBezTo>
                    <a:pt x="71258" y="15627"/>
                    <a:pt x="108985" y="0"/>
                    <a:pt x="148322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807643" cy="359942"/>
            </a:xfrm>
            <a:prstGeom prst="rect">
              <a:avLst/>
            </a:prstGeom>
          </p:spPr>
          <p:txBody>
            <a:bodyPr lIns="46491" tIns="46491" rIns="46491" bIns="46491" rtlCol="0" anchor="ctr"/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232497" y="4912973"/>
            <a:ext cx="2662028" cy="998016"/>
            <a:chOff x="0" y="0"/>
            <a:chExt cx="807643" cy="30279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07643" cy="302792"/>
            </a:xfrm>
            <a:custGeom>
              <a:avLst/>
              <a:gdLst/>
              <a:ahLst/>
              <a:cxnLst/>
              <a:rect l="l" t="t" r="r" b="b"/>
              <a:pathLst>
                <a:path w="807643" h="302792">
                  <a:moveTo>
                    <a:pt x="148322" y="0"/>
                  </a:moveTo>
                  <a:lnTo>
                    <a:pt x="659320" y="0"/>
                  </a:lnTo>
                  <a:cubicBezTo>
                    <a:pt x="698658" y="0"/>
                    <a:pt x="736384" y="15627"/>
                    <a:pt x="764200" y="43443"/>
                  </a:cubicBezTo>
                  <a:cubicBezTo>
                    <a:pt x="792016" y="71258"/>
                    <a:pt x="807643" y="108985"/>
                    <a:pt x="807643" y="148322"/>
                  </a:cubicBezTo>
                  <a:lnTo>
                    <a:pt x="807643" y="154470"/>
                  </a:lnTo>
                  <a:cubicBezTo>
                    <a:pt x="807643" y="193807"/>
                    <a:pt x="792016" y="231534"/>
                    <a:pt x="764200" y="259349"/>
                  </a:cubicBezTo>
                  <a:cubicBezTo>
                    <a:pt x="736384" y="287165"/>
                    <a:pt x="698658" y="302792"/>
                    <a:pt x="659320" y="302792"/>
                  </a:cubicBezTo>
                  <a:lnTo>
                    <a:pt x="148322" y="302792"/>
                  </a:lnTo>
                  <a:cubicBezTo>
                    <a:pt x="108985" y="302792"/>
                    <a:pt x="71258" y="287165"/>
                    <a:pt x="43443" y="259349"/>
                  </a:cubicBezTo>
                  <a:cubicBezTo>
                    <a:pt x="15627" y="231534"/>
                    <a:pt x="0" y="193807"/>
                    <a:pt x="0" y="154470"/>
                  </a:cubicBezTo>
                  <a:lnTo>
                    <a:pt x="0" y="148322"/>
                  </a:lnTo>
                  <a:cubicBezTo>
                    <a:pt x="0" y="108985"/>
                    <a:pt x="15627" y="71258"/>
                    <a:pt x="43443" y="43443"/>
                  </a:cubicBezTo>
                  <a:cubicBezTo>
                    <a:pt x="71258" y="15627"/>
                    <a:pt x="108985" y="0"/>
                    <a:pt x="148322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807643" cy="359942"/>
            </a:xfrm>
            <a:prstGeom prst="rect">
              <a:avLst/>
            </a:prstGeom>
          </p:spPr>
          <p:txBody>
            <a:bodyPr lIns="46491" tIns="46491" rIns="46491" bIns="46491" rtlCol="0" anchor="ctr"/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90969" y="6097339"/>
            <a:ext cx="2874818" cy="1271717"/>
            <a:chOff x="0" y="0"/>
            <a:chExt cx="1137382" cy="50313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37382" cy="503137"/>
            </a:xfrm>
            <a:custGeom>
              <a:avLst/>
              <a:gdLst/>
              <a:ahLst/>
              <a:cxnLst/>
              <a:rect l="l" t="t" r="r" b="b"/>
              <a:pathLst>
                <a:path w="1137382" h="503137">
                  <a:moveTo>
                    <a:pt x="137344" y="0"/>
                  </a:moveTo>
                  <a:lnTo>
                    <a:pt x="1000038" y="0"/>
                  </a:lnTo>
                  <a:cubicBezTo>
                    <a:pt x="1036464" y="0"/>
                    <a:pt x="1071398" y="14470"/>
                    <a:pt x="1097155" y="40227"/>
                  </a:cubicBezTo>
                  <a:cubicBezTo>
                    <a:pt x="1122912" y="65984"/>
                    <a:pt x="1137382" y="100918"/>
                    <a:pt x="1137382" y="137344"/>
                  </a:cubicBezTo>
                  <a:lnTo>
                    <a:pt x="1137382" y="365793"/>
                  </a:lnTo>
                  <a:cubicBezTo>
                    <a:pt x="1137382" y="441646"/>
                    <a:pt x="1075891" y="503137"/>
                    <a:pt x="1000038" y="503137"/>
                  </a:cubicBezTo>
                  <a:lnTo>
                    <a:pt x="137344" y="503137"/>
                  </a:lnTo>
                  <a:cubicBezTo>
                    <a:pt x="61491" y="503137"/>
                    <a:pt x="0" y="441646"/>
                    <a:pt x="0" y="365793"/>
                  </a:cubicBezTo>
                  <a:lnTo>
                    <a:pt x="0" y="137344"/>
                  </a:lnTo>
                  <a:cubicBezTo>
                    <a:pt x="0" y="61491"/>
                    <a:pt x="61491" y="0"/>
                    <a:pt x="137344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66675"/>
              <a:ext cx="1137382" cy="569812"/>
            </a:xfrm>
            <a:prstGeom prst="rect">
              <a:avLst/>
            </a:prstGeom>
          </p:spPr>
          <p:txBody>
            <a:bodyPr lIns="35651" tIns="35651" rIns="35651" bIns="35651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415104" y="6149115"/>
            <a:ext cx="2662028" cy="1219941"/>
            <a:chOff x="0" y="0"/>
            <a:chExt cx="807643" cy="37012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07643" cy="370123"/>
            </a:xfrm>
            <a:custGeom>
              <a:avLst/>
              <a:gdLst/>
              <a:ahLst/>
              <a:cxnLst/>
              <a:rect l="l" t="t" r="r" b="b"/>
              <a:pathLst>
                <a:path w="807643" h="370123">
                  <a:moveTo>
                    <a:pt x="148322" y="0"/>
                  </a:moveTo>
                  <a:lnTo>
                    <a:pt x="659320" y="0"/>
                  </a:lnTo>
                  <a:cubicBezTo>
                    <a:pt x="698658" y="0"/>
                    <a:pt x="736384" y="15627"/>
                    <a:pt x="764200" y="43443"/>
                  </a:cubicBezTo>
                  <a:cubicBezTo>
                    <a:pt x="792016" y="71258"/>
                    <a:pt x="807643" y="108985"/>
                    <a:pt x="807643" y="148322"/>
                  </a:cubicBezTo>
                  <a:lnTo>
                    <a:pt x="807643" y="221800"/>
                  </a:lnTo>
                  <a:cubicBezTo>
                    <a:pt x="807643" y="261138"/>
                    <a:pt x="792016" y="298864"/>
                    <a:pt x="764200" y="326680"/>
                  </a:cubicBezTo>
                  <a:cubicBezTo>
                    <a:pt x="736384" y="354496"/>
                    <a:pt x="698658" y="370123"/>
                    <a:pt x="659320" y="370123"/>
                  </a:cubicBezTo>
                  <a:lnTo>
                    <a:pt x="148322" y="370123"/>
                  </a:lnTo>
                  <a:cubicBezTo>
                    <a:pt x="108985" y="370123"/>
                    <a:pt x="71258" y="354496"/>
                    <a:pt x="43443" y="326680"/>
                  </a:cubicBezTo>
                  <a:cubicBezTo>
                    <a:pt x="15627" y="298864"/>
                    <a:pt x="0" y="261138"/>
                    <a:pt x="0" y="221800"/>
                  </a:cubicBezTo>
                  <a:lnTo>
                    <a:pt x="0" y="148322"/>
                  </a:lnTo>
                  <a:cubicBezTo>
                    <a:pt x="0" y="108985"/>
                    <a:pt x="15627" y="71258"/>
                    <a:pt x="43443" y="43443"/>
                  </a:cubicBezTo>
                  <a:cubicBezTo>
                    <a:pt x="71258" y="15627"/>
                    <a:pt x="108985" y="0"/>
                    <a:pt x="148322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807643" cy="427273"/>
            </a:xfrm>
            <a:prstGeom prst="rect">
              <a:avLst/>
            </a:prstGeom>
          </p:spPr>
          <p:txBody>
            <a:bodyPr lIns="46491" tIns="46491" rIns="46491" bIns="46491" rtlCol="0" anchor="ctr"/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5225361" y="6149115"/>
            <a:ext cx="2662028" cy="1219941"/>
            <a:chOff x="0" y="0"/>
            <a:chExt cx="807643" cy="37012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07643" cy="370123"/>
            </a:xfrm>
            <a:custGeom>
              <a:avLst/>
              <a:gdLst/>
              <a:ahLst/>
              <a:cxnLst/>
              <a:rect l="l" t="t" r="r" b="b"/>
              <a:pathLst>
                <a:path w="807643" h="370123">
                  <a:moveTo>
                    <a:pt x="148322" y="0"/>
                  </a:moveTo>
                  <a:lnTo>
                    <a:pt x="659320" y="0"/>
                  </a:lnTo>
                  <a:cubicBezTo>
                    <a:pt x="698658" y="0"/>
                    <a:pt x="736384" y="15627"/>
                    <a:pt x="764200" y="43443"/>
                  </a:cubicBezTo>
                  <a:cubicBezTo>
                    <a:pt x="792016" y="71258"/>
                    <a:pt x="807643" y="108985"/>
                    <a:pt x="807643" y="148322"/>
                  </a:cubicBezTo>
                  <a:lnTo>
                    <a:pt x="807643" y="221800"/>
                  </a:lnTo>
                  <a:cubicBezTo>
                    <a:pt x="807643" y="261138"/>
                    <a:pt x="792016" y="298864"/>
                    <a:pt x="764200" y="326680"/>
                  </a:cubicBezTo>
                  <a:cubicBezTo>
                    <a:pt x="736384" y="354496"/>
                    <a:pt x="698658" y="370123"/>
                    <a:pt x="659320" y="370123"/>
                  </a:cubicBezTo>
                  <a:lnTo>
                    <a:pt x="148322" y="370123"/>
                  </a:lnTo>
                  <a:cubicBezTo>
                    <a:pt x="108985" y="370123"/>
                    <a:pt x="71258" y="354496"/>
                    <a:pt x="43443" y="326680"/>
                  </a:cubicBezTo>
                  <a:cubicBezTo>
                    <a:pt x="15627" y="298864"/>
                    <a:pt x="0" y="261138"/>
                    <a:pt x="0" y="221800"/>
                  </a:cubicBezTo>
                  <a:lnTo>
                    <a:pt x="0" y="148322"/>
                  </a:lnTo>
                  <a:cubicBezTo>
                    <a:pt x="0" y="108985"/>
                    <a:pt x="15627" y="71258"/>
                    <a:pt x="43443" y="43443"/>
                  </a:cubicBezTo>
                  <a:cubicBezTo>
                    <a:pt x="71258" y="15627"/>
                    <a:pt x="108985" y="0"/>
                    <a:pt x="148322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807643" cy="427273"/>
            </a:xfrm>
            <a:prstGeom prst="rect">
              <a:avLst/>
            </a:prstGeom>
          </p:spPr>
          <p:txBody>
            <a:bodyPr lIns="46491" tIns="46491" rIns="46491" bIns="46491" rtlCol="0" anchor="ctr"/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9407445" y="3904649"/>
            <a:ext cx="2641866" cy="816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3"/>
              </a:lnSpc>
            </a:pPr>
            <a:r>
              <a:rPr lang="en-US" sz="1835" dirty="0">
                <a:solidFill>
                  <a:srgbClr val="001F5A"/>
                </a:solidFill>
                <a:latin typeface="Calibri (MS) Bold"/>
              </a:rPr>
              <a:t>Lateral separation 7 NM, initiated 200 NM before conflict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794770" y="3940434"/>
            <a:ext cx="1902695" cy="555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8"/>
              </a:lnSpc>
              <a:spcBef>
                <a:spcPct val="0"/>
              </a:spcBef>
            </a:pPr>
            <a:r>
              <a:rPr lang="en-US" sz="2898">
                <a:solidFill>
                  <a:srgbClr val="001F5A"/>
                </a:solidFill>
                <a:latin typeface="Calibri (MS) Bold"/>
              </a:rPr>
              <a:t>1,4 kg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5612163" y="3932197"/>
            <a:ext cx="1902695" cy="55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1F5A"/>
                </a:solidFill>
                <a:latin typeface="Calibri (MS) Bold"/>
              </a:rPr>
              <a:t>+ 4 sec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407445" y="5114925"/>
            <a:ext cx="2571922" cy="57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r>
              <a:rPr lang="en-US" sz="1900">
                <a:solidFill>
                  <a:srgbClr val="001F5A"/>
                </a:solidFill>
                <a:latin typeface="Calibri (MS) Bold"/>
              </a:rPr>
              <a:t>Creating separation by CTO 7 NM, speeding up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794770" y="5119328"/>
            <a:ext cx="1902695" cy="55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FF5757"/>
                </a:solidFill>
                <a:latin typeface="Calibri (MS) Bold"/>
              </a:rPr>
              <a:t>46 kg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612163" y="5077337"/>
            <a:ext cx="1902695" cy="55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1F5A"/>
                </a:solidFill>
                <a:latin typeface="Calibri (MS) Bold"/>
              </a:rPr>
              <a:t>- 57 sec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621747" y="6215189"/>
            <a:ext cx="2313644" cy="1049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3"/>
              </a:lnSpc>
            </a:pPr>
            <a:r>
              <a:rPr lang="en-US" sz="1790">
                <a:solidFill>
                  <a:srgbClr val="001F5A"/>
                </a:solidFill>
                <a:latin typeface="Calibri (MS) Bold"/>
              </a:rPr>
              <a:t>Maintaining separation by CTO, encountering a wind error of -15 kts after 100 NM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747795" y="6465061"/>
            <a:ext cx="1902695" cy="55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FF5757"/>
                </a:solidFill>
                <a:latin typeface="Calibri (MS) Bold"/>
              </a:rPr>
              <a:t>42 kg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5612163" y="6398553"/>
            <a:ext cx="1902695" cy="55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1F5A"/>
                </a:solidFill>
                <a:latin typeface="Calibri (MS) Bold"/>
              </a:rPr>
              <a:t>+ 0 sec</a:t>
            </a:r>
          </a:p>
        </p:txBody>
      </p:sp>
      <p:sp>
        <p:nvSpPr>
          <p:cNvPr id="53" name="Freeform 53"/>
          <p:cNvSpPr/>
          <p:nvPr/>
        </p:nvSpPr>
        <p:spPr>
          <a:xfrm>
            <a:off x="10519702" y="7558697"/>
            <a:ext cx="1917817" cy="1685823"/>
          </a:xfrm>
          <a:custGeom>
            <a:avLst/>
            <a:gdLst/>
            <a:ahLst/>
            <a:cxnLst/>
            <a:rect l="l" t="t" r="r" b="b"/>
            <a:pathLst>
              <a:path w="1917817" h="1685823">
                <a:moveTo>
                  <a:pt x="0" y="0"/>
                </a:moveTo>
                <a:lnTo>
                  <a:pt x="1917817" y="0"/>
                </a:lnTo>
                <a:lnTo>
                  <a:pt x="1917817" y="1685823"/>
                </a:lnTo>
                <a:lnTo>
                  <a:pt x="0" y="16858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TextBox 54"/>
          <p:cNvSpPr txBox="1"/>
          <p:nvPr/>
        </p:nvSpPr>
        <p:spPr>
          <a:xfrm>
            <a:off x="719276" y="857859"/>
            <a:ext cx="9676422" cy="932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93"/>
              </a:lnSpc>
              <a:spcBef>
                <a:spcPct val="0"/>
              </a:spcBef>
            </a:pPr>
            <a:r>
              <a:rPr lang="en-US" sz="6509" spc="-384">
                <a:solidFill>
                  <a:srgbClr val="001F5A"/>
                </a:solidFill>
                <a:latin typeface="Calibri (MS) Bold"/>
              </a:rPr>
              <a:t>AIRBORNE TIME CONSTRAINTS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19276" y="1812681"/>
            <a:ext cx="8571693" cy="788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2"/>
              </a:lnSpc>
            </a:pPr>
            <a:r>
              <a:rPr lang="en-US" sz="2308" dirty="0">
                <a:solidFill>
                  <a:srgbClr val="001F5A"/>
                </a:solidFill>
                <a:latin typeface="Calibri (MS) Bold"/>
              </a:rPr>
              <a:t>Extensive research </a:t>
            </a:r>
            <a:r>
              <a:rPr lang="en-US" sz="2308" dirty="0">
                <a:solidFill>
                  <a:srgbClr val="001F5A"/>
                </a:solidFill>
                <a:latin typeface="Calibri (MS)"/>
              </a:rPr>
              <a:t>conducted in SESAR on concepts for ATC to uplink a time constraint to be self-managed on board through FMS RTA function</a:t>
            </a:r>
          </a:p>
          <a:p>
            <a:pPr algn="l">
              <a:lnSpc>
                <a:spcPts val="2792"/>
              </a:lnSpc>
            </a:pPr>
            <a:endParaRPr lang="en-US" sz="2308" dirty="0">
              <a:solidFill>
                <a:srgbClr val="001F5A"/>
              </a:solidFill>
              <a:latin typeface="Calibri (MS)"/>
            </a:endParaRPr>
          </a:p>
          <a:p>
            <a:pPr algn="l">
              <a:lnSpc>
                <a:spcPts val="2792"/>
              </a:lnSpc>
            </a:pPr>
            <a:r>
              <a:rPr lang="en-US" sz="2308" dirty="0">
                <a:solidFill>
                  <a:srgbClr val="001F5A"/>
                </a:solidFill>
                <a:latin typeface="Calibri (MS) Bold"/>
              </a:rPr>
              <a:t>ATC TBO</a:t>
            </a:r>
            <a:r>
              <a:rPr lang="en-US" sz="2308" dirty="0">
                <a:solidFill>
                  <a:srgbClr val="2393CA"/>
                </a:solidFill>
                <a:latin typeface="Calibri (MS)"/>
              </a:rPr>
              <a:t> </a:t>
            </a:r>
            <a:r>
              <a:rPr lang="en-US" sz="2308" dirty="0">
                <a:solidFill>
                  <a:srgbClr val="2393CA"/>
                </a:solidFill>
                <a:latin typeface="Calibri (MS) Bold"/>
              </a:rPr>
              <a:t>SEPARATION:</a:t>
            </a:r>
          </a:p>
          <a:p>
            <a:pPr marL="498319" lvl="1" indent="-249160" algn="l">
              <a:lnSpc>
                <a:spcPts val="2792"/>
              </a:lnSpc>
              <a:buFont typeface="Arial"/>
              <a:buChar char="•"/>
            </a:pPr>
            <a:r>
              <a:rPr lang="en-US" sz="2308" dirty="0">
                <a:solidFill>
                  <a:srgbClr val="001F5A"/>
                </a:solidFill>
                <a:latin typeface="Calibri (MS)"/>
              </a:rPr>
              <a:t>In practice there is little margin for slow down -&gt; only option is speeding up</a:t>
            </a:r>
          </a:p>
          <a:p>
            <a:pPr marL="498319" lvl="1" indent="-249160" algn="l">
              <a:lnSpc>
                <a:spcPts val="2792"/>
              </a:lnSpc>
              <a:buFont typeface="Arial"/>
              <a:buChar char="•"/>
            </a:pPr>
            <a:r>
              <a:rPr lang="en-US" sz="2308" b="1" u="sng" dirty="0">
                <a:solidFill>
                  <a:srgbClr val="001F5A"/>
                </a:solidFill>
                <a:latin typeface="Calibri (MS)"/>
              </a:rPr>
              <a:t>Negative impact on environment </a:t>
            </a:r>
            <a:r>
              <a:rPr lang="en-US" sz="2308" dirty="0">
                <a:solidFill>
                  <a:srgbClr val="001F5A"/>
                </a:solidFill>
                <a:latin typeface="Calibri (MS)"/>
              </a:rPr>
              <a:t>(see numbers on table!)</a:t>
            </a:r>
          </a:p>
          <a:p>
            <a:pPr algn="l">
              <a:lnSpc>
                <a:spcPts val="2792"/>
              </a:lnSpc>
            </a:pPr>
            <a:endParaRPr lang="en-US" sz="2308" dirty="0">
              <a:solidFill>
                <a:srgbClr val="001F5A"/>
              </a:solidFill>
              <a:latin typeface="Calibri (MS)"/>
            </a:endParaRPr>
          </a:p>
          <a:p>
            <a:pPr algn="l">
              <a:lnSpc>
                <a:spcPts val="2792"/>
              </a:lnSpc>
            </a:pPr>
            <a:r>
              <a:rPr lang="en-US" sz="2308" dirty="0">
                <a:solidFill>
                  <a:srgbClr val="001F5A"/>
                </a:solidFill>
                <a:latin typeface="Calibri (MS) Bold"/>
              </a:rPr>
              <a:t>ATC TBO</a:t>
            </a:r>
            <a:r>
              <a:rPr lang="en-US" sz="2308" dirty="0">
                <a:solidFill>
                  <a:srgbClr val="2393CA"/>
                </a:solidFill>
                <a:latin typeface="Calibri (MS) Bold"/>
              </a:rPr>
              <a:t> SEQUENCING OF ARRIVAL TRAFFIC:</a:t>
            </a:r>
          </a:p>
          <a:p>
            <a:pPr marL="498319" lvl="1" indent="-249160" algn="l">
              <a:lnSpc>
                <a:spcPts val="2792"/>
              </a:lnSpc>
              <a:buFont typeface="Arial"/>
              <a:buChar char="•"/>
            </a:pPr>
            <a:r>
              <a:rPr lang="en-US" sz="2308" dirty="0">
                <a:solidFill>
                  <a:srgbClr val="001F5A"/>
                </a:solidFill>
                <a:latin typeface="Calibri (MS)"/>
              </a:rPr>
              <a:t>In high traffic density, self-management of each aircraft to a time is </a:t>
            </a:r>
            <a:r>
              <a:rPr lang="en-US" sz="2308" b="1" u="sng" dirty="0">
                <a:solidFill>
                  <a:srgbClr val="001F5A"/>
                </a:solidFill>
                <a:latin typeface="Calibri (MS)"/>
              </a:rPr>
              <a:t>often NOT compatible with separation management</a:t>
            </a:r>
          </a:p>
          <a:p>
            <a:pPr marL="498319" lvl="1" indent="-249160" algn="l">
              <a:lnSpc>
                <a:spcPts val="2792"/>
              </a:lnSpc>
              <a:buFont typeface="Arial"/>
              <a:buChar char="•"/>
            </a:pPr>
            <a:r>
              <a:rPr lang="en-US" sz="2308" dirty="0">
                <a:solidFill>
                  <a:srgbClr val="001F5A"/>
                </a:solidFill>
                <a:latin typeface="Calibri (MS)"/>
              </a:rPr>
              <a:t>Time-to-lose implemented through speed constraints provides the control all along trajectory needed for separation management</a:t>
            </a:r>
          </a:p>
          <a:p>
            <a:pPr marL="498319" lvl="1" indent="-249160" algn="l">
              <a:lnSpc>
                <a:spcPts val="2792"/>
              </a:lnSpc>
              <a:buFont typeface="Arial"/>
              <a:buChar char="•"/>
            </a:pPr>
            <a:r>
              <a:rPr lang="en-US" sz="2308" dirty="0">
                <a:solidFill>
                  <a:srgbClr val="001F5A"/>
                </a:solidFill>
                <a:latin typeface="Calibri (MS)"/>
              </a:rPr>
              <a:t>Pre-departure ATFM (ground delay) is THE key to avoid bunching</a:t>
            </a:r>
          </a:p>
          <a:p>
            <a:pPr algn="l">
              <a:lnSpc>
                <a:spcPts val="2792"/>
              </a:lnSpc>
            </a:pPr>
            <a:endParaRPr lang="en-US" sz="2308" dirty="0">
              <a:solidFill>
                <a:srgbClr val="001F5A"/>
              </a:solidFill>
              <a:latin typeface="Calibri (MS)"/>
            </a:endParaRPr>
          </a:p>
          <a:p>
            <a:pPr algn="l">
              <a:lnSpc>
                <a:spcPts val="2792"/>
              </a:lnSpc>
            </a:pPr>
            <a:r>
              <a:rPr lang="en-US" sz="2308" dirty="0">
                <a:solidFill>
                  <a:srgbClr val="001F5A"/>
                </a:solidFill>
                <a:latin typeface="Calibri (MS) Bold"/>
              </a:rPr>
              <a:t>NETWORK TBO</a:t>
            </a:r>
            <a:r>
              <a:rPr lang="en-US" sz="2308" dirty="0">
                <a:solidFill>
                  <a:srgbClr val="2393CA"/>
                </a:solidFill>
                <a:latin typeface="Calibri (MS)"/>
              </a:rPr>
              <a:t> </a:t>
            </a:r>
            <a:r>
              <a:rPr lang="en-US" sz="2308" dirty="0">
                <a:solidFill>
                  <a:srgbClr val="2393CA"/>
                </a:solidFill>
                <a:latin typeface="Calibri (MS) Bold"/>
              </a:rPr>
              <a:t>DEMAND CAPACITY BALANCING:</a:t>
            </a:r>
          </a:p>
          <a:p>
            <a:pPr marL="498319" lvl="1" indent="-249160" algn="l">
              <a:lnSpc>
                <a:spcPts val="2792"/>
              </a:lnSpc>
              <a:buFont typeface="Arial"/>
              <a:buChar char="•"/>
            </a:pPr>
            <a:r>
              <a:rPr lang="en-US" sz="2308" dirty="0">
                <a:solidFill>
                  <a:srgbClr val="001F5A"/>
                </a:solidFill>
                <a:latin typeface="Calibri (MS)"/>
              </a:rPr>
              <a:t>No real impact on prediction of traffic load (traffic prediction error follows normal distribution, late compensated by early)</a:t>
            </a:r>
          </a:p>
          <a:p>
            <a:pPr marL="498319" lvl="1" indent="-249160" algn="l">
              <a:lnSpc>
                <a:spcPts val="2792"/>
              </a:lnSpc>
              <a:buFont typeface="Arial"/>
              <a:buChar char="•"/>
            </a:pPr>
            <a:r>
              <a:rPr lang="en-US" sz="2308" b="1" dirty="0">
                <a:solidFill>
                  <a:srgbClr val="001F5A"/>
                </a:solidFill>
                <a:latin typeface="Calibri (MS)"/>
              </a:rPr>
              <a:t>Uncertainty in time is mainly from take-off time – </a:t>
            </a:r>
            <a:r>
              <a:rPr lang="en-US" sz="2308" b="1" u="sng" dirty="0">
                <a:solidFill>
                  <a:srgbClr val="001F5A"/>
                </a:solidFill>
                <a:latin typeface="Calibri (MS)"/>
              </a:rPr>
              <a:t>compensating a late departure ↑↑ fuel burn </a:t>
            </a:r>
            <a:r>
              <a:rPr lang="en-US" sz="2308" b="1" dirty="0">
                <a:solidFill>
                  <a:srgbClr val="001F5A"/>
                </a:solidFill>
                <a:latin typeface="Calibri (MS)"/>
              </a:rPr>
              <a:t>(if at all possible)</a:t>
            </a:r>
          </a:p>
          <a:p>
            <a:pPr marL="498319" lvl="1" indent="-249160" algn="l">
              <a:lnSpc>
                <a:spcPts val="2792"/>
              </a:lnSpc>
              <a:buFont typeface="Arial"/>
              <a:buChar char="•"/>
            </a:pPr>
            <a:r>
              <a:rPr lang="en-US" sz="2308" dirty="0">
                <a:solidFill>
                  <a:srgbClr val="001F5A"/>
                </a:solidFill>
                <a:latin typeface="Calibri (MS)"/>
              </a:rPr>
              <a:t>Main uncertainty is in the vertical dimension (sector penetration)</a:t>
            </a:r>
          </a:p>
          <a:p>
            <a:pPr algn="l">
              <a:lnSpc>
                <a:spcPts val="2792"/>
              </a:lnSpc>
            </a:pPr>
            <a:endParaRPr lang="en-US" sz="2308" dirty="0">
              <a:solidFill>
                <a:srgbClr val="001F5A"/>
              </a:solidFill>
              <a:latin typeface="Calibri (MS)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2228576" y="7775215"/>
            <a:ext cx="4146128" cy="128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34"/>
              </a:lnSpc>
              <a:spcBef>
                <a:spcPct val="0"/>
              </a:spcBef>
            </a:pPr>
            <a:r>
              <a:rPr lang="en-US" sz="3521" u="none" strike="noStrike" spc="-207">
                <a:solidFill>
                  <a:srgbClr val="001F5A"/>
                </a:solidFill>
                <a:latin typeface="Calibri (MS) Bold"/>
              </a:rPr>
              <a:t>AIRBORNE TIME CONSTRAINTS ARE </a:t>
            </a:r>
          </a:p>
          <a:p>
            <a:pPr marL="0" lvl="0" indent="0" algn="ctr">
              <a:lnSpc>
                <a:spcPts val="3134"/>
              </a:lnSpc>
              <a:spcBef>
                <a:spcPct val="0"/>
              </a:spcBef>
            </a:pPr>
            <a:r>
              <a:rPr lang="en-US" sz="3521" u="none" strike="noStrike" spc="-207">
                <a:solidFill>
                  <a:srgbClr val="001F5A"/>
                </a:solidFill>
                <a:latin typeface="Calibri (MS) Bold"/>
              </a:rPr>
              <a:t>NOT THE ANSWER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588555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4081609" y="4724269"/>
            <a:ext cx="3857711" cy="2256008"/>
            <a:chOff x="0" y="0"/>
            <a:chExt cx="5143615" cy="300801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5143615" cy="3008010"/>
              <a:chOff x="0" y="0"/>
              <a:chExt cx="998926" cy="58417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98926" cy="584177"/>
              </a:xfrm>
              <a:custGeom>
                <a:avLst/>
                <a:gdLst/>
                <a:ahLst/>
                <a:cxnLst/>
                <a:rect l="l" t="t" r="r" b="b"/>
                <a:pathLst>
                  <a:path w="998926" h="584177">
                    <a:moveTo>
                      <a:pt x="99950" y="0"/>
                    </a:moveTo>
                    <a:lnTo>
                      <a:pt x="898976" y="0"/>
                    </a:lnTo>
                    <a:cubicBezTo>
                      <a:pt x="925484" y="0"/>
                      <a:pt x="950907" y="10530"/>
                      <a:pt x="969652" y="29275"/>
                    </a:cubicBezTo>
                    <a:cubicBezTo>
                      <a:pt x="988396" y="48019"/>
                      <a:pt x="998926" y="73442"/>
                      <a:pt x="998926" y="99950"/>
                    </a:cubicBezTo>
                    <a:lnTo>
                      <a:pt x="998926" y="484227"/>
                    </a:lnTo>
                    <a:cubicBezTo>
                      <a:pt x="998926" y="510735"/>
                      <a:pt x="988396" y="536158"/>
                      <a:pt x="969652" y="554902"/>
                    </a:cubicBezTo>
                    <a:cubicBezTo>
                      <a:pt x="950907" y="573646"/>
                      <a:pt x="925484" y="584177"/>
                      <a:pt x="898976" y="584177"/>
                    </a:cubicBezTo>
                    <a:lnTo>
                      <a:pt x="99950" y="584177"/>
                    </a:lnTo>
                    <a:cubicBezTo>
                      <a:pt x="73442" y="584177"/>
                      <a:pt x="48019" y="573646"/>
                      <a:pt x="29275" y="554902"/>
                    </a:cubicBezTo>
                    <a:cubicBezTo>
                      <a:pt x="10530" y="536158"/>
                      <a:pt x="0" y="510735"/>
                      <a:pt x="0" y="484227"/>
                    </a:cubicBezTo>
                    <a:lnTo>
                      <a:pt x="0" y="99950"/>
                    </a:lnTo>
                    <a:cubicBezTo>
                      <a:pt x="0" y="73442"/>
                      <a:pt x="10530" y="48019"/>
                      <a:pt x="29275" y="29275"/>
                    </a:cubicBezTo>
                    <a:cubicBezTo>
                      <a:pt x="48019" y="10530"/>
                      <a:pt x="73442" y="0"/>
                      <a:pt x="99950" y="0"/>
                    </a:cubicBezTo>
                    <a:close/>
                  </a:path>
                </a:pathLst>
              </a:custGeom>
              <a:solidFill>
                <a:srgbClr val="75B424">
                  <a:alpha val="73725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998926" cy="603227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2118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354170" y="567184"/>
              <a:ext cx="4435274" cy="1878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49"/>
                </a:lnSpc>
              </a:pPr>
              <a:r>
                <a:rPr lang="en-US" sz="2703" spc="-159" dirty="0">
                  <a:solidFill>
                    <a:srgbClr val="FFFFFF"/>
                  </a:solidFill>
                  <a:latin typeface="Calibri (MS) Bold"/>
                </a:rPr>
                <a:t>R&amp;D (new use cases and increased automation) continues in ATC</a:t>
              </a:r>
            </a:p>
            <a:p>
              <a:pPr marL="0" lvl="0" indent="0" algn="ctr">
                <a:lnSpc>
                  <a:spcPts val="2649"/>
                </a:lnSpc>
              </a:pPr>
              <a:r>
                <a:rPr lang="en-US" sz="2703" spc="-159" dirty="0">
                  <a:solidFill>
                    <a:srgbClr val="FFFFFF"/>
                  </a:solidFill>
                  <a:latin typeface="Calibri (MS) Bold"/>
                </a:rPr>
                <a:t>TBO project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80425" y="4971702"/>
            <a:ext cx="6435555" cy="3754994"/>
            <a:chOff x="0" y="0"/>
            <a:chExt cx="1655997" cy="9495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55997" cy="949529"/>
            </a:xfrm>
            <a:custGeom>
              <a:avLst/>
              <a:gdLst/>
              <a:ahLst/>
              <a:cxnLst/>
              <a:rect l="l" t="t" r="r" b="b"/>
              <a:pathLst>
                <a:path w="1655997" h="949529">
                  <a:moveTo>
                    <a:pt x="60292" y="0"/>
                  </a:moveTo>
                  <a:lnTo>
                    <a:pt x="1595705" y="0"/>
                  </a:lnTo>
                  <a:cubicBezTo>
                    <a:pt x="1611695" y="0"/>
                    <a:pt x="1627031" y="6352"/>
                    <a:pt x="1638338" y="17659"/>
                  </a:cubicBezTo>
                  <a:cubicBezTo>
                    <a:pt x="1649644" y="28966"/>
                    <a:pt x="1655997" y="44301"/>
                    <a:pt x="1655997" y="60292"/>
                  </a:cubicBezTo>
                  <a:lnTo>
                    <a:pt x="1655997" y="889237"/>
                  </a:lnTo>
                  <a:cubicBezTo>
                    <a:pt x="1655997" y="922535"/>
                    <a:pt x="1629003" y="949529"/>
                    <a:pt x="1595705" y="949529"/>
                  </a:cubicBezTo>
                  <a:lnTo>
                    <a:pt x="60292" y="949529"/>
                  </a:lnTo>
                  <a:cubicBezTo>
                    <a:pt x="26994" y="949529"/>
                    <a:pt x="0" y="922535"/>
                    <a:pt x="0" y="889237"/>
                  </a:cubicBezTo>
                  <a:lnTo>
                    <a:pt x="0" y="60292"/>
                  </a:lnTo>
                  <a:cubicBezTo>
                    <a:pt x="0" y="26994"/>
                    <a:pt x="26994" y="0"/>
                    <a:pt x="60292" y="0"/>
                  </a:cubicBezTo>
                  <a:close/>
                </a:path>
              </a:pathLst>
            </a:custGeom>
            <a:solidFill>
              <a:srgbClr val="9FCFE1">
                <a:alpha val="9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655997" cy="9876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630623" y="3025063"/>
            <a:ext cx="5946225" cy="5394384"/>
            <a:chOff x="0" y="-38100"/>
            <a:chExt cx="2650458" cy="2404481"/>
          </a:xfrm>
        </p:grpSpPr>
        <p:sp>
          <p:nvSpPr>
            <p:cNvPr id="14" name="Freeform 14"/>
            <p:cNvSpPr/>
            <p:nvPr/>
          </p:nvSpPr>
          <p:spPr>
            <a:xfrm>
              <a:off x="74978" y="0"/>
              <a:ext cx="2500329" cy="2366381"/>
            </a:xfrm>
            <a:custGeom>
              <a:avLst/>
              <a:gdLst/>
              <a:ahLst/>
              <a:cxnLst/>
              <a:rect l="l" t="t" r="r" b="b"/>
              <a:pathLst>
                <a:path w="2650458" h="2366381">
                  <a:moveTo>
                    <a:pt x="72911" y="0"/>
                  </a:moveTo>
                  <a:lnTo>
                    <a:pt x="2577546" y="0"/>
                  </a:lnTo>
                  <a:cubicBezTo>
                    <a:pt x="2617814" y="0"/>
                    <a:pt x="2650458" y="32644"/>
                    <a:pt x="2650458" y="72911"/>
                  </a:cubicBezTo>
                  <a:lnTo>
                    <a:pt x="2650458" y="2293470"/>
                  </a:lnTo>
                  <a:cubicBezTo>
                    <a:pt x="2650458" y="2333738"/>
                    <a:pt x="2617814" y="2366381"/>
                    <a:pt x="2577546" y="2366381"/>
                  </a:cubicBezTo>
                  <a:lnTo>
                    <a:pt x="72911" y="2366381"/>
                  </a:lnTo>
                  <a:cubicBezTo>
                    <a:pt x="53574" y="2366381"/>
                    <a:pt x="35029" y="2358700"/>
                    <a:pt x="21355" y="2345026"/>
                  </a:cubicBezTo>
                  <a:cubicBezTo>
                    <a:pt x="7682" y="2331352"/>
                    <a:pt x="0" y="2312807"/>
                    <a:pt x="0" y="2293470"/>
                  </a:cubicBezTo>
                  <a:lnTo>
                    <a:pt x="0" y="72911"/>
                  </a:lnTo>
                  <a:cubicBezTo>
                    <a:pt x="0" y="32644"/>
                    <a:pt x="32644" y="0"/>
                    <a:pt x="7291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650458" cy="2404481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8074660" y="3110539"/>
            <a:ext cx="5188196" cy="3487687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7" name="Group 17"/>
          <p:cNvGrpSpPr/>
          <p:nvPr/>
        </p:nvGrpSpPr>
        <p:grpSpPr>
          <a:xfrm>
            <a:off x="587034" y="4971702"/>
            <a:ext cx="6441029" cy="3754994"/>
            <a:chOff x="0" y="0"/>
            <a:chExt cx="1644384" cy="94952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44384" cy="949529"/>
            </a:xfrm>
            <a:custGeom>
              <a:avLst/>
              <a:gdLst/>
              <a:ahLst/>
              <a:cxnLst/>
              <a:rect l="l" t="t" r="r" b="b"/>
              <a:pathLst>
                <a:path w="1644384" h="949529">
                  <a:moveTo>
                    <a:pt x="60718" y="0"/>
                  </a:moveTo>
                  <a:lnTo>
                    <a:pt x="1583666" y="0"/>
                  </a:lnTo>
                  <a:cubicBezTo>
                    <a:pt x="1617200" y="0"/>
                    <a:pt x="1644384" y="27184"/>
                    <a:pt x="1644384" y="60718"/>
                  </a:cubicBezTo>
                  <a:lnTo>
                    <a:pt x="1644384" y="888811"/>
                  </a:lnTo>
                  <a:cubicBezTo>
                    <a:pt x="1644384" y="922345"/>
                    <a:pt x="1617200" y="949529"/>
                    <a:pt x="1583666" y="949529"/>
                  </a:cubicBezTo>
                  <a:lnTo>
                    <a:pt x="60718" y="949529"/>
                  </a:lnTo>
                  <a:cubicBezTo>
                    <a:pt x="27184" y="949529"/>
                    <a:pt x="0" y="922345"/>
                    <a:pt x="0" y="888811"/>
                  </a:cubicBezTo>
                  <a:lnTo>
                    <a:pt x="0" y="60718"/>
                  </a:lnTo>
                  <a:cubicBezTo>
                    <a:pt x="0" y="27184"/>
                    <a:pt x="27184" y="0"/>
                    <a:pt x="60718" y="0"/>
                  </a:cubicBezTo>
                  <a:close/>
                </a:path>
              </a:pathLst>
            </a:custGeom>
            <a:solidFill>
              <a:srgbClr val="9FCFE1">
                <a:alpha val="9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644384" cy="9876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6630" y="3568448"/>
            <a:ext cx="5790436" cy="4965684"/>
            <a:chOff x="0" y="-38100"/>
            <a:chExt cx="2665780" cy="22133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65780" cy="2124175"/>
            </a:xfrm>
            <a:custGeom>
              <a:avLst/>
              <a:gdLst/>
              <a:ahLst/>
              <a:cxnLst/>
              <a:rect l="l" t="t" r="r" b="b"/>
              <a:pathLst>
                <a:path w="2665780" h="2175294">
                  <a:moveTo>
                    <a:pt x="72492" y="0"/>
                  </a:moveTo>
                  <a:lnTo>
                    <a:pt x="2593288" y="0"/>
                  </a:lnTo>
                  <a:cubicBezTo>
                    <a:pt x="2633324" y="0"/>
                    <a:pt x="2665780" y="32456"/>
                    <a:pt x="2665780" y="72492"/>
                  </a:cubicBezTo>
                  <a:lnTo>
                    <a:pt x="2665780" y="2102801"/>
                  </a:lnTo>
                  <a:cubicBezTo>
                    <a:pt x="2665780" y="2142838"/>
                    <a:pt x="2633324" y="2175294"/>
                    <a:pt x="2593288" y="2175294"/>
                  </a:cubicBezTo>
                  <a:lnTo>
                    <a:pt x="72492" y="2175294"/>
                  </a:lnTo>
                  <a:cubicBezTo>
                    <a:pt x="32456" y="2175294"/>
                    <a:pt x="0" y="2142838"/>
                    <a:pt x="0" y="2102801"/>
                  </a:cubicBezTo>
                  <a:lnTo>
                    <a:pt x="0" y="72492"/>
                  </a:lnTo>
                  <a:cubicBezTo>
                    <a:pt x="0" y="32456"/>
                    <a:pt x="32456" y="0"/>
                    <a:pt x="7249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665780" cy="2213394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112931" y="3016241"/>
            <a:ext cx="5340159" cy="3561969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9460796" y="4724269"/>
            <a:ext cx="1795906" cy="879994"/>
          </a:xfrm>
          <a:custGeom>
            <a:avLst/>
            <a:gdLst/>
            <a:ahLst/>
            <a:cxnLst/>
            <a:rect l="l" t="t" r="r" b="b"/>
            <a:pathLst>
              <a:path w="1795906" h="879994">
                <a:moveTo>
                  <a:pt x="0" y="0"/>
                </a:moveTo>
                <a:lnTo>
                  <a:pt x="1795906" y="0"/>
                </a:lnTo>
                <a:lnTo>
                  <a:pt x="1795906" y="879994"/>
                </a:lnTo>
                <a:lnTo>
                  <a:pt x="0" y="87999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3144078" y="4368731"/>
            <a:ext cx="1795906" cy="879994"/>
          </a:xfrm>
          <a:custGeom>
            <a:avLst/>
            <a:gdLst/>
            <a:ahLst/>
            <a:cxnLst/>
            <a:rect l="l" t="t" r="r" b="b"/>
            <a:pathLst>
              <a:path w="1795906" h="879994">
                <a:moveTo>
                  <a:pt x="0" y="0"/>
                </a:moveTo>
                <a:lnTo>
                  <a:pt x="1795906" y="0"/>
                </a:lnTo>
                <a:lnTo>
                  <a:pt x="1795906" y="879994"/>
                </a:lnTo>
                <a:lnTo>
                  <a:pt x="0" y="87999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 rot="10460574">
            <a:off x="9508279" y="5555343"/>
            <a:ext cx="523406" cy="989254"/>
          </a:xfrm>
          <a:custGeom>
            <a:avLst/>
            <a:gdLst/>
            <a:ahLst/>
            <a:cxnLst/>
            <a:rect l="l" t="t" r="r" b="b"/>
            <a:pathLst>
              <a:path w="523406" h="989254">
                <a:moveTo>
                  <a:pt x="0" y="0"/>
                </a:moveTo>
                <a:lnTo>
                  <a:pt x="523406" y="0"/>
                </a:lnTo>
                <a:lnTo>
                  <a:pt x="523406" y="989254"/>
                </a:lnTo>
                <a:lnTo>
                  <a:pt x="0" y="9892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9549999" y="3333342"/>
            <a:ext cx="1795906" cy="879994"/>
          </a:xfrm>
          <a:custGeom>
            <a:avLst/>
            <a:gdLst/>
            <a:ahLst/>
            <a:cxnLst/>
            <a:rect l="l" t="t" r="r" b="b"/>
            <a:pathLst>
              <a:path w="1795906" h="879994">
                <a:moveTo>
                  <a:pt x="0" y="0"/>
                </a:moveTo>
                <a:lnTo>
                  <a:pt x="1795906" y="0"/>
                </a:lnTo>
                <a:lnTo>
                  <a:pt x="1795906" y="879994"/>
                </a:lnTo>
                <a:lnTo>
                  <a:pt x="0" y="87999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 rot="10460574">
            <a:off x="3106113" y="5196637"/>
            <a:ext cx="724441" cy="1369218"/>
          </a:xfrm>
          <a:custGeom>
            <a:avLst/>
            <a:gdLst/>
            <a:ahLst/>
            <a:cxnLst/>
            <a:rect l="l" t="t" r="r" b="b"/>
            <a:pathLst>
              <a:path w="724441" h="1369218">
                <a:moveTo>
                  <a:pt x="0" y="0"/>
                </a:moveTo>
                <a:lnTo>
                  <a:pt x="724441" y="0"/>
                </a:lnTo>
                <a:lnTo>
                  <a:pt x="724441" y="1369218"/>
                </a:lnTo>
                <a:lnTo>
                  <a:pt x="0" y="13692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9" name="Group 29"/>
          <p:cNvGrpSpPr/>
          <p:nvPr/>
        </p:nvGrpSpPr>
        <p:grpSpPr>
          <a:xfrm>
            <a:off x="14081609" y="2990421"/>
            <a:ext cx="3533032" cy="1423265"/>
            <a:chOff x="0" y="0"/>
            <a:chExt cx="4710709" cy="1897687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710709" cy="1897687"/>
              <a:chOff x="0" y="0"/>
              <a:chExt cx="998926" cy="40241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998926" cy="402413"/>
              </a:xfrm>
              <a:custGeom>
                <a:avLst/>
                <a:gdLst/>
                <a:ahLst/>
                <a:cxnLst/>
                <a:rect l="l" t="t" r="r" b="b"/>
                <a:pathLst>
                  <a:path w="998926" h="402413">
                    <a:moveTo>
                      <a:pt x="99950" y="0"/>
                    </a:moveTo>
                    <a:lnTo>
                      <a:pt x="898976" y="0"/>
                    </a:lnTo>
                    <a:cubicBezTo>
                      <a:pt x="925484" y="0"/>
                      <a:pt x="950907" y="10530"/>
                      <a:pt x="969652" y="29275"/>
                    </a:cubicBezTo>
                    <a:cubicBezTo>
                      <a:pt x="988396" y="48019"/>
                      <a:pt x="998926" y="73442"/>
                      <a:pt x="998926" y="99950"/>
                    </a:cubicBezTo>
                    <a:lnTo>
                      <a:pt x="998926" y="302462"/>
                    </a:lnTo>
                    <a:cubicBezTo>
                      <a:pt x="998926" y="328971"/>
                      <a:pt x="988396" y="354394"/>
                      <a:pt x="969652" y="373138"/>
                    </a:cubicBezTo>
                    <a:cubicBezTo>
                      <a:pt x="950907" y="391882"/>
                      <a:pt x="925484" y="402413"/>
                      <a:pt x="898976" y="402413"/>
                    </a:cubicBezTo>
                    <a:lnTo>
                      <a:pt x="99950" y="402413"/>
                    </a:lnTo>
                    <a:cubicBezTo>
                      <a:pt x="73442" y="402413"/>
                      <a:pt x="48019" y="391882"/>
                      <a:pt x="29275" y="373138"/>
                    </a:cubicBezTo>
                    <a:cubicBezTo>
                      <a:pt x="10530" y="354394"/>
                      <a:pt x="0" y="328971"/>
                      <a:pt x="0" y="302462"/>
                    </a:cubicBezTo>
                    <a:lnTo>
                      <a:pt x="0" y="99950"/>
                    </a:lnTo>
                    <a:cubicBezTo>
                      <a:pt x="0" y="73442"/>
                      <a:pt x="10530" y="48019"/>
                      <a:pt x="29275" y="29275"/>
                    </a:cubicBezTo>
                    <a:cubicBezTo>
                      <a:pt x="48019" y="10530"/>
                      <a:pt x="73442" y="0"/>
                      <a:pt x="99950" y="0"/>
                    </a:cubicBezTo>
                    <a:close/>
                  </a:path>
                </a:pathLst>
              </a:custGeom>
              <a:solidFill>
                <a:srgbClr val="9FCFE1">
                  <a:alpha val="73725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998926" cy="421463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2118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24362" y="490873"/>
              <a:ext cx="4061985" cy="892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426"/>
                </a:lnSpc>
                <a:spcBef>
                  <a:spcPct val="0"/>
                </a:spcBef>
              </a:pPr>
              <a:r>
                <a:rPr lang="en-US" sz="2246" u="none" strike="noStrike">
                  <a:solidFill>
                    <a:srgbClr val="001F5A"/>
                  </a:solidFill>
                  <a:latin typeface="Calibri (MS)"/>
                </a:rPr>
                <a:t>SSR intent information comes from FCU/MCP</a:t>
              </a:r>
            </a:p>
          </p:txBody>
        </p:sp>
      </p:grpSp>
      <p:sp>
        <p:nvSpPr>
          <p:cNvPr id="34" name="Freeform 34"/>
          <p:cNvSpPr/>
          <p:nvPr/>
        </p:nvSpPr>
        <p:spPr>
          <a:xfrm rot="-8506631">
            <a:off x="11776711" y="2682955"/>
            <a:ext cx="1788837" cy="1795365"/>
          </a:xfrm>
          <a:custGeom>
            <a:avLst/>
            <a:gdLst/>
            <a:ahLst/>
            <a:cxnLst/>
            <a:rect l="l" t="t" r="r" b="b"/>
            <a:pathLst>
              <a:path w="1788837" h="1795365">
                <a:moveTo>
                  <a:pt x="0" y="0"/>
                </a:moveTo>
                <a:lnTo>
                  <a:pt x="1788836" y="0"/>
                </a:lnTo>
                <a:lnTo>
                  <a:pt x="1788836" y="1795365"/>
                </a:lnTo>
                <a:lnTo>
                  <a:pt x="0" y="179536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TextBox 35"/>
          <p:cNvSpPr txBox="1"/>
          <p:nvPr/>
        </p:nvSpPr>
        <p:spPr>
          <a:xfrm>
            <a:off x="884081" y="1189272"/>
            <a:ext cx="14250688" cy="855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48"/>
              </a:lnSpc>
              <a:spcBef>
                <a:spcPct val="0"/>
              </a:spcBef>
            </a:pPr>
            <a:r>
              <a:rPr lang="en-US" sz="6009" spc="-354">
                <a:solidFill>
                  <a:srgbClr val="001F5A"/>
                </a:solidFill>
                <a:latin typeface="Calibri (MS) Bold"/>
              </a:rPr>
              <a:t>THE ANSWER IS </a:t>
            </a:r>
            <a:r>
              <a:rPr lang="en-US" sz="6009" spc="-354">
                <a:solidFill>
                  <a:srgbClr val="75B424"/>
                </a:solidFill>
                <a:latin typeface="Calibri (MS) Bold"/>
              </a:rPr>
              <a:t>ATS B2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84081" y="1997365"/>
            <a:ext cx="17162396" cy="858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7"/>
              </a:lnSpc>
              <a:spcBef>
                <a:spcPct val="0"/>
              </a:spcBef>
            </a:pPr>
            <a:r>
              <a:rPr lang="en-US" sz="2808" b="1" u="sng" strike="noStrike" dirty="0">
                <a:solidFill>
                  <a:srgbClr val="001F5A"/>
                </a:solidFill>
                <a:latin typeface="Calibri (MS)"/>
              </a:rPr>
              <a:t>ADS-C Rev A and first CPLDC use cases are ready for deployment </a:t>
            </a:r>
            <a:r>
              <a:rPr lang="en-US" sz="2808" u="none" strike="noStrike" dirty="0">
                <a:solidFill>
                  <a:srgbClr val="001F5A"/>
                </a:solidFill>
                <a:latin typeface="Calibri (MS)"/>
              </a:rPr>
              <a:t>and are a MP 2024 strategic deployment objective</a:t>
            </a:r>
          </a:p>
          <a:p>
            <a:pPr algn="l">
              <a:lnSpc>
                <a:spcPts val="3397"/>
              </a:lnSpc>
              <a:spcBef>
                <a:spcPct val="0"/>
              </a:spcBef>
            </a:pPr>
            <a:endParaRPr lang="en-US" sz="2808" u="none" strike="noStrike" dirty="0">
              <a:solidFill>
                <a:srgbClr val="001F5A"/>
              </a:solidFill>
              <a:latin typeface="Calibri (MS)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7854665" y="6755597"/>
            <a:ext cx="5408191" cy="152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8"/>
              </a:lnSpc>
            </a:pPr>
            <a:r>
              <a:rPr lang="en-US" sz="2155" dirty="0">
                <a:solidFill>
                  <a:srgbClr val="001F5A"/>
                </a:solidFill>
                <a:latin typeface="Calibri (MS)"/>
              </a:rPr>
              <a:t>ADS-C intent information comes from FMS</a:t>
            </a:r>
          </a:p>
          <a:p>
            <a:pPr algn="ctr">
              <a:lnSpc>
                <a:spcPts val="2328"/>
              </a:lnSpc>
            </a:pPr>
            <a:r>
              <a:rPr lang="en-US" sz="2155" dirty="0">
                <a:solidFill>
                  <a:srgbClr val="001F5A"/>
                </a:solidFill>
                <a:latin typeface="Calibri (MS)"/>
              </a:rPr>
              <a:t>Allows verification by ATC systems that CPDLC clearance has been correctly loaded </a:t>
            </a:r>
            <a:r>
              <a:rPr lang="en-US" sz="2155" dirty="0">
                <a:solidFill>
                  <a:srgbClr val="001F5A"/>
                </a:solidFill>
                <a:latin typeface="Calibri (MS) Bold"/>
              </a:rPr>
              <a:t>-&gt; this verification is essential for moving towards higher levels of automation.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14308" y="6756947"/>
            <a:ext cx="5340160" cy="1312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2225" dirty="0">
                <a:solidFill>
                  <a:srgbClr val="001F5A"/>
                </a:solidFill>
                <a:latin typeface="Calibri (MS)"/>
              </a:rPr>
              <a:t>Flight crew manages who controls flight path (FCU/MCP or FMS), and ADS-C downlinks who controls the flight(in each dimension: horizontal/vertical/speed/time).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8AA2DA1-AEB5-7011-7F32-C57299A510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801125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600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01081" y="945763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750710" y="934693"/>
            <a:ext cx="7153420" cy="855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48"/>
              </a:lnSpc>
              <a:spcBef>
                <a:spcPct val="0"/>
              </a:spcBef>
            </a:pPr>
            <a:r>
              <a:rPr lang="en-US" sz="6009" spc="-354" dirty="0">
                <a:solidFill>
                  <a:srgbClr val="001F5A"/>
                </a:solidFill>
                <a:latin typeface="Calibri (MS) Bold"/>
              </a:rPr>
              <a:t>CONNECTED AIRCRAFT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0639" y="1626655"/>
            <a:ext cx="7555161" cy="589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369"/>
              </a:lnSpc>
              <a:spcBef>
                <a:spcPct val="0"/>
              </a:spcBef>
            </a:pPr>
            <a:r>
              <a:rPr lang="en-US" sz="4909" spc="-289" dirty="0">
                <a:solidFill>
                  <a:srgbClr val="75B424"/>
                </a:solidFill>
                <a:latin typeface="Calibri (MS) Bold"/>
              </a:rPr>
              <a:t>Electronic Flight Bag (EFB)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3962" y="2411431"/>
            <a:ext cx="10646191" cy="6531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4317" lvl="1" algn="l">
              <a:lnSpc>
                <a:spcPts val="3168"/>
              </a:lnSpc>
            </a:pPr>
            <a:r>
              <a:rPr lang="en-US" sz="2000" b="1" dirty="0">
                <a:solidFill>
                  <a:schemeClr val="tx2"/>
                </a:solidFill>
                <a:latin typeface="Calibri (MS) Bold"/>
              </a:rPr>
              <a:t>EFB – FMS connectivity </a:t>
            </a:r>
            <a:r>
              <a:rPr lang="en-US" sz="2000" dirty="0">
                <a:solidFill>
                  <a:srgbClr val="2393CA"/>
                </a:solidFill>
                <a:latin typeface="Calibri (MS) Bold"/>
              </a:rPr>
              <a:t>are complementary: </a:t>
            </a:r>
          </a:p>
          <a:p>
            <a:pPr marL="587217" lvl="1" indent="-342900" algn="l">
              <a:lnSpc>
                <a:spcPts val="3168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5A"/>
                </a:solidFill>
                <a:latin typeface="Calibri (MS)"/>
              </a:rPr>
              <a:t>EFB connection does not use a safety-critical link, but has more info than FMS</a:t>
            </a:r>
          </a:p>
          <a:p>
            <a:pPr marL="587217" lvl="1" indent="-342900">
              <a:lnSpc>
                <a:spcPts val="3168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5A"/>
                </a:solidFill>
                <a:latin typeface="Calibri (MS)"/>
              </a:rPr>
              <a:t>ADS-C info (from FMS) is a (complex) has info on what the aircraft will really fly (as per current clearance) sent via safety-link (KEY POINT!), as well as some additional information items</a:t>
            </a:r>
          </a:p>
          <a:p>
            <a:pPr marL="244317" lvl="1" algn="l">
              <a:lnSpc>
                <a:spcPts val="3168"/>
              </a:lnSpc>
            </a:pPr>
            <a:endParaRPr lang="en-US" sz="2000" dirty="0">
              <a:solidFill>
                <a:schemeClr val="tx2"/>
              </a:solidFill>
              <a:latin typeface="Calibri (MS) Bold"/>
            </a:endParaRPr>
          </a:p>
          <a:p>
            <a:pPr marL="244317" lvl="1">
              <a:lnSpc>
                <a:spcPts val="3168"/>
              </a:lnSpc>
            </a:pPr>
            <a:r>
              <a:rPr lang="en-US" sz="2000" b="1" dirty="0">
                <a:solidFill>
                  <a:schemeClr val="tx2"/>
                </a:solidFill>
                <a:latin typeface="Calibri (MS) Bold"/>
              </a:rPr>
              <a:t>EFB will play a role in the </a:t>
            </a:r>
            <a:r>
              <a:rPr lang="en-US" sz="2000" dirty="0">
                <a:solidFill>
                  <a:srgbClr val="2393CA"/>
                </a:solidFill>
                <a:latin typeface="Calibri (MS) Bold"/>
              </a:rPr>
              <a:t>FF-ICE/R2 CDM processes</a:t>
            </a:r>
          </a:p>
          <a:p>
            <a:pPr marL="244317" lvl="1" algn="l">
              <a:lnSpc>
                <a:spcPts val="3168"/>
              </a:lnSpc>
            </a:pPr>
            <a:endParaRPr lang="en-US" sz="2000" dirty="0">
              <a:solidFill>
                <a:schemeClr val="tx2"/>
              </a:solidFill>
              <a:latin typeface="Calibri (MS) Bold"/>
            </a:endParaRPr>
          </a:p>
          <a:p>
            <a:pPr marL="244317" lvl="1" algn="l">
              <a:lnSpc>
                <a:spcPts val="3168"/>
              </a:lnSpc>
            </a:pPr>
            <a:r>
              <a:rPr lang="en-US" sz="2000" b="1" dirty="0">
                <a:solidFill>
                  <a:schemeClr val="tx2"/>
                </a:solidFill>
                <a:latin typeface="Calibri (MS) Bold"/>
              </a:rPr>
              <a:t>Knowledge of </a:t>
            </a:r>
            <a:r>
              <a:rPr lang="en-US" sz="2000" dirty="0">
                <a:solidFill>
                  <a:srgbClr val="2393CA"/>
                </a:solidFill>
                <a:latin typeface="Calibri (MS) Bold"/>
              </a:rPr>
              <a:t>unconstrained desired trajectory (UDT) </a:t>
            </a:r>
            <a:r>
              <a:rPr lang="en-US" sz="2000" b="1" dirty="0">
                <a:solidFill>
                  <a:schemeClr val="tx2"/>
                </a:solidFill>
                <a:latin typeface="Calibri (MS) Bold"/>
              </a:rPr>
              <a:t>useful for ATM:</a:t>
            </a:r>
          </a:p>
          <a:p>
            <a:pPr marL="945833" lvl="2" indent="-244316">
              <a:lnSpc>
                <a:spcPts val="3168"/>
              </a:lnSpc>
              <a:buFont typeface="Arial"/>
              <a:buChar char="•"/>
            </a:pPr>
            <a:r>
              <a:rPr lang="en-US" sz="2000" dirty="0">
                <a:solidFill>
                  <a:srgbClr val="001F5A"/>
                </a:solidFill>
                <a:latin typeface="Calibri (MS)"/>
              </a:rPr>
              <a:t>Downlink UDT from EFB to ATC systems?</a:t>
            </a:r>
          </a:p>
          <a:p>
            <a:pPr marL="945833" lvl="2" indent="-244316">
              <a:lnSpc>
                <a:spcPts val="3168"/>
              </a:lnSpc>
              <a:buFont typeface="Arial"/>
              <a:buChar char="•"/>
            </a:pPr>
            <a:r>
              <a:rPr lang="en-US" sz="2000" dirty="0">
                <a:solidFill>
                  <a:srgbClr val="001F5A"/>
                </a:solidFill>
                <a:latin typeface="Calibri (MS)"/>
              </a:rPr>
              <a:t>UDT to be included in the </a:t>
            </a:r>
            <a:r>
              <a:rPr lang="en-US" sz="2000" dirty="0" err="1">
                <a:solidFill>
                  <a:srgbClr val="001F5A"/>
                </a:solidFill>
                <a:latin typeface="Calibri (MS)"/>
              </a:rPr>
              <a:t>eFPL</a:t>
            </a:r>
            <a:r>
              <a:rPr lang="en-US" sz="2000" dirty="0">
                <a:solidFill>
                  <a:srgbClr val="001F5A"/>
                </a:solidFill>
                <a:latin typeface="Calibri (MS)"/>
              </a:rPr>
              <a:t> and updated by FOC at any time (pre- or post-departure)?</a:t>
            </a:r>
          </a:p>
          <a:p>
            <a:pPr marL="945833" lvl="2" indent="-244316">
              <a:lnSpc>
                <a:spcPts val="3168"/>
              </a:lnSpc>
              <a:buFont typeface="Arial"/>
              <a:buChar char="•"/>
            </a:pPr>
            <a:r>
              <a:rPr lang="en-US" sz="2000" dirty="0">
                <a:solidFill>
                  <a:srgbClr val="001F5A"/>
                </a:solidFill>
                <a:latin typeface="Calibri (MS)"/>
              </a:rPr>
              <a:t>Flight crew can today fly UDT if compatible with clearance (e.g. small speed changes) and request clearance from ATC if needed (e.g. larger speed changes, level change…)</a:t>
            </a:r>
          </a:p>
          <a:p>
            <a:pPr marL="244317" lvl="1" algn="l">
              <a:lnSpc>
                <a:spcPts val="3168"/>
              </a:lnSpc>
            </a:pPr>
            <a:endParaRPr lang="en-US" sz="2000" dirty="0">
              <a:solidFill>
                <a:srgbClr val="2393CA"/>
              </a:solidFill>
              <a:latin typeface="Calibri (MS) Bold"/>
            </a:endParaRPr>
          </a:p>
          <a:p>
            <a:pPr marL="244317" lvl="1" algn="l">
              <a:lnSpc>
                <a:spcPts val="3168"/>
              </a:lnSpc>
            </a:pPr>
            <a:r>
              <a:rPr lang="en-US" sz="2000" dirty="0">
                <a:solidFill>
                  <a:schemeClr val="tx2"/>
                </a:solidFill>
                <a:latin typeface="Calibri (MS) Bold"/>
              </a:rPr>
              <a:t>On-board implementation of </a:t>
            </a:r>
            <a:r>
              <a:rPr lang="en-US" sz="2000" dirty="0">
                <a:solidFill>
                  <a:srgbClr val="2393CA"/>
                </a:solidFill>
                <a:latin typeface="Calibri (MS) Bold"/>
              </a:rPr>
              <a:t>EFB “optimisation constraints”:</a:t>
            </a:r>
          </a:p>
          <a:p>
            <a:pPr marL="587217" lvl="1" indent="-342900" algn="l">
              <a:lnSpc>
                <a:spcPts val="3168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5A"/>
                </a:solidFill>
                <a:latin typeface="Calibri (MS)"/>
              </a:rPr>
              <a:t>If FCU/MCP -&gt; predictability of the flight for ATC systems ↓↓</a:t>
            </a:r>
          </a:p>
          <a:p>
            <a:pPr marL="587217" lvl="1" indent="-342900" algn="l">
              <a:lnSpc>
                <a:spcPts val="3168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5A"/>
                </a:solidFill>
                <a:latin typeface="Calibri (MS)"/>
              </a:rPr>
              <a:t>Target concept is EFB “optimisation constraints” -&gt; FMS (with automatic support)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176176" y="3533684"/>
            <a:ext cx="6558845" cy="5267416"/>
            <a:chOff x="0" y="0"/>
            <a:chExt cx="8679520" cy="698584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2088549"/>
              <a:ext cx="8679520" cy="4897293"/>
              <a:chOff x="0" y="0"/>
              <a:chExt cx="1644384" cy="92782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44384" cy="927820"/>
              </a:xfrm>
              <a:custGeom>
                <a:avLst/>
                <a:gdLst/>
                <a:ahLst/>
                <a:cxnLst/>
                <a:rect l="l" t="t" r="r" b="b"/>
                <a:pathLst>
                  <a:path w="1644384" h="927820">
                    <a:moveTo>
                      <a:pt x="60654" y="0"/>
                    </a:moveTo>
                    <a:lnTo>
                      <a:pt x="1583729" y="0"/>
                    </a:lnTo>
                    <a:cubicBezTo>
                      <a:pt x="1617228" y="0"/>
                      <a:pt x="1644384" y="27156"/>
                      <a:pt x="1644384" y="60654"/>
                    </a:cubicBezTo>
                    <a:lnTo>
                      <a:pt x="1644384" y="867165"/>
                    </a:lnTo>
                    <a:cubicBezTo>
                      <a:pt x="1644384" y="883252"/>
                      <a:pt x="1637993" y="898680"/>
                      <a:pt x="1626619" y="910054"/>
                    </a:cubicBezTo>
                    <a:cubicBezTo>
                      <a:pt x="1615244" y="921429"/>
                      <a:pt x="1599816" y="927820"/>
                      <a:pt x="1583729" y="927820"/>
                    </a:cubicBezTo>
                    <a:lnTo>
                      <a:pt x="60654" y="927820"/>
                    </a:lnTo>
                    <a:cubicBezTo>
                      <a:pt x="44568" y="927820"/>
                      <a:pt x="29140" y="921429"/>
                      <a:pt x="17765" y="910054"/>
                    </a:cubicBezTo>
                    <a:cubicBezTo>
                      <a:pt x="6390" y="898680"/>
                      <a:pt x="0" y="883252"/>
                      <a:pt x="0" y="867165"/>
                    </a:cubicBezTo>
                    <a:lnTo>
                      <a:pt x="0" y="60654"/>
                    </a:lnTo>
                    <a:cubicBezTo>
                      <a:pt x="0" y="44568"/>
                      <a:pt x="6390" y="29140"/>
                      <a:pt x="17765" y="17765"/>
                    </a:cubicBezTo>
                    <a:cubicBezTo>
                      <a:pt x="29140" y="6390"/>
                      <a:pt x="44568" y="0"/>
                      <a:pt x="60654" y="0"/>
                    </a:cubicBezTo>
                    <a:close/>
                  </a:path>
                </a:pathLst>
              </a:custGeom>
              <a:solidFill>
                <a:srgbClr val="9FCFE1">
                  <a:alpha val="98824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1644384" cy="965920"/>
              </a:xfrm>
              <a:prstGeom prst="rect">
                <a:avLst/>
              </a:prstGeom>
            </p:spPr>
            <p:txBody>
              <a:bodyPr lIns="50853" tIns="50853" rIns="50853" bIns="50853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78995" y="329679"/>
              <a:ext cx="7832680" cy="6260545"/>
              <a:chOff x="0" y="0"/>
              <a:chExt cx="2615764" cy="209074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615764" cy="2090741"/>
              </a:xfrm>
              <a:custGeom>
                <a:avLst/>
                <a:gdLst/>
                <a:ahLst/>
                <a:cxnLst/>
                <a:rect l="l" t="t" r="r" b="b"/>
                <a:pathLst>
                  <a:path w="2615764" h="2090741">
                    <a:moveTo>
                      <a:pt x="61941" y="0"/>
                    </a:moveTo>
                    <a:lnTo>
                      <a:pt x="2553823" y="0"/>
                    </a:lnTo>
                    <a:cubicBezTo>
                      <a:pt x="2570251" y="0"/>
                      <a:pt x="2586006" y="6526"/>
                      <a:pt x="2597622" y="18142"/>
                    </a:cubicBezTo>
                    <a:cubicBezTo>
                      <a:pt x="2609238" y="29758"/>
                      <a:pt x="2615764" y="45513"/>
                      <a:pt x="2615764" y="61941"/>
                    </a:cubicBezTo>
                    <a:lnTo>
                      <a:pt x="2615764" y="2028801"/>
                    </a:lnTo>
                    <a:cubicBezTo>
                      <a:pt x="2615764" y="2045228"/>
                      <a:pt x="2609238" y="2060983"/>
                      <a:pt x="2597622" y="2072599"/>
                    </a:cubicBezTo>
                    <a:cubicBezTo>
                      <a:pt x="2586006" y="2084216"/>
                      <a:pt x="2570251" y="2090741"/>
                      <a:pt x="2553823" y="2090741"/>
                    </a:cubicBezTo>
                    <a:lnTo>
                      <a:pt x="61941" y="2090741"/>
                    </a:lnTo>
                    <a:cubicBezTo>
                      <a:pt x="45513" y="2090741"/>
                      <a:pt x="29758" y="2084216"/>
                      <a:pt x="18142" y="2072599"/>
                    </a:cubicBezTo>
                    <a:cubicBezTo>
                      <a:pt x="6526" y="2060983"/>
                      <a:pt x="0" y="2045228"/>
                      <a:pt x="0" y="2028801"/>
                    </a:cubicBezTo>
                    <a:lnTo>
                      <a:pt x="0" y="61941"/>
                    </a:lnTo>
                    <a:cubicBezTo>
                      <a:pt x="0" y="45513"/>
                      <a:pt x="6526" y="29758"/>
                      <a:pt x="18142" y="18142"/>
                    </a:cubicBezTo>
                    <a:cubicBezTo>
                      <a:pt x="29758" y="6526"/>
                      <a:pt x="45513" y="0"/>
                      <a:pt x="6194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2615764" cy="2128841"/>
              </a:xfrm>
              <a:prstGeom prst="rect">
                <a:avLst/>
              </a:prstGeom>
            </p:spPr>
            <p:txBody>
              <a:bodyPr lIns="28733" tIns="28733" rIns="28733" bIns="28733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701118" y="0"/>
              <a:ext cx="7399876" cy="4223640"/>
            </a:xfrm>
            <a:prstGeom prst="round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557" r="-55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5528576" y="2832344"/>
              <a:ext cx="2397038" cy="1174549"/>
            </a:xfrm>
            <a:custGeom>
              <a:avLst/>
              <a:gdLst/>
              <a:ahLst/>
              <a:cxnLst/>
              <a:rect l="l" t="t" r="r" b="b"/>
              <a:pathLst>
                <a:path w="2397038" h="1174549">
                  <a:moveTo>
                    <a:pt x="0" y="0"/>
                  </a:moveTo>
                  <a:lnTo>
                    <a:pt x="2397038" y="0"/>
                  </a:lnTo>
                  <a:lnTo>
                    <a:pt x="2397038" y="1174549"/>
                  </a:lnTo>
                  <a:lnTo>
                    <a:pt x="0" y="1174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78907" y="4427947"/>
              <a:ext cx="6921705" cy="17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9"/>
                </a:lnSpc>
              </a:pPr>
              <a:r>
                <a:rPr lang="en-US" sz="2227" dirty="0">
                  <a:solidFill>
                    <a:srgbClr val="001F5A"/>
                  </a:solidFill>
                  <a:latin typeface="Calibri (MS)"/>
                </a:rPr>
                <a:t>Connection to EFB (non-safety-critical) is </a:t>
              </a:r>
              <a:r>
                <a:rPr lang="en-US" sz="2227" b="1" dirty="0">
                  <a:solidFill>
                    <a:srgbClr val="001F5A"/>
                  </a:solidFill>
                  <a:latin typeface="Calibri (MS)"/>
                </a:rPr>
                <a:t>complementary to ADS-C/CPDLC </a:t>
              </a:r>
              <a:r>
                <a:rPr lang="en-US" sz="2227" dirty="0">
                  <a:solidFill>
                    <a:srgbClr val="001F5A"/>
                  </a:solidFill>
                  <a:latin typeface="Calibri (MS)"/>
                </a:rPr>
                <a:t>(safety critical). Development of connected aircraft is a strategic priority in the MP 2024.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74652" y="3987843"/>
              <a:ext cx="6441366" cy="235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  <a:spcBef>
                  <a:spcPct val="0"/>
                </a:spcBef>
              </a:pPr>
              <a:r>
                <a:rPr lang="en-US" sz="1099" dirty="0">
                  <a:solidFill>
                    <a:srgbClr val="FFFFFF"/>
                  </a:solidFill>
                  <a:latin typeface="Titillium Web"/>
                </a:rPr>
                <a:t>Photo credits: Master Films, A. </a:t>
              </a:r>
              <a:r>
                <a:rPr lang="en-US" sz="1099" dirty="0" err="1">
                  <a:solidFill>
                    <a:srgbClr val="FFFFFF"/>
                  </a:solidFill>
                  <a:latin typeface="Titillium Web"/>
                </a:rPr>
                <a:t>Doumenjou</a:t>
              </a:r>
              <a:r>
                <a:rPr lang="en-US" sz="1099" dirty="0">
                  <a:solidFill>
                    <a:srgbClr val="FFFFFF"/>
                  </a:solidFill>
                  <a:latin typeface="Titillium Web"/>
                </a:rPr>
                <a:t>; EXM, H. </a:t>
              </a:r>
              <a:r>
                <a:rPr lang="en-US" sz="1099" dirty="0" err="1">
                  <a:solidFill>
                    <a:srgbClr val="FFFFFF"/>
                  </a:solidFill>
                  <a:latin typeface="Titillium Web"/>
                </a:rPr>
                <a:t>Goussé</a:t>
              </a:r>
              <a:r>
                <a:rPr lang="en-US" sz="1099" dirty="0">
                  <a:solidFill>
                    <a:srgbClr val="FFFFFF"/>
                  </a:solidFill>
                  <a:latin typeface="Titillium Web"/>
                </a:rPr>
                <a:t>, Airbus, S. </a:t>
              </a:r>
              <a:r>
                <a:rPr lang="en-US" sz="1099" dirty="0" err="1">
                  <a:solidFill>
                    <a:srgbClr val="FFFFFF"/>
                  </a:solidFill>
                  <a:latin typeface="Titillium Web"/>
                </a:rPr>
                <a:t>Ramadier</a:t>
              </a:r>
              <a:r>
                <a:rPr lang="en-US" sz="1099" dirty="0">
                  <a:solidFill>
                    <a:srgbClr val="FFFFFF"/>
                  </a:solidFill>
                  <a:latin typeface="Titillium Web"/>
                </a:rPr>
                <a:t>.</a:t>
              </a: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1C7574B7-D6BE-2350-28D7-B8EAEE27D8BA}"/>
              </a:ext>
            </a:extLst>
          </p:cNvPr>
          <p:cNvGrpSpPr/>
          <p:nvPr/>
        </p:nvGrpSpPr>
        <p:grpSpPr>
          <a:xfrm>
            <a:off x="13794439" y="2255763"/>
            <a:ext cx="1697425" cy="1181378"/>
            <a:chOff x="0" y="0"/>
            <a:chExt cx="1137382" cy="410261"/>
          </a:xfrm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D71737A9-1374-8939-D700-117D3DCBD866}"/>
                </a:ext>
              </a:extLst>
            </p:cNvPr>
            <p:cNvSpPr/>
            <p:nvPr/>
          </p:nvSpPr>
          <p:spPr>
            <a:xfrm>
              <a:off x="0" y="0"/>
              <a:ext cx="1137382" cy="410261"/>
            </a:xfrm>
            <a:custGeom>
              <a:avLst/>
              <a:gdLst/>
              <a:ahLst/>
              <a:cxnLst/>
              <a:rect l="l" t="t" r="r" b="b"/>
              <a:pathLst>
                <a:path w="1137382" h="410261">
                  <a:moveTo>
                    <a:pt x="137344" y="0"/>
                  </a:moveTo>
                  <a:lnTo>
                    <a:pt x="1000038" y="0"/>
                  </a:lnTo>
                  <a:cubicBezTo>
                    <a:pt x="1036464" y="0"/>
                    <a:pt x="1071398" y="14470"/>
                    <a:pt x="1097155" y="40227"/>
                  </a:cubicBezTo>
                  <a:cubicBezTo>
                    <a:pt x="1122912" y="65984"/>
                    <a:pt x="1137382" y="100918"/>
                    <a:pt x="1137382" y="137344"/>
                  </a:cubicBezTo>
                  <a:lnTo>
                    <a:pt x="1137382" y="272917"/>
                  </a:lnTo>
                  <a:cubicBezTo>
                    <a:pt x="1137382" y="348770"/>
                    <a:pt x="1075891" y="410261"/>
                    <a:pt x="1000038" y="410261"/>
                  </a:cubicBezTo>
                  <a:lnTo>
                    <a:pt x="137344" y="410261"/>
                  </a:lnTo>
                  <a:cubicBezTo>
                    <a:pt x="61491" y="410261"/>
                    <a:pt x="0" y="348770"/>
                    <a:pt x="0" y="272917"/>
                  </a:cubicBezTo>
                  <a:lnTo>
                    <a:pt x="0" y="137344"/>
                  </a:lnTo>
                  <a:cubicBezTo>
                    <a:pt x="0" y="61491"/>
                    <a:pt x="61491" y="0"/>
                    <a:pt x="137344" y="0"/>
                  </a:cubicBezTo>
                  <a:close/>
                </a:path>
              </a:pathLst>
            </a:custGeom>
            <a:solidFill>
              <a:srgbClr val="75B424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773E8B08-D94A-E429-C59D-A91DDB6FEA19}"/>
                </a:ext>
              </a:extLst>
            </p:cNvPr>
            <p:cNvSpPr txBox="1"/>
            <p:nvPr/>
          </p:nvSpPr>
          <p:spPr>
            <a:xfrm>
              <a:off x="0" y="-66675"/>
              <a:ext cx="1137382" cy="476936"/>
            </a:xfrm>
            <a:prstGeom prst="rect">
              <a:avLst/>
            </a:prstGeom>
          </p:spPr>
          <p:txBody>
            <a:bodyPr lIns="35651" tIns="35651" rIns="35651" bIns="35651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32" name="Group 17">
            <a:extLst>
              <a:ext uri="{FF2B5EF4-FFF2-40B4-BE49-F238E27FC236}">
                <a16:creationId xmlns:a16="http://schemas.microsoft.com/office/drawing/2014/main" id="{D904D9B4-90EC-2CF5-D1B4-DF7FD45DF709}"/>
              </a:ext>
            </a:extLst>
          </p:cNvPr>
          <p:cNvGrpSpPr/>
          <p:nvPr/>
        </p:nvGrpSpPr>
        <p:grpSpPr>
          <a:xfrm>
            <a:off x="16120582" y="2255762"/>
            <a:ext cx="1693739" cy="1165604"/>
            <a:chOff x="0" y="0"/>
            <a:chExt cx="1137382" cy="410261"/>
          </a:xfrm>
        </p:grpSpPr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95932E2-3B98-ED27-483A-2DCF0B81C9C9}"/>
                </a:ext>
              </a:extLst>
            </p:cNvPr>
            <p:cNvSpPr/>
            <p:nvPr/>
          </p:nvSpPr>
          <p:spPr>
            <a:xfrm>
              <a:off x="0" y="0"/>
              <a:ext cx="1137382" cy="410261"/>
            </a:xfrm>
            <a:custGeom>
              <a:avLst/>
              <a:gdLst/>
              <a:ahLst/>
              <a:cxnLst/>
              <a:rect l="l" t="t" r="r" b="b"/>
              <a:pathLst>
                <a:path w="1137382" h="410261">
                  <a:moveTo>
                    <a:pt x="137344" y="0"/>
                  </a:moveTo>
                  <a:lnTo>
                    <a:pt x="1000038" y="0"/>
                  </a:lnTo>
                  <a:cubicBezTo>
                    <a:pt x="1036464" y="0"/>
                    <a:pt x="1071398" y="14470"/>
                    <a:pt x="1097155" y="40227"/>
                  </a:cubicBezTo>
                  <a:cubicBezTo>
                    <a:pt x="1122912" y="65984"/>
                    <a:pt x="1137382" y="100918"/>
                    <a:pt x="1137382" y="137344"/>
                  </a:cubicBezTo>
                  <a:lnTo>
                    <a:pt x="1137382" y="272917"/>
                  </a:lnTo>
                  <a:cubicBezTo>
                    <a:pt x="1137382" y="348770"/>
                    <a:pt x="1075891" y="410261"/>
                    <a:pt x="1000038" y="410261"/>
                  </a:cubicBezTo>
                  <a:lnTo>
                    <a:pt x="137344" y="410261"/>
                  </a:lnTo>
                  <a:cubicBezTo>
                    <a:pt x="61491" y="410261"/>
                    <a:pt x="0" y="348770"/>
                    <a:pt x="0" y="272917"/>
                  </a:cubicBezTo>
                  <a:lnTo>
                    <a:pt x="0" y="137344"/>
                  </a:lnTo>
                  <a:cubicBezTo>
                    <a:pt x="0" y="61491"/>
                    <a:pt x="61491" y="0"/>
                    <a:pt x="137344" y="0"/>
                  </a:cubicBezTo>
                  <a:close/>
                </a:path>
              </a:pathLst>
            </a:custGeom>
            <a:solidFill>
              <a:srgbClr val="75B424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AC5690B-0970-19A9-2656-5129C7315A81}"/>
                </a:ext>
              </a:extLst>
            </p:cNvPr>
            <p:cNvSpPr txBox="1"/>
            <p:nvPr/>
          </p:nvSpPr>
          <p:spPr>
            <a:xfrm>
              <a:off x="0" y="-66675"/>
              <a:ext cx="1137382" cy="476936"/>
            </a:xfrm>
            <a:prstGeom prst="rect">
              <a:avLst/>
            </a:prstGeom>
          </p:spPr>
          <p:txBody>
            <a:bodyPr lIns="35651" tIns="35651" rIns="35651" bIns="35651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38" name="Freeform 9">
            <a:extLst>
              <a:ext uri="{FF2B5EF4-FFF2-40B4-BE49-F238E27FC236}">
                <a16:creationId xmlns:a16="http://schemas.microsoft.com/office/drawing/2014/main" id="{7F615905-981E-7C61-1D49-37CC2001AD65}"/>
              </a:ext>
            </a:extLst>
          </p:cNvPr>
          <p:cNvSpPr/>
          <p:nvPr/>
        </p:nvSpPr>
        <p:spPr>
          <a:xfrm>
            <a:off x="13230851" y="2743848"/>
            <a:ext cx="467566" cy="221031"/>
          </a:xfrm>
          <a:custGeom>
            <a:avLst/>
            <a:gdLst/>
            <a:ahLst/>
            <a:cxnLst/>
            <a:rect l="l" t="t" r="r" b="b"/>
            <a:pathLst>
              <a:path w="467566" h="221031">
                <a:moveTo>
                  <a:pt x="0" y="0"/>
                </a:moveTo>
                <a:lnTo>
                  <a:pt x="467566" y="0"/>
                </a:lnTo>
                <a:lnTo>
                  <a:pt x="467566" y="221032"/>
                </a:lnTo>
                <a:lnTo>
                  <a:pt x="0" y="22103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DE43F6AC-39FB-5C28-2FE6-BB1D25F48285}"/>
              </a:ext>
            </a:extLst>
          </p:cNvPr>
          <p:cNvSpPr/>
          <p:nvPr/>
        </p:nvSpPr>
        <p:spPr>
          <a:xfrm>
            <a:off x="15570715" y="2500539"/>
            <a:ext cx="467566" cy="221031"/>
          </a:xfrm>
          <a:custGeom>
            <a:avLst/>
            <a:gdLst/>
            <a:ahLst/>
            <a:cxnLst/>
            <a:rect l="l" t="t" r="r" b="b"/>
            <a:pathLst>
              <a:path w="467566" h="221031">
                <a:moveTo>
                  <a:pt x="0" y="0"/>
                </a:moveTo>
                <a:lnTo>
                  <a:pt x="467566" y="0"/>
                </a:lnTo>
                <a:lnTo>
                  <a:pt x="467566" y="221032"/>
                </a:lnTo>
                <a:lnTo>
                  <a:pt x="0" y="22103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TextBox 44">
            <a:extLst>
              <a:ext uri="{FF2B5EF4-FFF2-40B4-BE49-F238E27FC236}">
                <a16:creationId xmlns:a16="http://schemas.microsoft.com/office/drawing/2014/main" id="{B4550F4B-BEE9-0BAF-7B49-1620D0C52604}"/>
              </a:ext>
            </a:extLst>
          </p:cNvPr>
          <p:cNvSpPr txBox="1"/>
          <p:nvPr/>
        </p:nvSpPr>
        <p:spPr>
          <a:xfrm>
            <a:off x="13818078" y="2602523"/>
            <a:ext cx="165014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3"/>
              </a:lnSpc>
            </a:pPr>
            <a:r>
              <a:rPr lang="en-GB" sz="1835" dirty="0">
                <a:solidFill>
                  <a:srgbClr val="001F5A"/>
                </a:solidFill>
                <a:latin typeface="Calibri (MS) Bold"/>
              </a:rPr>
              <a:t>Faster update </a:t>
            </a:r>
          </a:p>
          <a:p>
            <a:pPr algn="ctr">
              <a:lnSpc>
                <a:spcPts val="2073"/>
              </a:lnSpc>
            </a:pPr>
            <a:r>
              <a:rPr lang="en-GB" sz="1835" dirty="0">
                <a:solidFill>
                  <a:srgbClr val="001F5A"/>
                </a:solidFill>
                <a:latin typeface="Calibri (MS) Bold"/>
              </a:rPr>
              <a:t>cycle</a:t>
            </a:r>
            <a:endParaRPr lang="en-US" sz="1835" dirty="0">
              <a:solidFill>
                <a:srgbClr val="001F5A"/>
              </a:solidFill>
              <a:latin typeface="Calibri (MS) Bold"/>
            </a:endParaRPr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D216D95E-48BD-4885-D931-039CFBE811AB}"/>
              </a:ext>
            </a:extLst>
          </p:cNvPr>
          <p:cNvSpPr txBox="1"/>
          <p:nvPr/>
        </p:nvSpPr>
        <p:spPr>
          <a:xfrm>
            <a:off x="16164175" y="2559444"/>
            <a:ext cx="165014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3"/>
              </a:lnSpc>
            </a:pPr>
            <a:r>
              <a:rPr lang="en-GB" sz="1835" dirty="0">
                <a:solidFill>
                  <a:srgbClr val="001F5A"/>
                </a:solidFill>
                <a:latin typeface="Calibri (MS) Bold"/>
              </a:rPr>
              <a:t>↑Optimisation potential</a:t>
            </a:r>
            <a:endParaRPr lang="en-US" sz="1835" dirty="0">
              <a:solidFill>
                <a:srgbClr val="001F5A"/>
              </a:solidFill>
              <a:latin typeface="Calibri (MS) Bold"/>
            </a:endParaRP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8F3A4EC8-6485-6196-6BC8-B88BE074C27D}"/>
              </a:ext>
            </a:extLst>
          </p:cNvPr>
          <p:cNvGrpSpPr/>
          <p:nvPr/>
        </p:nvGrpSpPr>
        <p:grpSpPr>
          <a:xfrm>
            <a:off x="11153577" y="2255762"/>
            <a:ext cx="2059387" cy="1165605"/>
            <a:chOff x="0" y="0"/>
            <a:chExt cx="1137382" cy="410261"/>
          </a:xfrm>
        </p:grpSpPr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1CB15833-C9D8-4E49-6106-0937E6E52D2F}"/>
                </a:ext>
              </a:extLst>
            </p:cNvPr>
            <p:cNvSpPr/>
            <p:nvPr/>
          </p:nvSpPr>
          <p:spPr>
            <a:xfrm>
              <a:off x="0" y="0"/>
              <a:ext cx="1137382" cy="410261"/>
            </a:xfrm>
            <a:custGeom>
              <a:avLst/>
              <a:gdLst/>
              <a:ahLst/>
              <a:cxnLst/>
              <a:rect l="l" t="t" r="r" b="b"/>
              <a:pathLst>
                <a:path w="1137382" h="410261">
                  <a:moveTo>
                    <a:pt x="137344" y="0"/>
                  </a:moveTo>
                  <a:lnTo>
                    <a:pt x="1000038" y="0"/>
                  </a:lnTo>
                  <a:cubicBezTo>
                    <a:pt x="1036464" y="0"/>
                    <a:pt x="1071398" y="14470"/>
                    <a:pt x="1097155" y="40227"/>
                  </a:cubicBezTo>
                  <a:cubicBezTo>
                    <a:pt x="1122912" y="65984"/>
                    <a:pt x="1137382" y="100918"/>
                    <a:pt x="1137382" y="137344"/>
                  </a:cubicBezTo>
                  <a:lnTo>
                    <a:pt x="1137382" y="272917"/>
                  </a:lnTo>
                  <a:cubicBezTo>
                    <a:pt x="1137382" y="348770"/>
                    <a:pt x="1075891" y="410261"/>
                    <a:pt x="1000038" y="410261"/>
                  </a:cubicBezTo>
                  <a:lnTo>
                    <a:pt x="137344" y="410261"/>
                  </a:lnTo>
                  <a:cubicBezTo>
                    <a:pt x="61491" y="410261"/>
                    <a:pt x="0" y="348770"/>
                    <a:pt x="0" y="272917"/>
                  </a:cubicBezTo>
                  <a:lnTo>
                    <a:pt x="0" y="137344"/>
                  </a:lnTo>
                  <a:cubicBezTo>
                    <a:pt x="0" y="61491"/>
                    <a:pt x="61491" y="0"/>
                    <a:pt x="137344" y="0"/>
                  </a:cubicBezTo>
                  <a:close/>
                </a:path>
              </a:pathLst>
            </a:custGeom>
            <a:solidFill>
              <a:srgbClr val="75B424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19">
              <a:extLst>
                <a:ext uri="{FF2B5EF4-FFF2-40B4-BE49-F238E27FC236}">
                  <a16:creationId xmlns:a16="http://schemas.microsoft.com/office/drawing/2014/main" id="{B516491C-B0B3-5C4F-CA08-77380C3C4B13}"/>
                </a:ext>
              </a:extLst>
            </p:cNvPr>
            <p:cNvSpPr txBox="1"/>
            <p:nvPr/>
          </p:nvSpPr>
          <p:spPr>
            <a:xfrm>
              <a:off x="0" y="-66675"/>
              <a:ext cx="1137382" cy="476936"/>
            </a:xfrm>
            <a:prstGeom prst="rect">
              <a:avLst/>
            </a:prstGeom>
          </p:spPr>
          <p:txBody>
            <a:bodyPr lIns="35651" tIns="35651" rIns="35651" bIns="35651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40" name="TextBox 44">
            <a:extLst>
              <a:ext uri="{FF2B5EF4-FFF2-40B4-BE49-F238E27FC236}">
                <a16:creationId xmlns:a16="http://schemas.microsoft.com/office/drawing/2014/main" id="{64F12002-DA18-9D5C-1E54-D8D0E6AFD5D0}"/>
              </a:ext>
            </a:extLst>
          </p:cNvPr>
          <p:cNvSpPr txBox="1"/>
          <p:nvPr/>
        </p:nvSpPr>
        <p:spPr>
          <a:xfrm>
            <a:off x="11204141" y="2455844"/>
            <a:ext cx="202342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073"/>
              </a:lnSpc>
              <a:defRPr sz="1835">
                <a:solidFill>
                  <a:srgbClr val="001F5A"/>
                </a:solidFill>
                <a:latin typeface="Calibri (MS) Bold"/>
              </a:defRPr>
            </a:lvl1pPr>
          </a:lstStyle>
          <a:p>
            <a:r>
              <a:rPr lang="en-GB" dirty="0"/>
              <a:t>No flight path control  - lower level of  certification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588555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684531" y="2333655"/>
            <a:ext cx="5273902" cy="6086390"/>
            <a:chOff x="0" y="0"/>
            <a:chExt cx="7031869" cy="811518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3096377"/>
              <a:ext cx="7031869" cy="5018810"/>
              <a:chOff x="0" y="0"/>
              <a:chExt cx="1397950" cy="9977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97950" cy="997749"/>
              </a:xfrm>
              <a:custGeom>
                <a:avLst/>
                <a:gdLst/>
                <a:ahLst/>
                <a:cxnLst/>
                <a:rect l="l" t="t" r="r" b="b"/>
                <a:pathLst>
                  <a:path w="1397950" h="997749">
                    <a:moveTo>
                      <a:pt x="71421" y="0"/>
                    </a:moveTo>
                    <a:lnTo>
                      <a:pt x="1326529" y="0"/>
                    </a:lnTo>
                    <a:cubicBezTo>
                      <a:pt x="1345471" y="0"/>
                      <a:pt x="1363637" y="7525"/>
                      <a:pt x="1377031" y="20919"/>
                    </a:cubicBezTo>
                    <a:cubicBezTo>
                      <a:pt x="1390425" y="34313"/>
                      <a:pt x="1397950" y="52479"/>
                      <a:pt x="1397950" y="71421"/>
                    </a:cubicBezTo>
                    <a:lnTo>
                      <a:pt x="1397950" y="926328"/>
                    </a:lnTo>
                    <a:cubicBezTo>
                      <a:pt x="1397950" y="945270"/>
                      <a:pt x="1390425" y="963437"/>
                      <a:pt x="1377031" y="976831"/>
                    </a:cubicBezTo>
                    <a:cubicBezTo>
                      <a:pt x="1363637" y="990225"/>
                      <a:pt x="1345471" y="997749"/>
                      <a:pt x="1326529" y="997749"/>
                    </a:cubicBezTo>
                    <a:lnTo>
                      <a:pt x="71421" y="997749"/>
                    </a:lnTo>
                    <a:cubicBezTo>
                      <a:pt x="52479" y="997749"/>
                      <a:pt x="34313" y="990225"/>
                      <a:pt x="20919" y="976831"/>
                    </a:cubicBezTo>
                    <a:cubicBezTo>
                      <a:pt x="7525" y="963437"/>
                      <a:pt x="0" y="945270"/>
                      <a:pt x="0" y="926328"/>
                    </a:cubicBezTo>
                    <a:lnTo>
                      <a:pt x="0" y="71421"/>
                    </a:lnTo>
                    <a:cubicBezTo>
                      <a:pt x="0" y="52479"/>
                      <a:pt x="7525" y="34313"/>
                      <a:pt x="20919" y="20919"/>
                    </a:cubicBezTo>
                    <a:cubicBezTo>
                      <a:pt x="34313" y="7525"/>
                      <a:pt x="52479" y="0"/>
                      <a:pt x="71421" y="0"/>
                    </a:cubicBezTo>
                    <a:close/>
                  </a:path>
                </a:pathLst>
              </a:custGeom>
              <a:solidFill>
                <a:srgbClr val="9FCFE1">
                  <a:alpha val="98824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397950" cy="10358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92900" y="0"/>
              <a:ext cx="6246068" cy="7721285"/>
              <a:chOff x="0" y="0"/>
              <a:chExt cx="2188811" cy="270577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188811" cy="2705771"/>
              </a:xfrm>
              <a:custGeom>
                <a:avLst/>
                <a:gdLst/>
                <a:ahLst/>
                <a:cxnLst/>
                <a:rect l="l" t="t" r="r" b="b"/>
                <a:pathLst>
                  <a:path w="2188811" h="2705771">
                    <a:moveTo>
                      <a:pt x="88289" y="0"/>
                    </a:moveTo>
                    <a:lnTo>
                      <a:pt x="2100521" y="0"/>
                    </a:lnTo>
                    <a:cubicBezTo>
                      <a:pt x="2123937" y="0"/>
                      <a:pt x="2146394" y="9302"/>
                      <a:pt x="2162951" y="25859"/>
                    </a:cubicBezTo>
                    <a:cubicBezTo>
                      <a:pt x="2179509" y="42417"/>
                      <a:pt x="2188811" y="64874"/>
                      <a:pt x="2188811" y="88289"/>
                    </a:cubicBezTo>
                    <a:lnTo>
                      <a:pt x="2188811" y="2617482"/>
                    </a:lnTo>
                    <a:cubicBezTo>
                      <a:pt x="2188811" y="2640898"/>
                      <a:pt x="2179509" y="2663354"/>
                      <a:pt x="2162951" y="2679912"/>
                    </a:cubicBezTo>
                    <a:cubicBezTo>
                      <a:pt x="2146394" y="2696469"/>
                      <a:pt x="2123937" y="2705771"/>
                      <a:pt x="2100521" y="2705771"/>
                    </a:cubicBezTo>
                    <a:lnTo>
                      <a:pt x="88289" y="2705771"/>
                    </a:lnTo>
                    <a:cubicBezTo>
                      <a:pt x="39528" y="2705771"/>
                      <a:pt x="0" y="2666243"/>
                      <a:pt x="0" y="2617482"/>
                    </a:cubicBezTo>
                    <a:lnTo>
                      <a:pt x="0" y="88289"/>
                    </a:lnTo>
                    <a:cubicBezTo>
                      <a:pt x="0" y="39528"/>
                      <a:pt x="39528" y="0"/>
                      <a:pt x="8828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188811" cy="2743871"/>
              </a:xfrm>
              <a:prstGeom prst="rect">
                <a:avLst/>
              </a:prstGeom>
            </p:spPr>
            <p:txBody>
              <a:bodyPr lIns="28703" tIns="28703" rIns="28703" bIns="28703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55673" y="2791248"/>
              <a:ext cx="6462832" cy="563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46"/>
                </a:lnSpc>
                <a:spcBef>
                  <a:spcPct val="0"/>
                </a:spcBef>
              </a:pPr>
              <a:r>
                <a:rPr lang="en-US" sz="2973" spc="-175" dirty="0">
                  <a:solidFill>
                    <a:srgbClr val="001F5A"/>
                  </a:solidFill>
                  <a:latin typeface="Calibri (MS) Bold"/>
                </a:rPr>
                <a:t>Synchronisation NM &lt;-&gt;ANSPs 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77792" y="3963323"/>
              <a:ext cx="5762465" cy="3605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40301" lvl="1" indent="-220150" algn="l">
                <a:lnSpc>
                  <a:spcPts val="2569"/>
                </a:lnSpc>
                <a:buFont typeface="Arial"/>
                <a:buChar char="•"/>
              </a:pPr>
              <a:r>
                <a:rPr lang="en-US" sz="2039" b="1" dirty="0">
                  <a:solidFill>
                    <a:srgbClr val="001F5A"/>
                  </a:solidFill>
                  <a:latin typeface="Calibri (MS)"/>
                </a:rPr>
                <a:t>Within a single ASP: </a:t>
              </a:r>
              <a:r>
                <a:rPr lang="en-US" sz="2039" dirty="0">
                  <a:solidFill>
                    <a:srgbClr val="001F5A"/>
                  </a:solidFill>
                  <a:latin typeface="Calibri (MS)"/>
                </a:rPr>
                <a:t>internal synchronisation flight planning   &lt;-&gt; ATFM &lt;-&gt; ATC services </a:t>
              </a:r>
            </a:p>
            <a:p>
              <a:pPr algn="l">
                <a:lnSpc>
                  <a:spcPts val="360"/>
                </a:lnSpc>
              </a:pPr>
              <a:endParaRPr lang="en-US" sz="2039" dirty="0">
                <a:solidFill>
                  <a:srgbClr val="001F5A"/>
                </a:solidFill>
                <a:latin typeface="Calibri (MS)"/>
              </a:endParaRPr>
            </a:p>
            <a:p>
              <a:pPr marL="440301" lvl="1" indent="-220150" algn="l">
                <a:lnSpc>
                  <a:spcPts val="2569"/>
                </a:lnSpc>
                <a:buFont typeface="Arial"/>
                <a:buChar char="•"/>
              </a:pPr>
              <a:r>
                <a:rPr lang="en-US" sz="2039" b="1" dirty="0">
                  <a:solidFill>
                    <a:srgbClr val="001F5A"/>
                  </a:solidFill>
                  <a:latin typeface="Calibri (MS)"/>
                </a:rPr>
                <a:t>Between ASPs </a:t>
              </a:r>
              <a:r>
                <a:rPr lang="en-US" sz="2039" dirty="0">
                  <a:solidFill>
                    <a:srgbClr val="001F5A"/>
                  </a:solidFill>
                  <a:latin typeface="Calibri (MS)"/>
                </a:rPr>
                <a:t>within or across ICAO regions (e.g. current FSAs between NM and non-European ASPs) -&gt; supporting move to global ATFM</a:t>
              </a:r>
            </a:p>
            <a:p>
              <a:pPr algn="l">
                <a:lnSpc>
                  <a:spcPts val="2569"/>
                </a:lnSpc>
              </a:pPr>
              <a:endParaRPr lang="en-US" sz="2039" dirty="0">
                <a:solidFill>
                  <a:srgbClr val="001F5A"/>
                </a:solidFill>
                <a:latin typeface="Calibri (MS)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45192" y="3348828"/>
              <a:ext cx="6462832" cy="538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476"/>
                </a:lnSpc>
                <a:spcBef>
                  <a:spcPct val="0"/>
                </a:spcBef>
              </a:pPr>
              <a:r>
                <a:rPr lang="en-US" sz="2782" spc="-164" dirty="0">
                  <a:solidFill>
                    <a:srgbClr val="001F5A"/>
                  </a:solidFill>
                  <a:latin typeface="Calibri (MS) Bold"/>
                </a:rPr>
                <a:t>but principles apply also: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278811" y="1795254"/>
            <a:ext cx="3836901" cy="2351702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6516809" y="1790409"/>
            <a:ext cx="4088038" cy="6629636"/>
            <a:chOff x="0" y="0"/>
            <a:chExt cx="5450718" cy="8839515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3811429"/>
              <a:ext cx="5450718" cy="5028086"/>
              <a:chOff x="0" y="0"/>
              <a:chExt cx="1081615" cy="99774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081615" cy="997749"/>
              </a:xfrm>
              <a:custGeom>
                <a:avLst/>
                <a:gdLst/>
                <a:ahLst/>
                <a:cxnLst/>
                <a:rect l="l" t="t" r="r" b="b"/>
                <a:pathLst>
                  <a:path w="1081615" h="997749">
                    <a:moveTo>
                      <a:pt x="92309" y="0"/>
                    </a:moveTo>
                    <a:lnTo>
                      <a:pt x="989305" y="0"/>
                    </a:lnTo>
                    <a:cubicBezTo>
                      <a:pt x="1013787" y="0"/>
                      <a:pt x="1037267" y="9725"/>
                      <a:pt x="1054578" y="27037"/>
                    </a:cubicBezTo>
                    <a:cubicBezTo>
                      <a:pt x="1071889" y="44348"/>
                      <a:pt x="1081615" y="67827"/>
                      <a:pt x="1081615" y="92309"/>
                    </a:cubicBezTo>
                    <a:lnTo>
                      <a:pt x="1081615" y="905440"/>
                    </a:lnTo>
                    <a:cubicBezTo>
                      <a:pt x="1081615" y="929922"/>
                      <a:pt x="1071889" y="953401"/>
                      <a:pt x="1054578" y="970713"/>
                    </a:cubicBezTo>
                    <a:cubicBezTo>
                      <a:pt x="1037267" y="988024"/>
                      <a:pt x="1013787" y="997749"/>
                      <a:pt x="989305" y="997749"/>
                    </a:cubicBezTo>
                    <a:lnTo>
                      <a:pt x="92309" y="997749"/>
                    </a:lnTo>
                    <a:cubicBezTo>
                      <a:pt x="67827" y="997749"/>
                      <a:pt x="44348" y="988024"/>
                      <a:pt x="27037" y="970713"/>
                    </a:cubicBezTo>
                    <a:cubicBezTo>
                      <a:pt x="9725" y="953401"/>
                      <a:pt x="0" y="929922"/>
                      <a:pt x="0" y="905440"/>
                    </a:cubicBezTo>
                    <a:lnTo>
                      <a:pt x="0" y="92309"/>
                    </a:lnTo>
                    <a:cubicBezTo>
                      <a:pt x="0" y="67827"/>
                      <a:pt x="9725" y="44348"/>
                      <a:pt x="27037" y="27037"/>
                    </a:cubicBezTo>
                    <a:cubicBezTo>
                      <a:pt x="44348" y="9725"/>
                      <a:pt x="67827" y="0"/>
                      <a:pt x="92309" y="0"/>
                    </a:cubicBezTo>
                    <a:close/>
                  </a:path>
                </a:pathLst>
              </a:custGeom>
              <a:solidFill>
                <a:srgbClr val="9FCFE1">
                  <a:alpha val="98824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1081615" cy="10358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28844" y="2868274"/>
              <a:ext cx="4750044" cy="5576611"/>
              <a:chOff x="0" y="0"/>
              <a:chExt cx="1661488" cy="195060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661488" cy="1950607"/>
              </a:xfrm>
              <a:custGeom>
                <a:avLst/>
                <a:gdLst/>
                <a:ahLst/>
                <a:cxnLst/>
                <a:rect l="l" t="t" r="r" b="b"/>
                <a:pathLst>
                  <a:path w="1661488" h="1950607">
                    <a:moveTo>
                      <a:pt x="116311" y="0"/>
                    </a:moveTo>
                    <a:lnTo>
                      <a:pt x="1545177" y="0"/>
                    </a:lnTo>
                    <a:cubicBezTo>
                      <a:pt x="1609414" y="0"/>
                      <a:pt x="1661488" y="52074"/>
                      <a:pt x="1661488" y="116311"/>
                    </a:cubicBezTo>
                    <a:lnTo>
                      <a:pt x="1661488" y="1834297"/>
                    </a:lnTo>
                    <a:cubicBezTo>
                      <a:pt x="1661488" y="1898534"/>
                      <a:pt x="1609414" y="1950607"/>
                      <a:pt x="1545177" y="1950607"/>
                    </a:cubicBezTo>
                    <a:lnTo>
                      <a:pt x="116311" y="1950607"/>
                    </a:lnTo>
                    <a:cubicBezTo>
                      <a:pt x="52074" y="1950607"/>
                      <a:pt x="0" y="1898534"/>
                      <a:pt x="0" y="1834297"/>
                    </a:cubicBezTo>
                    <a:lnTo>
                      <a:pt x="0" y="116311"/>
                    </a:lnTo>
                    <a:cubicBezTo>
                      <a:pt x="0" y="52074"/>
                      <a:pt x="52074" y="0"/>
                      <a:pt x="11631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1661488" cy="1988708"/>
              </a:xfrm>
              <a:prstGeom prst="rect">
                <a:avLst/>
              </a:prstGeom>
            </p:spPr>
            <p:txBody>
              <a:bodyPr lIns="28703" tIns="28703" rIns="28703" bIns="28703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61107" y="3609107"/>
              <a:ext cx="4433862" cy="942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651"/>
                </a:lnSpc>
                <a:spcBef>
                  <a:spcPct val="0"/>
                </a:spcBef>
              </a:pPr>
              <a:r>
                <a:rPr lang="en-US" sz="2978" spc="-175" dirty="0">
                  <a:solidFill>
                    <a:srgbClr val="001F5A"/>
                  </a:solidFill>
                  <a:latin typeface="Calibri (MS) Bold"/>
                </a:rPr>
                <a:t>Integration of airports in the European network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35900" y="4698500"/>
              <a:ext cx="4327145" cy="2820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41114" lvl="1" indent="-220557" algn="l">
                <a:lnSpc>
                  <a:spcPts val="2574"/>
                </a:lnSpc>
                <a:buFont typeface="Arial"/>
                <a:buChar char="•"/>
              </a:pPr>
              <a:r>
                <a:rPr lang="en-US" sz="2043" dirty="0">
                  <a:solidFill>
                    <a:srgbClr val="001F5A"/>
                  </a:solidFill>
                  <a:latin typeface="Calibri (MS)"/>
                </a:rPr>
                <a:t>Airport CDM evolution -&gt; AOP</a:t>
              </a:r>
            </a:p>
            <a:p>
              <a:pPr algn="l">
                <a:lnSpc>
                  <a:spcPts val="1204"/>
                </a:lnSpc>
              </a:pPr>
              <a:endParaRPr lang="en-US" sz="2043" dirty="0">
                <a:solidFill>
                  <a:srgbClr val="001F5A"/>
                </a:solidFill>
                <a:latin typeface="Calibri (MS)"/>
              </a:endParaRPr>
            </a:p>
            <a:p>
              <a:pPr marL="441114" lvl="1" indent="-220557" algn="l">
                <a:lnSpc>
                  <a:spcPts val="2574"/>
                </a:lnSpc>
                <a:buFont typeface="Arial"/>
                <a:buChar char="•"/>
              </a:pPr>
              <a:r>
                <a:rPr lang="en-US" sz="2043" dirty="0">
                  <a:solidFill>
                    <a:srgbClr val="001F5A"/>
                  </a:solidFill>
                  <a:latin typeface="Calibri (MS)"/>
                </a:rPr>
                <a:t>Applies the same to integration of airports in ASPs outside of Europe</a:t>
              </a:r>
            </a:p>
            <a:p>
              <a:pPr algn="l">
                <a:lnSpc>
                  <a:spcPts val="2574"/>
                </a:lnSpc>
              </a:pPr>
              <a:endParaRPr lang="en-US" sz="2043" dirty="0">
                <a:solidFill>
                  <a:srgbClr val="001F5A"/>
                </a:solidFill>
                <a:latin typeface="Calibri (MS)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367362" y="0"/>
              <a:ext cx="4715994" cy="3147926"/>
            </a:xfrm>
            <a:prstGeom prst="round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127235" y="1821264"/>
            <a:ext cx="4660710" cy="6598782"/>
            <a:chOff x="0" y="0"/>
            <a:chExt cx="6214280" cy="8798376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3770777"/>
              <a:ext cx="6214280" cy="5027599"/>
              <a:chOff x="0" y="0"/>
              <a:chExt cx="1233252" cy="99774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233252" cy="997749"/>
              </a:xfrm>
              <a:custGeom>
                <a:avLst/>
                <a:gdLst/>
                <a:ahLst/>
                <a:cxnLst/>
                <a:rect l="l" t="t" r="r" b="b"/>
                <a:pathLst>
                  <a:path w="1233252" h="997749">
                    <a:moveTo>
                      <a:pt x="80959" y="0"/>
                    </a:moveTo>
                    <a:lnTo>
                      <a:pt x="1152292" y="0"/>
                    </a:lnTo>
                    <a:cubicBezTo>
                      <a:pt x="1197005" y="0"/>
                      <a:pt x="1233252" y="36247"/>
                      <a:pt x="1233252" y="80959"/>
                    </a:cubicBezTo>
                    <a:lnTo>
                      <a:pt x="1233252" y="916790"/>
                    </a:lnTo>
                    <a:cubicBezTo>
                      <a:pt x="1233252" y="961503"/>
                      <a:pt x="1197005" y="997749"/>
                      <a:pt x="1152292" y="997749"/>
                    </a:cubicBezTo>
                    <a:lnTo>
                      <a:pt x="80959" y="997749"/>
                    </a:lnTo>
                    <a:cubicBezTo>
                      <a:pt x="36247" y="997749"/>
                      <a:pt x="0" y="961503"/>
                      <a:pt x="0" y="916790"/>
                    </a:cubicBezTo>
                    <a:lnTo>
                      <a:pt x="0" y="80959"/>
                    </a:lnTo>
                    <a:cubicBezTo>
                      <a:pt x="0" y="36247"/>
                      <a:pt x="36247" y="0"/>
                      <a:pt x="80959" y="0"/>
                    </a:cubicBezTo>
                    <a:close/>
                  </a:path>
                </a:pathLst>
              </a:custGeom>
              <a:solidFill>
                <a:srgbClr val="9FCFE1">
                  <a:alpha val="98824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1233252" cy="10358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67767" y="668977"/>
              <a:ext cx="5462561" cy="7734807"/>
              <a:chOff x="0" y="0"/>
              <a:chExt cx="1910900" cy="270577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10900" cy="2705771"/>
              </a:xfrm>
              <a:custGeom>
                <a:avLst/>
                <a:gdLst/>
                <a:ahLst/>
                <a:cxnLst/>
                <a:rect l="l" t="t" r="r" b="b"/>
                <a:pathLst>
                  <a:path w="1910900" h="2705771">
                    <a:moveTo>
                      <a:pt x="101130" y="0"/>
                    </a:moveTo>
                    <a:lnTo>
                      <a:pt x="1809770" y="0"/>
                    </a:lnTo>
                    <a:cubicBezTo>
                      <a:pt x="1865623" y="0"/>
                      <a:pt x="1910900" y="45277"/>
                      <a:pt x="1910900" y="101130"/>
                    </a:cubicBezTo>
                    <a:lnTo>
                      <a:pt x="1910900" y="2604641"/>
                    </a:lnTo>
                    <a:cubicBezTo>
                      <a:pt x="1910900" y="2631463"/>
                      <a:pt x="1900245" y="2657185"/>
                      <a:pt x="1881280" y="2676151"/>
                    </a:cubicBezTo>
                    <a:cubicBezTo>
                      <a:pt x="1862314" y="2695116"/>
                      <a:pt x="1836591" y="2705771"/>
                      <a:pt x="1809770" y="2705771"/>
                    </a:cubicBezTo>
                    <a:lnTo>
                      <a:pt x="101130" y="2705771"/>
                    </a:lnTo>
                    <a:cubicBezTo>
                      <a:pt x="45277" y="2705771"/>
                      <a:pt x="0" y="2660494"/>
                      <a:pt x="0" y="2604641"/>
                    </a:cubicBezTo>
                    <a:lnTo>
                      <a:pt x="0" y="101130"/>
                    </a:lnTo>
                    <a:cubicBezTo>
                      <a:pt x="0" y="45277"/>
                      <a:pt x="45277" y="0"/>
                      <a:pt x="1011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1910900" cy="2743871"/>
              </a:xfrm>
              <a:prstGeom prst="rect">
                <a:avLst/>
              </a:prstGeom>
            </p:spPr>
            <p:txBody>
              <a:bodyPr lIns="28703" tIns="28703" rIns="28703" bIns="28703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459181" y="3420371"/>
              <a:ext cx="5295917" cy="1438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50"/>
                </a:lnSpc>
                <a:spcBef>
                  <a:spcPct val="0"/>
                </a:spcBef>
              </a:pPr>
              <a:r>
                <a:rPr lang="en-US" sz="2978" spc="-175" dirty="0">
                  <a:solidFill>
                    <a:srgbClr val="001F5A"/>
                  </a:solidFill>
                  <a:latin typeface="Calibri (MS) Bold"/>
                </a:rPr>
                <a:t>Sharing of trajectory data between systems from different vendors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59181" y="4936119"/>
              <a:ext cx="5295917" cy="2842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41072" lvl="1" indent="-220536" algn="l">
                <a:lnSpc>
                  <a:spcPts val="2574"/>
                </a:lnSpc>
                <a:buFont typeface="Arial"/>
                <a:buChar char="•"/>
              </a:pPr>
              <a:r>
                <a:rPr lang="en-US" sz="2042" dirty="0">
                  <a:solidFill>
                    <a:srgbClr val="001F5A"/>
                  </a:solidFill>
                  <a:latin typeface="Calibri (MS)"/>
                </a:rPr>
                <a:t>NM systems &lt;-&gt; ANSP systems</a:t>
              </a:r>
            </a:p>
            <a:p>
              <a:pPr algn="l">
                <a:lnSpc>
                  <a:spcPts val="722"/>
                </a:lnSpc>
              </a:pPr>
              <a:endParaRPr lang="en-US" sz="2042" dirty="0">
                <a:solidFill>
                  <a:srgbClr val="001F5A"/>
                </a:solidFill>
                <a:latin typeface="Calibri (MS)"/>
              </a:endParaRPr>
            </a:p>
            <a:p>
              <a:pPr marL="441072" lvl="1" indent="-220536" algn="l">
                <a:lnSpc>
                  <a:spcPts val="2574"/>
                </a:lnSpc>
                <a:buFont typeface="Arial"/>
                <a:buChar char="•"/>
              </a:pPr>
              <a:r>
                <a:rPr lang="en-US" sz="2042" dirty="0">
                  <a:solidFill>
                    <a:srgbClr val="001F5A"/>
                  </a:solidFill>
                  <a:latin typeface="Calibri (MS)"/>
                </a:rPr>
                <a:t>Between ANSPs with different system providers</a:t>
              </a:r>
            </a:p>
            <a:p>
              <a:pPr algn="l">
                <a:lnSpc>
                  <a:spcPts val="722"/>
                </a:lnSpc>
              </a:pPr>
              <a:endParaRPr lang="en-US" sz="2042" dirty="0">
                <a:solidFill>
                  <a:srgbClr val="001F5A"/>
                </a:solidFill>
                <a:latin typeface="Calibri (MS)"/>
              </a:endParaRPr>
            </a:p>
            <a:p>
              <a:pPr marL="441072" lvl="1" indent="-220536" algn="l">
                <a:lnSpc>
                  <a:spcPts val="2574"/>
                </a:lnSpc>
                <a:buFont typeface="Arial"/>
                <a:buChar char="•"/>
              </a:pPr>
              <a:r>
                <a:rPr lang="en-US" sz="2042" dirty="0">
                  <a:solidFill>
                    <a:srgbClr val="001F5A"/>
                  </a:solidFill>
                  <a:latin typeface="Calibri (MS)"/>
                </a:rPr>
                <a:t>Supports SOA/ new business models / cloud-based systems</a:t>
              </a:r>
            </a:p>
            <a:p>
              <a:pPr algn="l">
                <a:lnSpc>
                  <a:spcPts val="2574"/>
                </a:lnSpc>
              </a:pPr>
              <a:endParaRPr lang="en-US" sz="2042" dirty="0">
                <a:solidFill>
                  <a:srgbClr val="001F5A"/>
                </a:solidFill>
                <a:latin typeface="Calibri (MS)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>
              <a:off x="741279" y="0"/>
              <a:ext cx="4715538" cy="3107338"/>
            </a:xfrm>
            <a:prstGeom prst="round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684531" y="814325"/>
            <a:ext cx="7153420" cy="855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48"/>
              </a:lnSpc>
              <a:spcBef>
                <a:spcPct val="0"/>
              </a:spcBef>
            </a:pPr>
            <a:r>
              <a:rPr lang="en-US" sz="6009" spc="-354">
                <a:solidFill>
                  <a:srgbClr val="001F5A"/>
                </a:solidFill>
                <a:latin typeface="Calibri (MS) Bold"/>
              </a:rPr>
              <a:t>NOT JUST REGIONAL...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588555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5053045" y="2646363"/>
            <a:ext cx="2100650" cy="2040972"/>
            <a:chOff x="0" y="0"/>
            <a:chExt cx="784326" cy="7620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4326" cy="762044"/>
            </a:xfrm>
            <a:custGeom>
              <a:avLst/>
              <a:gdLst/>
              <a:ahLst/>
              <a:cxnLst/>
              <a:rect l="l" t="t" r="r" b="b"/>
              <a:pathLst>
                <a:path w="784326" h="762044">
                  <a:moveTo>
                    <a:pt x="187960" y="0"/>
                  </a:moveTo>
                  <a:lnTo>
                    <a:pt x="596366" y="0"/>
                  </a:lnTo>
                  <a:cubicBezTo>
                    <a:pt x="700173" y="0"/>
                    <a:pt x="784326" y="84153"/>
                    <a:pt x="784326" y="187960"/>
                  </a:cubicBezTo>
                  <a:lnTo>
                    <a:pt x="784326" y="574084"/>
                  </a:lnTo>
                  <a:cubicBezTo>
                    <a:pt x="784326" y="677891"/>
                    <a:pt x="700173" y="762044"/>
                    <a:pt x="596366" y="762044"/>
                  </a:cubicBezTo>
                  <a:lnTo>
                    <a:pt x="187960" y="762044"/>
                  </a:lnTo>
                  <a:cubicBezTo>
                    <a:pt x="84153" y="762044"/>
                    <a:pt x="0" y="677891"/>
                    <a:pt x="0" y="574084"/>
                  </a:cubicBezTo>
                  <a:lnTo>
                    <a:pt x="0" y="187960"/>
                  </a:lnTo>
                  <a:cubicBezTo>
                    <a:pt x="0" y="84153"/>
                    <a:pt x="84153" y="0"/>
                    <a:pt x="187960" y="0"/>
                  </a:cubicBezTo>
                  <a:close/>
                </a:path>
              </a:pathLst>
            </a:custGeom>
            <a:solidFill>
              <a:srgbClr val="002F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84326" cy="800144"/>
            </a:xfrm>
            <a:prstGeom prst="rect">
              <a:avLst/>
            </a:prstGeom>
          </p:spPr>
          <p:txBody>
            <a:bodyPr lIns="15797" tIns="15797" rIns="15797" bIns="15797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358634" y="2890619"/>
            <a:ext cx="1489471" cy="1608066"/>
          </a:xfrm>
          <a:custGeom>
            <a:avLst/>
            <a:gdLst/>
            <a:ahLst/>
            <a:cxnLst/>
            <a:rect l="l" t="t" r="r" b="b"/>
            <a:pathLst>
              <a:path w="1489471" h="1608066">
                <a:moveTo>
                  <a:pt x="0" y="0"/>
                </a:moveTo>
                <a:lnTo>
                  <a:pt x="1489471" y="0"/>
                </a:lnTo>
                <a:lnTo>
                  <a:pt x="1489471" y="1608066"/>
                </a:lnTo>
                <a:lnTo>
                  <a:pt x="0" y="16080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6777280" y="2476776"/>
            <a:ext cx="557333" cy="557333"/>
          </a:xfrm>
          <a:custGeom>
            <a:avLst/>
            <a:gdLst/>
            <a:ahLst/>
            <a:cxnLst/>
            <a:rect l="l" t="t" r="r" b="b"/>
            <a:pathLst>
              <a:path w="557333" h="557333">
                <a:moveTo>
                  <a:pt x="0" y="0"/>
                </a:moveTo>
                <a:lnTo>
                  <a:pt x="557333" y="0"/>
                </a:lnTo>
                <a:lnTo>
                  <a:pt x="557333" y="557333"/>
                </a:lnTo>
                <a:lnTo>
                  <a:pt x="0" y="55733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15182534" y="5935786"/>
            <a:ext cx="2244230" cy="2103617"/>
            <a:chOff x="0" y="0"/>
            <a:chExt cx="2992307" cy="280482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331082"/>
              <a:ext cx="2546073" cy="2473741"/>
              <a:chOff x="0" y="0"/>
              <a:chExt cx="784326" cy="76204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84326" cy="762044"/>
              </a:xfrm>
              <a:custGeom>
                <a:avLst/>
                <a:gdLst/>
                <a:ahLst/>
                <a:cxnLst/>
                <a:rect l="l" t="t" r="r" b="b"/>
                <a:pathLst>
                  <a:path w="784326" h="762044">
                    <a:moveTo>
                      <a:pt x="206770" y="0"/>
                    </a:moveTo>
                    <a:lnTo>
                      <a:pt x="577556" y="0"/>
                    </a:lnTo>
                    <a:cubicBezTo>
                      <a:pt x="691752" y="0"/>
                      <a:pt x="784326" y="92574"/>
                      <a:pt x="784326" y="206770"/>
                    </a:cubicBezTo>
                    <a:lnTo>
                      <a:pt x="784326" y="555274"/>
                    </a:lnTo>
                    <a:cubicBezTo>
                      <a:pt x="784326" y="669470"/>
                      <a:pt x="691752" y="762044"/>
                      <a:pt x="577556" y="762044"/>
                    </a:cubicBezTo>
                    <a:lnTo>
                      <a:pt x="206770" y="762044"/>
                    </a:lnTo>
                    <a:cubicBezTo>
                      <a:pt x="151931" y="762044"/>
                      <a:pt x="99338" y="740259"/>
                      <a:pt x="60561" y="701482"/>
                    </a:cubicBezTo>
                    <a:cubicBezTo>
                      <a:pt x="21785" y="662705"/>
                      <a:pt x="0" y="610113"/>
                      <a:pt x="0" y="555274"/>
                    </a:cubicBezTo>
                    <a:lnTo>
                      <a:pt x="0" y="206770"/>
                    </a:lnTo>
                    <a:cubicBezTo>
                      <a:pt x="0" y="92574"/>
                      <a:pt x="92574" y="0"/>
                      <a:pt x="206770" y="0"/>
                    </a:cubicBezTo>
                    <a:close/>
                  </a:path>
                </a:pathLst>
              </a:custGeom>
              <a:solidFill>
                <a:srgbClr val="002F6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784326" cy="800144"/>
              </a:xfrm>
              <a:prstGeom prst="rect">
                <a:avLst/>
              </a:prstGeom>
            </p:spPr>
            <p:txBody>
              <a:bodyPr lIns="15797" tIns="15797" rIns="15797" bIns="15797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310188" y="559734"/>
              <a:ext cx="1925697" cy="2016436"/>
            </a:xfrm>
            <a:custGeom>
              <a:avLst/>
              <a:gdLst/>
              <a:ahLst/>
              <a:cxnLst/>
              <a:rect l="l" t="t" r="r" b="b"/>
              <a:pathLst>
                <a:path w="1925697" h="2016436">
                  <a:moveTo>
                    <a:pt x="0" y="0"/>
                  </a:moveTo>
                  <a:lnTo>
                    <a:pt x="1925697" y="0"/>
                  </a:lnTo>
                  <a:lnTo>
                    <a:pt x="1925697" y="2016436"/>
                  </a:lnTo>
                  <a:lnTo>
                    <a:pt x="0" y="2016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99839" y="0"/>
              <a:ext cx="892468" cy="892468"/>
            </a:xfrm>
            <a:custGeom>
              <a:avLst/>
              <a:gdLst/>
              <a:ahLst/>
              <a:cxnLst/>
              <a:rect l="l" t="t" r="r" b="b"/>
              <a:pathLst>
                <a:path w="892468" h="892468">
                  <a:moveTo>
                    <a:pt x="0" y="0"/>
                  </a:moveTo>
                  <a:lnTo>
                    <a:pt x="892468" y="0"/>
                  </a:lnTo>
                  <a:lnTo>
                    <a:pt x="892468" y="892468"/>
                  </a:lnTo>
                  <a:lnTo>
                    <a:pt x="0" y="892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811305" y="1781831"/>
            <a:ext cx="8217900" cy="1075601"/>
            <a:chOff x="0" y="0"/>
            <a:chExt cx="2690640" cy="27669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90640" cy="276699"/>
            </a:xfrm>
            <a:custGeom>
              <a:avLst/>
              <a:gdLst/>
              <a:ahLst/>
              <a:cxnLst/>
              <a:rect l="l" t="t" r="r" b="b"/>
              <a:pathLst>
                <a:path w="2690640" h="276699">
                  <a:moveTo>
                    <a:pt x="48046" y="0"/>
                  </a:moveTo>
                  <a:lnTo>
                    <a:pt x="2642594" y="0"/>
                  </a:lnTo>
                  <a:cubicBezTo>
                    <a:pt x="2655337" y="0"/>
                    <a:pt x="2667558" y="5062"/>
                    <a:pt x="2676568" y="14072"/>
                  </a:cubicBezTo>
                  <a:cubicBezTo>
                    <a:pt x="2685579" y="23083"/>
                    <a:pt x="2690640" y="35303"/>
                    <a:pt x="2690640" y="48046"/>
                  </a:cubicBezTo>
                  <a:lnTo>
                    <a:pt x="2690640" y="228653"/>
                  </a:lnTo>
                  <a:cubicBezTo>
                    <a:pt x="2690640" y="255188"/>
                    <a:pt x="2669130" y="276699"/>
                    <a:pt x="2642594" y="276699"/>
                  </a:cubicBezTo>
                  <a:lnTo>
                    <a:pt x="48046" y="276699"/>
                  </a:lnTo>
                  <a:cubicBezTo>
                    <a:pt x="21511" y="276699"/>
                    <a:pt x="0" y="255188"/>
                    <a:pt x="0" y="228653"/>
                  </a:cubicBezTo>
                  <a:lnTo>
                    <a:pt x="0" y="48046"/>
                  </a:lnTo>
                  <a:cubicBezTo>
                    <a:pt x="0" y="21511"/>
                    <a:pt x="21511" y="0"/>
                    <a:pt x="48046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690640" cy="314799"/>
            </a:xfrm>
            <a:prstGeom prst="rect">
              <a:avLst/>
            </a:prstGeom>
          </p:spPr>
          <p:txBody>
            <a:bodyPr lIns="41039" tIns="41039" rIns="41039" bIns="41039" rtlCol="0" anchor="ctr"/>
            <a:lstStyle/>
            <a:p>
              <a:pPr marL="360147" lvl="1" indent="-180074" algn="ctr">
                <a:lnSpc>
                  <a:spcPts val="2335"/>
                </a:lnSpc>
                <a:buFont typeface="Arial"/>
                <a:buChar char="•"/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811305" y="2986633"/>
            <a:ext cx="8217900" cy="1534041"/>
            <a:chOff x="0" y="0"/>
            <a:chExt cx="2690640" cy="53225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90640" cy="532256"/>
            </a:xfrm>
            <a:custGeom>
              <a:avLst/>
              <a:gdLst/>
              <a:ahLst/>
              <a:cxnLst/>
              <a:rect l="l" t="t" r="r" b="b"/>
              <a:pathLst>
                <a:path w="2690640" h="532256">
                  <a:moveTo>
                    <a:pt x="48046" y="0"/>
                  </a:moveTo>
                  <a:lnTo>
                    <a:pt x="2642594" y="0"/>
                  </a:lnTo>
                  <a:cubicBezTo>
                    <a:pt x="2655337" y="0"/>
                    <a:pt x="2667558" y="5062"/>
                    <a:pt x="2676568" y="14072"/>
                  </a:cubicBezTo>
                  <a:cubicBezTo>
                    <a:pt x="2685579" y="23083"/>
                    <a:pt x="2690640" y="35303"/>
                    <a:pt x="2690640" y="48046"/>
                  </a:cubicBezTo>
                  <a:lnTo>
                    <a:pt x="2690640" y="484210"/>
                  </a:lnTo>
                  <a:cubicBezTo>
                    <a:pt x="2690640" y="510745"/>
                    <a:pt x="2669130" y="532256"/>
                    <a:pt x="2642594" y="532256"/>
                  </a:cubicBezTo>
                  <a:lnTo>
                    <a:pt x="48046" y="532256"/>
                  </a:lnTo>
                  <a:cubicBezTo>
                    <a:pt x="21511" y="532256"/>
                    <a:pt x="0" y="510745"/>
                    <a:pt x="0" y="484210"/>
                  </a:cubicBezTo>
                  <a:lnTo>
                    <a:pt x="0" y="48046"/>
                  </a:lnTo>
                  <a:cubicBezTo>
                    <a:pt x="0" y="21511"/>
                    <a:pt x="21511" y="0"/>
                    <a:pt x="48046" y="0"/>
                  </a:cubicBezTo>
                  <a:close/>
                </a:path>
              </a:pathLst>
            </a:custGeom>
            <a:solidFill>
              <a:srgbClr val="75B424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690640" cy="570356"/>
            </a:xfrm>
            <a:prstGeom prst="rect">
              <a:avLst/>
            </a:prstGeom>
          </p:spPr>
          <p:txBody>
            <a:bodyPr lIns="41039" tIns="41039" rIns="41039" bIns="41039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811305" y="4668510"/>
            <a:ext cx="8217900" cy="1580680"/>
            <a:chOff x="0" y="0"/>
            <a:chExt cx="2690640" cy="5175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90640" cy="517534"/>
            </a:xfrm>
            <a:custGeom>
              <a:avLst/>
              <a:gdLst/>
              <a:ahLst/>
              <a:cxnLst/>
              <a:rect l="l" t="t" r="r" b="b"/>
              <a:pathLst>
                <a:path w="2690640" h="517534">
                  <a:moveTo>
                    <a:pt x="48046" y="0"/>
                  </a:moveTo>
                  <a:lnTo>
                    <a:pt x="2642594" y="0"/>
                  </a:lnTo>
                  <a:cubicBezTo>
                    <a:pt x="2655337" y="0"/>
                    <a:pt x="2667558" y="5062"/>
                    <a:pt x="2676568" y="14072"/>
                  </a:cubicBezTo>
                  <a:cubicBezTo>
                    <a:pt x="2685579" y="23083"/>
                    <a:pt x="2690640" y="35303"/>
                    <a:pt x="2690640" y="48046"/>
                  </a:cubicBezTo>
                  <a:lnTo>
                    <a:pt x="2690640" y="469488"/>
                  </a:lnTo>
                  <a:cubicBezTo>
                    <a:pt x="2690640" y="496023"/>
                    <a:pt x="2669130" y="517534"/>
                    <a:pt x="2642594" y="517534"/>
                  </a:cubicBezTo>
                  <a:lnTo>
                    <a:pt x="48046" y="517534"/>
                  </a:lnTo>
                  <a:cubicBezTo>
                    <a:pt x="21511" y="517534"/>
                    <a:pt x="0" y="496023"/>
                    <a:pt x="0" y="469488"/>
                  </a:cubicBezTo>
                  <a:lnTo>
                    <a:pt x="0" y="48046"/>
                  </a:lnTo>
                  <a:cubicBezTo>
                    <a:pt x="0" y="21511"/>
                    <a:pt x="21511" y="0"/>
                    <a:pt x="48046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690640" cy="555634"/>
            </a:xfrm>
            <a:prstGeom prst="rect">
              <a:avLst/>
            </a:prstGeom>
          </p:spPr>
          <p:txBody>
            <a:bodyPr lIns="41039" tIns="41039" rIns="41039" bIns="41039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811305" y="6507345"/>
            <a:ext cx="8217900" cy="1243131"/>
            <a:chOff x="0" y="0"/>
            <a:chExt cx="2651932" cy="40701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651933" cy="407016"/>
            </a:xfrm>
            <a:custGeom>
              <a:avLst/>
              <a:gdLst/>
              <a:ahLst/>
              <a:cxnLst/>
              <a:rect l="l" t="t" r="r" b="b"/>
              <a:pathLst>
                <a:path w="2651933" h="407016">
                  <a:moveTo>
                    <a:pt x="48747" y="0"/>
                  </a:moveTo>
                  <a:lnTo>
                    <a:pt x="2603185" y="0"/>
                  </a:lnTo>
                  <a:cubicBezTo>
                    <a:pt x="2630107" y="0"/>
                    <a:pt x="2651933" y="21825"/>
                    <a:pt x="2651933" y="48747"/>
                  </a:cubicBezTo>
                  <a:lnTo>
                    <a:pt x="2651933" y="358269"/>
                  </a:lnTo>
                  <a:cubicBezTo>
                    <a:pt x="2651933" y="385191"/>
                    <a:pt x="2630107" y="407016"/>
                    <a:pt x="2603185" y="407016"/>
                  </a:cubicBezTo>
                  <a:lnTo>
                    <a:pt x="48747" y="407016"/>
                  </a:lnTo>
                  <a:cubicBezTo>
                    <a:pt x="21825" y="407016"/>
                    <a:pt x="0" y="385191"/>
                    <a:pt x="0" y="358269"/>
                  </a:cubicBezTo>
                  <a:lnTo>
                    <a:pt x="0" y="48747"/>
                  </a:lnTo>
                  <a:cubicBezTo>
                    <a:pt x="0" y="21825"/>
                    <a:pt x="21825" y="0"/>
                    <a:pt x="48747" y="0"/>
                  </a:cubicBezTo>
                  <a:close/>
                </a:path>
              </a:pathLst>
            </a:custGeom>
            <a:solidFill>
              <a:srgbClr val="75B424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651932" cy="445116"/>
            </a:xfrm>
            <a:prstGeom prst="rect">
              <a:avLst/>
            </a:prstGeom>
          </p:spPr>
          <p:txBody>
            <a:bodyPr lIns="41039" tIns="41039" rIns="41039" bIns="41039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462946" y="6747984"/>
            <a:ext cx="7150379" cy="716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8128" lvl="1" indent="-249064" algn="l">
              <a:lnSpc>
                <a:spcPts val="2676"/>
              </a:lnSpc>
              <a:buFont typeface="Arial"/>
              <a:buChar char="•"/>
            </a:pPr>
            <a:r>
              <a:rPr lang="en-US" sz="2307" dirty="0">
                <a:solidFill>
                  <a:srgbClr val="001F5A"/>
                </a:solidFill>
                <a:latin typeface="Calibri (MS)"/>
              </a:rPr>
              <a:t>Complementary to ADS-C and CPDLC </a:t>
            </a:r>
          </a:p>
          <a:p>
            <a:pPr marL="498128" lvl="1" indent="-249064" algn="l">
              <a:lnSpc>
                <a:spcPts val="2676"/>
              </a:lnSpc>
              <a:buFont typeface="Arial"/>
              <a:buChar char="•"/>
            </a:pPr>
            <a:r>
              <a:rPr lang="en-US" sz="2307" dirty="0">
                <a:solidFill>
                  <a:srgbClr val="001F5A"/>
                </a:solidFill>
                <a:latin typeface="Calibri (MS)"/>
              </a:rPr>
              <a:t>Focus on flight optimisation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5811305" y="7913622"/>
            <a:ext cx="8217900" cy="1243131"/>
            <a:chOff x="0" y="0"/>
            <a:chExt cx="2690640" cy="40701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90640" cy="407016"/>
            </a:xfrm>
            <a:custGeom>
              <a:avLst/>
              <a:gdLst/>
              <a:ahLst/>
              <a:cxnLst/>
              <a:rect l="l" t="t" r="r" b="b"/>
              <a:pathLst>
                <a:path w="2690640" h="407016">
                  <a:moveTo>
                    <a:pt x="48046" y="0"/>
                  </a:moveTo>
                  <a:lnTo>
                    <a:pt x="2642594" y="0"/>
                  </a:lnTo>
                  <a:cubicBezTo>
                    <a:pt x="2655337" y="0"/>
                    <a:pt x="2667558" y="5062"/>
                    <a:pt x="2676568" y="14072"/>
                  </a:cubicBezTo>
                  <a:cubicBezTo>
                    <a:pt x="2685579" y="23083"/>
                    <a:pt x="2690640" y="35303"/>
                    <a:pt x="2690640" y="48046"/>
                  </a:cubicBezTo>
                  <a:lnTo>
                    <a:pt x="2690640" y="358970"/>
                  </a:lnTo>
                  <a:cubicBezTo>
                    <a:pt x="2690640" y="385505"/>
                    <a:pt x="2669130" y="407016"/>
                    <a:pt x="2642594" y="407016"/>
                  </a:cubicBezTo>
                  <a:lnTo>
                    <a:pt x="48046" y="407016"/>
                  </a:lnTo>
                  <a:cubicBezTo>
                    <a:pt x="21511" y="407016"/>
                    <a:pt x="0" y="385505"/>
                    <a:pt x="0" y="358970"/>
                  </a:cubicBezTo>
                  <a:lnTo>
                    <a:pt x="0" y="48046"/>
                  </a:lnTo>
                  <a:cubicBezTo>
                    <a:pt x="0" y="21511"/>
                    <a:pt x="21511" y="0"/>
                    <a:pt x="48046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690640" cy="445116"/>
            </a:xfrm>
            <a:prstGeom prst="rect">
              <a:avLst/>
            </a:prstGeom>
          </p:spPr>
          <p:txBody>
            <a:bodyPr lIns="41039" tIns="41039" rIns="41039" bIns="41039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410762" y="8142720"/>
            <a:ext cx="725474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8128" lvl="1" indent="-249064" algn="l">
              <a:lnSpc>
                <a:spcPts val="2722"/>
              </a:lnSpc>
              <a:buFont typeface="Arial"/>
              <a:buChar char="•"/>
            </a:pPr>
            <a:r>
              <a:rPr lang="en-US" sz="2307" dirty="0">
                <a:solidFill>
                  <a:srgbClr val="001F5A"/>
                </a:solidFill>
                <a:latin typeface="Calibri (MS)"/>
              </a:rPr>
              <a:t>Useful also within and between ASPs, within or across ICAO regions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843361" y="1756076"/>
            <a:ext cx="4629973" cy="1075601"/>
            <a:chOff x="0" y="0"/>
            <a:chExt cx="1515909" cy="35216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515910" cy="352165"/>
            </a:xfrm>
            <a:custGeom>
              <a:avLst/>
              <a:gdLst/>
              <a:ahLst/>
              <a:cxnLst/>
              <a:rect l="l" t="t" r="r" b="b"/>
              <a:pathLst>
                <a:path w="1515910" h="352165">
                  <a:moveTo>
                    <a:pt x="85279" y="0"/>
                  </a:moveTo>
                  <a:lnTo>
                    <a:pt x="1430631" y="0"/>
                  </a:lnTo>
                  <a:cubicBezTo>
                    <a:pt x="1453248" y="0"/>
                    <a:pt x="1474939" y="8985"/>
                    <a:pt x="1490932" y="24978"/>
                  </a:cubicBezTo>
                  <a:cubicBezTo>
                    <a:pt x="1506925" y="40970"/>
                    <a:pt x="1515910" y="62661"/>
                    <a:pt x="1515910" y="85279"/>
                  </a:cubicBezTo>
                  <a:lnTo>
                    <a:pt x="1515910" y="266886"/>
                  </a:lnTo>
                  <a:cubicBezTo>
                    <a:pt x="1515910" y="313984"/>
                    <a:pt x="1477729" y="352165"/>
                    <a:pt x="1430631" y="352165"/>
                  </a:cubicBezTo>
                  <a:lnTo>
                    <a:pt x="85279" y="352165"/>
                  </a:lnTo>
                  <a:cubicBezTo>
                    <a:pt x="62661" y="352165"/>
                    <a:pt x="40970" y="343180"/>
                    <a:pt x="24978" y="327187"/>
                  </a:cubicBezTo>
                  <a:cubicBezTo>
                    <a:pt x="8985" y="311194"/>
                    <a:pt x="0" y="289503"/>
                    <a:pt x="0" y="266886"/>
                  </a:cubicBezTo>
                  <a:lnTo>
                    <a:pt x="0" y="85279"/>
                  </a:lnTo>
                  <a:cubicBezTo>
                    <a:pt x="0" y="38181"/>
                    <a:pt x="38181" y="0"/>
                    <a:pt x="85279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515909" cy="390265"/>
            </a:xfrm>
            <a:prstGeom prst="rect">
              <a:avLst/>
            </a:prstGeom>
          </p:spPr>
          <p:txBody>
            <a:bodyPr lIns="48883" tIns="48883" rIns="48883" bIns="4888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43361" y="3003695"/>
            <a:ext cx="4629973" cy="1403561"/>
            <a:chOff x="0" y="0"/>
            <a:chExt cx="1515909" cy="40983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515910" cy="409838"/>
            </a:xfrm>
            <a:custGeom>
              <a:avLst/>
              <a:gdLst/>
              <a:ahLst/>
              <a:cxnLst/>
              <a:rect l="l" t="t" r="r" b="b"/>
              <a:pathLst>
                <a:path w="1515910" h="409838">
                  <a:moveTo>
                    <a:pt x="85279" y="0"/>
                  </a:moveTo>
                  <a:lnTo>
                    <a:pt x="1430631" y="0"/>
                  </a:lnTo>
                  <a:cubicBezTo>
                    <a:pt x="1453248" y="0"/>
                    <a:pt x="1474939" y="8985"/>
                    <a:pt x="1490932" y="24978"/>
                  </a:cubicBezTo>
                  <a:cubicBezTo>
                    <a:pt x="1506925" y="40970"/>
                    <a:pt x="1515910" y="62661"/>
                    <a:pt x="1515910" y="85279"/>
                  </a:cubicBezTo>
                  <a:lnTo>
                    <a:pt x="1515910" y="324559"/>
                  </a:lnTo>
                  <a:cubicBezTo>
                    <a:pt x="1515910" y="371657"/>
                    <a:pt x="1477729" y="409838"/>
                    <a:pt x="1430631" y="409838"/>
                  </a:cubicBezTo>
                  <a:lnTo>
                    <a:pt x="85279" y="409838"/>
                  </a:lnTo>
                  <a:cubicBezTo>
                    <a:pt x="38181" y="409838"/>
                    <a:pt x="0" y="371657"/>
                    <a:pt x="0" y="324559"/>
                  </a:cubicBezTo>
                  <a:lnTo>
                    <a:pt x="0" y="85279"/>
                  </a:lnTo>
                  <a:cubicBezTo>
                    <a:pt x="0" y="38181"/>
                    <a:pt x="38181" y="0"/>
                    <a:pt x="85279" y="0"/>
                  </a:cubicBezTo>
                  <a:close/>
                </a:path>
              </a:pathLst>
            </a:custGeom>
            <a:solidFill>
              <a:srgbClr val="75B424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1515909" cy="447938"/>
            </a:xfrm>
            <a:prstGeom prst="rect">
              <a:avLst/>
            </a:prstGeom>
          </p:spPr>
          <p:txBody>
            <a:bodyPr lIns="48883" tIns="48883" rIns="48883" bIns="4888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43361" y="4597184"/>
            <a:ext cx="4629973" cy="1652006"/>
            <a:chOff x="0" y="0"/>
            <a:chExt cx="1515909" cy="54088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515910" cy="540887"/>
            </a:xfrm>
            <a:custGeom>
              <a:avLst/>
              <a:gdLst/>
              <a:ahLst/>
              <a:cxnLst/>
              <a:rect l="l" t="t" r="r" b="b"/>
              <a:pathLst>
                <a:path w="1515910" h="540887">
                  <a:moveTo>
                    <a:pt x="85279" y="0"/>
                  </a:moveTo>
                  <a:lnTo>
                    <a:pt x="1430631" y="0"/>
                  </a:lnTo>
                  <a:cubicBezTo>
                    <a:pt x="1453248" y="0"/>
                    <a:pt x="1474939" y="8985"/>
                    <a:pt x="1490932" y="24978"/>
                  </a:cubicBezTo>
                  <a:cubicBezTo>
                    <a:pt x="1506925" y="40970"/>
                    <a:pt x="1515910" y="62661"/>
                    <a:pt x="1515910" y="85279"/>
                  </a:cubicBezTo>
                  <a:lnTo>
                    <a:pt x="1515910" y="455608"/>
                  </a:lnTo>
                  <a:cubicBezTo>
                    <a:pt x="1515910" y="502706"/>
                    <a:pt x="1477729" y="540887"/>
                    <a:pt x="1430631" y="540887"/>
                  </a:cubicBezTo>
                  <a:lnTo>
                    <a:pt x="85279" y="540887"/>
                  </a:lnTo>
                  <a:cubicBezTo>
                    <a:pt x="38181" y="540887"/>
                    <a:pt x="0" y="502706"/>
                    <a:pt x="0" y="455608"/>
                  </a:cubicBezTo>
                  <a:lnTo>
                    <a:pt x="0" y="85279"/>
                  </a:lnTo>
                  <a:cubicBezTo>
                    <a:pt x="0" y="38181"/>
                    <a:pt x="38181" y="0"/>
                    <a:pt x="85279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1515909" cy="578987"/>
            </a:xfrm>
            <a:prstGeom prst="rect">
              <a:avLst/>
            </a:prstGeom>
          </p:spPr>
          <p:txBody>
            <a:bodyPr lIns="48883" tIns="48883" rIns="48883" bIns="4888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43361" y="6391791"/>
            <a:ext cx="4629973" cy="1367304"/>
            <a:chOff x="0" y="0"/>
            <a:chExt cx="1515909" cy="44767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515910" cy="447672"/>
            </a:xfrm>
            <a:custGeom>
              <a:avLst/>
              <a:gdLst/>
              <a:ahLst/>
              <a:cxnLst/>
              <a:rect l="l" t="t" r="r" b="b"/>
              <a:pathLst>
                <a:path w="1515910" h="447672">
                  <a:moveTo>
                    <a:pt x="85279" y="0"/>
                  </a:moveTo>
                  <a:lnTo>
                    <a:pt x="1430631" y="0"/>
                  </a:lnTo>
                  <a:cubicBezTo>
                    <a:pt x="1453248" y="0"/>
                    <a:pt x="1474939" y="8985"/>
                    <a:pt x="1490932" y="24978"/>
                  </a:cubicBezTo>
                  <a:cubicBezTo>
                    <a:pt x="1506925" y="40970"/>
                    <a:pt x="1515910" y="62661"/>
                    <a:pt x="1515910" y="85279"/>
                  </a:cubicBezTo>
                  <a:lnTo>
                    <a:pt x="1515910" y="362393"/>
                  </a:lnTo>
                  <a:cubicBezTo>
                    <a:pt x="1515910" y="409491"/>
                    <a:pt x="1477729" y="447672"/>
                    <a:pt x="1430631" y="447672"/>
                  </a:cubicBezTo>
                  <a:lnTo>
                    <a:pt x="85279" y="447672"/>
                  </a:lnTo>
                  <a:cubicBezTo>
                    <a:pt x="38181" y="447672"/>
                    <a:pt x="0" y="409491"/>
                    <a:pt x="0" y="362393"/>
                  </a:cubicBezTo>
                  <a:lnTo>
                    <a:pt x="0" y="85279"/>
                  </a:lnTo>
                  <a:cubicBezTo>
                    <a:pt x="0" y="38181"/>
                    <a:pt x="38181" y="0"/>
                    <a:pt x="85279" y="0"/>
                  </a:cubicBezTo>
                  <a:close/>
                </a:path>
              </a:pathLst>
            </a:custGeom>
            <a:solidFill>
              <a:srgbClr val="75B424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1515909" cy="485772"/>
            </a:xfrm>
            <a:prstGeom prst="rect">
              <a:avLst/>
            </a:prstGeom>
          </p:spPr>
          <p:txBody>
            <a:bodyPr lIns="48883" tIns="48883" rIns="48883" bIns="4888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43361" y="7913622"/>
            <a:ext cx="4629973" cy="1251749"/>
            <a:chOff x="0" y="0"/>
            <a:chExt cx="1515909" cy="40983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515910" cy="409838"/>
            </a:xfrm>
            <a:custGeom>
              <a:avLst/>
              <a:gdLst/>
              <a:ahLst/>
              <a:cxnLst/>
              <a:rect l="l" t="t" r="r" b="b"/>
              <a:pathLst>
                <a:path w="1515910" h="409838">
                  <a:moveTo>
                    <a:pt x="85279" y="0"/>
                  </a:moveTo>
                  <a:lnTo>
                    <a:pt x="1430631" y="0"/>
                  </a:lnTo>
                  <a:cubicBezTo>
                    <a:pt x="1453248" y="0"/>
                    <a:pt x="1474939" y="8985"/>
                    <a:pt x="1490932" y="24978"/>
                  </a:cubicBezTo>
                  <a:cubicBezTo>
                    <a:pt x="1506925" y="40970"/>
                    <a:pt x="1515910" y="62661"/>
                    <a:pt x="1515910" y="85279"/>
                  </a:cubicBezTo>
                  <a:lnTo>
                    <a:pt x="1515910" y="324559"/>
                  </a:lnTo>
                  <a:cubicBezTo>
                    <a:pt x="1515910" y="371657"/>
                    <a:pt x="1477729" y="409838"/>
                    <a:pt x="1430631" y="409838"/>
                  </a:cubicBezTo>
                  <a:lnTo>
                    <a:pt x="85279" y="409838"/>
                  </a:lnTo>
                  <a:cubicBezTo>
                    <a:pt x="38181" y="409838"/>
                    <a:pt x="0" y="371657"/>
                    <a:pt x="0" y="324559"/>
                  </a:cubicBezTo>
                  <a:lnTo>
                    <a:pt x="0" y="85279"/>
                  </a:lnTo>
                  <a:cubicBezTo>
                    <a:pt x="0" y="38181"/>
                    <a:pt x="38181" y="0"/>
                    <a:pt x="85279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1515909" cy="447938"/>
            </a:xfrm>
            <a:prstGeom prst="rect">
              <a:avLst/>
            </a:prstGeom>
          </p:spPr>
          <p:txBody>
            <a:bodyPr lIns="48883" tIns="48883" rIns="48883" bIns="4888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1063685" y="6743236"/>
            <a:ext cx="771350" cy="771350"/>
          </a:xfrm>
          <a:custGeom>
            <a:avLst/>
            <a:gdLst/>
            <a:ahLst/>
            <a:cxnLst/>
            <a:rect l="l" t="t" r="r" b="b"/>
            <a:pathLst>
              <a:path w="771350" h="771350">
                <a:moveTo>
                  <a:pt x="0" y="0"/>
                </a:moveTo>
                <a:lnTo>
                  <a:pt x="771350" y="0"/>
                </a:lnTo>
                <a:lnTo>
                  <a:pt x="771350" y="771349"/>
                </a:lnTo>
                <a:lnTo>
                  <a:pt x="0" y="771349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1139690" y="1928094"/>
            <a:ext cx="709350" cy="673882"/>
          </a:xfrm>
          <a:custGeom>
            <a:avLst/>
            <a:gdLst/>
            <a:ahLst/>
            <a:cxnLst/>
            <a:rect l="l" t="t" r="r" b="b"/>
            <a:pathLst>
              <a:path w="709350" h="673882">
                <a:moveTo>
                  <a:pt x="0" y="0"/>
                </a:moveTo>
                <a:lnTo>
                  <a:pt x="709350" y="0"/>
                </a:lnTo>
                <a:lnTo>
                  <a:pt x="709350" y="673882"/>
                </a:lnTo>
                <a:lnTo>
                  <a:pt x="0" y="673882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1229295" y="3348022"/>
            <a:ext cx="846219" cy="908467"/>
          </a:xfrm>
          <a:custGeom>
            <a:avLst/>
            <a:gdLst/>
            <a:ahLst/>
            <a:cxnLst/>
            <a:rect l="l" t="t" r="r" b="b"/>
            <a:pathLst>
              <a:path w="846219" h="908467">
                <a:moveTo>
                  <a:pt x="0" y="0"/>
                </a:moveTo>
                <a:lnTo>
                  <a:pt x="846219" y="0"/>
                </a:lnTo>
                <a:lnTo>
                  <a:pt x="846219" y="908467"/>
                </a:lnTo>
                <a:lnTo>
                  <a:pt x="0" y="908467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1080229" y="5043543"/>
            <a:ext cx="754805" cy="754805"/>
          </a:xfrm>
          <a:custGeom>
            <a:avLst/>
            <a:gdLst/>
            <a:ahLst/>
            <a:cxnLst/>
            <a:rect l="l" t="t" r="r" b="b"/>
            <a:pathLst>
              <a:path w="754805" h="754805">
                <a:moveTo>
                  <a:pt x="0" y="0"/>
                </a:moveTo>
                <a:lnTo>
                  <a:pt x="754806" y="0"/>
                </a:lnTo>
                <a:lnTo>
                  <a:pt x="754806" y="754805"/>
                </a:lnTo>
                <a:lnTo>
                  <a:pt x="0" y="754805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1134228" y="8165641"/>
            <a:ext cx="657647" cy="785250"/>
          </a:xfrm>
          <a:custGeom>
            <a:avLst/>
            <a:gdLst/>
            <a:ahLst/>
            <a:cxnLst/>
            <a:rect l="l" t="t" r="r" b="b"/>
            <a:pathLst>
              <a:path w="657647" h="785250">
                <a:moveTo>
                  <a:pt x="0" y="0"/>
                </a:moveTo>
                <a:lnTo>
                  <a:pt x="657647" y="0"/>
                </a:lnTo>
                <a:lnTo>
                  <a:pt x="657647" y="785250"/>
                </a:lnTo>
                <a:lnTo>
                  <a:pt x="0" y="78525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TextBox 53"/>
          <p:cNvSpPr txBox="1"/>
          <p:nvPr/>
        </p:nvSpPr>
        <p:spPr>
          <a:xfrm>
            <a:off x="6312797" y="5089289"/>
            <a:ext cx="7139192" cy="616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8128" lvl="1" indent="-249064" algn="l">
              <a:lnSpc>
                <a:spcPts val="2422"/>
              </a:lnSpc>
              <a:buFont typeface="Arial"/>
              <a:buChar char="•"/>
            </a:pPr>
            <a:r>
              <a:rPr lang="en-US" sz="2307" dirty="0">
                <a:solidFill>
                  <a:srgbClr val="001F5A"/>
                </a:solidFill>
                <a:latin typeface="Calibri (MS)"/>
              </a:rPr>
              <a:t>Further development of ATS B2 is a MP2024 development priority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255020" y="2086235"/>
            <a:ext cx="7254747" cy="44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8128" lvl="1" indent="-249064" algn="l">
              <a:lnSpc>
                <a:spcPts val="3230"/>
              </a:lnSpc>
              <a:spcBef>
                <a:spcPct val="0"/>
              </a:spcBef>
              <a:buFont typeface="Arial"/>
              <a:buChar char="•"/>
            </a:pPr>
            <a:r>
              <a:rPr lang="en-US" sz="2307" dirty="0">
                <a:solidFill>
                  <a:srgbClr val="001F5A"/>
                </a:solidFill>
                <a:latin typeface="Calibri (MS)"/>
              </a:rPr>
              <a:t>Pre-departure/post-departure/strategic/tactical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255020" y="3145982"/>
            <a:ext cx="7474373" cy="123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8128" lvl="1" indent="-249064" algn="l">
              <a:lnSpc>
                <a:spcPts val="2399"/>
              </a:lnSpc>
              <a:buFont typeface="Arial"/>
              <a:buChar char="•"/>
            </a:pPr>
            <a:r>
              <a:rPr lang="en-US" sz="2307" dirty="0">
                <a:solidFill>
                  <a:srgbClr val="001F5A"/>
                </a:solidFill>
                <a:latin typeface="Calibri (MS)"/>
              </a:rPr>
              <a:t>Time constraints are NOT as useful as originally anticipated</a:t>
            </a:r>
          </a:p>
          <a:p>
            <a:pPr marL="498128" lvl="1" indent="-249064" algn="l">
              <a:lnSpc>
                <a:spcPts val="2399"/>
              </a:lnSpc>
              <a:buFont typeface="Arial"/>
              <a:buChar char="•"/>
            </a:pPr>
            <a:r>
              <a:rPr lang="en-US" sz="2307" dirty="0">
                <a:solidFill>
                  <a:srgbClr val="001F5A"/>
                </a:solidFill>
                <a:latin typeface="Calibri (MS)"/>
              </a:rPr>
              <a:t>The way to go is CPDLC + downlink of FMS trajectory + conformance monitoring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775106" y="2037276"/>
            <a:ext cx="3417487" cy="556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0"/>
              </a:lnSpc>
            </a:pPr>
            <a:r>
              <a:rPr lang="en-US" sz="2425" dirty="0">
                <a:solidFill>
                  <a:srgbClr val="001F5A"/>
                </a:solidFill>
                <a:latin typeface="Calibri (MS) Bold"/>
              </a:rPr>
              <a:t>TBO changes all ATM processes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178229" y="3461652"/>
            <a:ext cx="2830685" cy="550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5"/>
              </a:lnSpc>
            </a:pPr>
            <a:r>
              <a:rPr lang="en-US" sz="2328" dirty="0">
                <a:solidFill>
                  <a:srgbClr val="001F5A"/>
                </a:solidFill>
                <a:latin typeface="Calibri (MS) Bold"/>
              </a:rPr>
              <a:t>R&amp;D results are that for ATC: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958787" y="4795038"/>
            <a:ext cx="3050127" cy="1240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9"/>
              </a:lnSpc>
            </a:pPr>
            <a:r>
              <a:rPr lang="en-US" sz="2319" dirty="0">
                <a:solidFill>
                  <a:srgbClr val="001F5A"/>
                </a:solidFill>
                <a:latin typeface="Calibri (MS) Bold"/>
              </a:rPr>
              <a:t>Deployment of ADS-C  and first </a:t>
            </a:r>
            <a:r>
              <a:rPr lang="en-US" sz="2319">
                <a:solidFill>
                  <a:srgbClr val="001F5A"/>
                </a:solidFill>
                <a:latin typeface="Calibri (MS) Bold"/>
              </a:rPr>
              <a:t>CPLDC v2 use </a:t>
            </a:r>
            <a:r>
              <a:rPr lang="en-US" sz="2319" dirty="0">
                <a:solidFill>
                  <a:srgbClr val="001F5A"/>
                </a:solidFill>
                <a:latin typeface="Calibri (MS) Bold"/>
              </a:rPr>
              <a:t>cases is a strategic deployment objective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038896" y="8204346"/>
            <a:ext cx="2970018" cy="65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89"/>
              </a:lnSpc>
              <a:spcBef>
                <a:spcPct val="0"/>
              </a:spcBef>
            </a:pPr>
            <a:r>
              <a:rPr lang="en-US" sz="2319" u="none" strike="noStrike" dirty="0">
                <a:solidFill>
                  <a:srgbClr val="001F5A"/>
                </a:solidFill>
                <a:latin typeface="Calibri (MS) Bold"/>
              </a:rPr>
              <a:t>Regional TBO is not just regional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958787" y="6627448"/>
            <a:ext cx="3393878" cy="92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5"/>
              </a:lnSpc>
            </a:pPr>
            <a:r>
              <a:rPr lang="en-US" sz="2248" dirty="0">
                <a:solidFill>
                  <a:srgbClr val="001F5A"/>
                </a:solidFill>
                <a:latin typeface="Calibri (MS) Bold"/>
              </a:rPr>
              <a:t>Connected aircraft is a </a:t>
            </a:r>
          </a:p>
          <a:p>
            <a:pPr algn="l">
              <a:lnSpc>
                <a:spcPts val="2315"/>
              </a:lnSpc>
            </a:pPr>
            <a:r>
              <a:rPr lang="en-US" sz="2248" dirty="0">
                <a:solidFill>
                  <a:srgbClr val="001F5A"/>
                </a:solidFill>
                <a:latin typeface="Calibri (MS) Bold"/>
              </a:rPr>
              <a:t>new strategic development priority for SESAR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4762909" y="5041079"/>
            <a:ext cx="2851731" cy="7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70"/>
              </a:lnSpc>
              <a:spcBef>
                <a:spcPct val="0"/>
              </a:spcBef>
            </a:pPr>
            <a:r>
              <a:rPr lang="en-US" sz="3000" spc="-177" dirty="0">
                <a:solidFill>
                  <a:srgbClr val="75B424"/>
                </a:solidFill>
                <a:latin typeface="Calibri (MS) Bold"/>
              </a:rPr>
              <a:t>TBO = COLLABORATION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43361" y="791818"/>
            <a:ext cx="5048922" cy="855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48"/>
              </a:lnSpc>
              <a:spcBef>
                <a:spcPct val="0"/>
              </a:spcBef>
            </a:pPr>
            <a:r>
              <a:rPr lang="en-US" sz="6009" spc="-354">
                <a:solidFill>
                  <a:srgbClr val="001F5A"/>
                </a:solidFill>
                <a:latin typeface="Calibri (MS) Bold"/>
              </a:rPr>
              <a:t>KEY TAKEAWAYS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1130</Words>
  <Application>Microsoft Office PowerPoint</Application>
  <PresentationFormat>Custom</PresentationFormat>
  <Paragraphs>131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SESAR R&amp;D Perspectives OLIVIA</dc:title>
  <dc:creator>María Gabriela CASTILLO CAÑAS</dc:creator>
  <cp:lastModifiedBy>Perrine Lumen</cp:lastModifiedBy>
  <cp:revision>20</cp:revision>
  <dcterms:created xsi:type="dcterms:W3CDTF">2006-08-16T00:00:00Z</dcterms:created>
  <dcterms:modified xsi:type="dcterms:W3CDTF">2024-06-04T08:32:48Z</dcterms:modified>
  <dc:identifier>DAGGr-VLsw4</dc:identifier>
</cp:coreProperties>
</file>