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8" r:id="rId4"/>
    <p:sldId id="269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FE8FF"/>
    <a:srgbClr val="083698"/>
    <a:srgbClr val="18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/>
    <p:restoredTop sz="94558"/>
  </p:normalViewPr>
  <p:slideViewPr>
    <p:cSldViewPr snapToGrid="0">
      <p:cViewPr varScale="1">
        <p:scale>
          <a:sx n="122" d="100"/>
          <a:sy n="122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C690637-4309-108E-E055-A3B4A360C437}"/>
              </a:ext>
            </a:extLst>
          </p:cNvPr>
          <p:cNvSpPr/>
          <p:nvPr userDrawn="1"/>
        </p:nvSpPr>
        <p:spPr>
          <a:xfrm>
            <a:off x="0" y="-8450"/>
            <a:ext cx="2044174" cy="5962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1DD3F052-9267-0B2F-E98B-87A43D2F2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4174" y="-8450"/>
            <a:ext cx="10147826" cy="570815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A31E6FA-A583-3954-14CC-8F689C61A288}"/>
              </a:ext>
            </a:extLst>
          </p:cNvPr>
          <p:cNvSpPr/>
          <p:nvPr userDrawn="1"/>
        </p:nvSpPr>
        <p:spPr>
          <a:xfrm>
            <a:off x="-1" y="5699701"/>
            <a:ext cx="121920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2E7260C-2D14-CDE9-DD65-8BD185C2D2C4}"/>
              </a:ext>
            </a:extLst>
          </p:cNvPr>
          <p:cNvSpPr txBox="1"/>
          <p:nvPr userDrawn="1"/>
        </p:nvSpPr>
        <p:spPr>
          <a:xfrm>
            <a:off x="845111" y="2645336"/>
            <a:ext cx="9143999" cy="79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Organised jointly by EC, EASA, EUROCONTROL, SDM and SESAR 3 JU</a:t>
            </a:r>
            <a:endParaRPr lang="en-GB" sz="1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nl-BE" sz="2000" b="1" i="0" kern="120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4 – 6 June 2024</a:t>
            </a:r>
            <a:r>
              <a:rPr lang="nl-BE" sz="2000" b="1" i="0" kern="1200" baseline="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2000" b="1" i="0" kern="1200" dirty="0">
              <a:solidFill>
                <a:srgbClr val="BFE8FF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710380F-C937-4B38-2DD1-7994A0E7AA75}"/>
              </a:ext>
            </a:extLst>
          </p:cNvPr>
          <p:cNvSpPr/>
          <p:nvPr userDrawn="1"/>
        </p:nvSpPr>
        <p:spPr>
          <a:xfrm>
            <a:off x="710025" y="1097736"/>
            <a:ext cx="126951" cy="1028318"/>
          </a:xfrm>
          <a:prstGeom prst="rect">
            <a:avLst/>
          </a:prstGeom>
          <a:solidFill>
            <a:srgbClr val="186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C44F80-C4F6-62BA-B44E-7B91A9469191}"/>
              </a:ext>
            </a:extLst>
          </p:cNvPr>
          <p:cNvSpPr txBox="1"/>
          <p:nvPr userDrawn="1"/>
        </p:nvSpPr>
        <p:spPr>
          <a:xfrm>
            <a:off x="836976" y="112519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6000" b="1" i="0" dirty="0">
                <a:solidFill>
                  <a:srgbClr val="BFE8FF"/>
                </a:solidFill>
                <a:latin typeface="Titillium Web" pitchFamily="2" charset="77"/>
              </a:rPr>
              <a:t>GLOBAL TBO SYMPOSIUM</a:t>
            </a:r>
            <a:endParaRPr lang="nl-BE" sz="2800" b="1" i="0" kern="1200" dirty="0">
              <a:solidFill>
                <a:srgbClr val="BFE8FF"/>
              </a:solidFill>
              <a:latin typeface="Titillium Web" pitchFamily="2" charset="77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8D5B13-FAAD-F823-DD28-6BE1A5907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5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9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614BE-105D-8CCF-FDCB-75EFBE25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FCF5C-F9A9-52BF-8DF6-0FD8980E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46E5BE-B199-6C83-0524-B67D6A068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34CFC2-D47C-2D46-414A-82BB9275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2EB8BE-1C4A-13DD-9EA7-1EA6A8E1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1C6D67-BA17-142E-F1A4-938B2BEF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908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208C1-29D9-1041-B098-F8DF7457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80CECD9-59B0-6184-51FA-C34BDA20A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0EF814-D08A-13F5-ED37-769411AAE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FDEBF0-819D-D007-CB59-D7C36680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0EC387-3D2A-D7D5-E7FA-EA517BAE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EE8824-6797-9B38-9B26-39701FA9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295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16305-7074-6EDA-D223-8C2F5AA2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903094-5021-B1C4-AD89-0AB44C68F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3E6073-E8E2-6771-A9F6-B149CB3D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DE60AB-F54E-C3E6-B157-DFBD66BC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F486E5-0DB8-CF83-FFA3-B6FD80A2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200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23B76D-D521-6340-4C68-E26EAF1F2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B2671B-7D9C-3279-A5A4-FD6E6AA2D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4846BB-A1C9-A5A7-AECD-E5E6DF84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8639B0-F985-B422-B76E-E1AD1DC8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EA80FC-6962-103D-8340-F486C1BD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309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C690637-4309-108E-E055-A3B4A360C437}"/>
              </a:ext>
            </a:extLst>
          </p:cNvPr>
          <p:cNvSpPr/>
          <p:nvPr userDrawn="1"/>
        </p:nvSpPr>
        <p:spPr>
          <a:xfrm>
            <a:off x="0" y="-8450"/>
            <a:ext cx="2044174" cy="5962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1DD3F052-9267-0B2F-E98B-87A43D2F2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4174" y="-8450"/>
            <a:ext cx="10147826" cy="57081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B656E-846B-C3E0-19DC-B6FAAF361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8700" y="471948"/>
            <a:ext cx="9144000" cy="1654106"/>
          </a:xfrm>
        </p:spPr>
        <p:txBody>
          <a:bodyPr anchor="b"/>
          <a:lstStyle>
            <a:lvl1pPr algn="l">
              <a:defRPr sz="6000" b="1" i="0">
                <a:solidFill>
                  <a:srgbClr val="BFE8FF"/>
                </a:solidFill>
                <a:latin typeface="Titillium Web" pitchFamily="2" charset="77"/>
              </a:defRPr>
            </a:lvl1pPr>
          </a:lstStyle>
          <a:p>
            <a:r>
              <a:rPr lang="nl-NL" dirty="0"/>
              <a:t>SESSION TITLE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A31E6FA-A583-3954-14CC-8F689C61A288}"/>
              </a:ext>
            </a:extLst>
          </p:cNvPr>
          <p:cNvSpPr/>
          <p:nvPr userDrawn="1"/>
        </p:nvSpPr>
        <p:spPr>
          <a:xfrm>
            <a:off x="-1" y="5699701"/>
            <a:ext cx="121920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C9B7C82-495B-37FF-8A6D-0E81A1E37170}"/>
              </a:ext>
            </a:extLst>
          </p:cNvPr>
          <p:cNvSpPr/>
          <p:nvPr userDrawn="1"/>
        </p:nvSpPr>
        <p:spPr>
          <a:xfrm>
            <a:off x="901749" y="1097736"/>
            <a:ext cx="126951" cy="1028318"/>
          </a:xfrm>
          <a:prstGeom prst="rect">
            <a:avLst/>
          </a:prstGeom>
          <a:solidFill>
            <a:srgbClr val="186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2E7260C-2D14-CDE9-DD65-8BD185C2D2C4}"/>
              </a:ext>
            </a:extLst>
          </p:cNvPr>
          <p:cNvSpPr txBox="1"/>
          <p:nvPr userDrawn="1"/>
        </p:nvSpPr>
        <p:spPr>
          <a:xfrm>
            <a:off x="1036835" y="2645336"/>
            <a:ext cx="9143999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2800" b="1" i="0" kern="120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GLOBAL TBO SYMPOSIUM</a:t>
            </a:r>
          </a:p>
          <a:p>
            <a:pPr algn="l"/>
            <a:r>
              <a:rPr lang="nl-BE" sz="2000" b="1" i="0" kern="120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4 – 6 June 2024</a:t>
            </a:r>
            <a:r>
              <a:rPr lang="nl-BE" sz="2000" b="1" i="0" kern="1200" baseline="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2000" b="1" i="0" kern="1200" dirty="0">
              <a:solidFill>
                <a:srgbClr val="BFE8FF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C383D-2062-BCE0-7669-07F324E394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3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C229-51C1-BD8F-250C-3423CBFAC4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86015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rgbClr val="083698"/>
                </a:solidFill>
                <a:latin typeface="Titillium Web" pitchFamily="2" charset="77"/>
              </a:defRPr>
            </a:lvl1pPr>
          </a:lstStyle>
          <a:p>
            <a:r>
              <a:rPr lang="nl-NL" dirty="0"/>
              <a:t>Presentation </a:t>
            </a:r>
            <a:r>
              <a:rPr lang="nl-NL" dirty="0" err="1"/>
              <a:t>title</a:t>
            </a:r>
            <a:endParaRPr lang="nl-BE" dirty="0"/>
          </a:p>
        </p:txBody>
      </p:sp>
      <p:pic>
        <p:nvPicPr>
          <p:cNvPr id="6" name="Afbeelding 5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718B7300-9638-21EE-0457-666BE5297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47822" y="5708150"/>
            <a:ext cx="2044178" cy="114985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38E7419-152B-6A75-3558-4541308D618A}"/>
              </a:ext>
            </a:extLst>
          </p:cNvPr>
          <p:cNvSpPr/>
          <p:nvPr userDrawn="1"/>
        </p:nvSpPr>
        <p:spPr>
          <a:xfrm>
            <a:off x="-1" y="5699701"/>
            <a:ext cx="101727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Driehoek 8">
            <a:extLst>
              <a:ext uri="{FF2B5EF4-FFF2-40B4-BE49-F238E27FC236}">
                <a16:creationId xmlns:a16="http://schemas.microsoft.com/office/drawing/2014/main" id="{1F265568-E496-895B-6728-48A280462DCF}"/>
              </a:ext>
            </a:extLst>
          </p:cNvPr>
          <p:cNvSpPr/>
          <p:nvPr userDrawn="1"/>
        </p:nvSpPr>
        <p:spPr>
          <a:xfrm>
            <a:off x="9492343" y="5699701"/>
            <a:ext cx="1360714" cy="1158299"/>
          </a:xfrm>
          <a:prstGeom prst="triangle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B1EEDA1-5733-8523-9477-5F474A43FEC3}"/>
              </a:ext>
            </a:extLst>
          </p:cNvPr>
          <p:cNvSpPr txBox="1"/>
          <p:nvPr userDrawn="1"/>
        </p:nvSpPr>
        <p:spPr>
          <a:xfrm>
            <a:off x="831850" y="494957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Global TBO Symposium </a:t>
            </a:r>
          </a:p>
          <a:p>
            <a:pPr algn="l"/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4 – 6 June 2024</a:t>
            </a:r>
            <a:r>
              <a:rPr lang="nl-BE" sz="1400" b="1" i="0" kern="1200" baseline="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1400" b="1" i="0" kern="1200" dirty="0">
              <a:solidFill>
                <a:srgbClr val="083698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72507918-836E-2B45-77B6-E77C410089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7692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itillium Web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Speaker details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9502E8B-C543-B96C-7AF0-D72BAB37E5B0}"/>
              </a:ext>
            </a:extLst>
          </p:cNvPr>
          <p:cNvSpPr/>
          <p:nvPr userDrawn="1"/>
        </p:nvSpPr>
        <p:spPr>
          <a:xfrm>
            <a:off x="612648" y="2576925"/>
            <a:ext cx="70260" cy="814013"/>
          </a:xfrm>
          <a:prstGeom prst="rect">
            <a:avLst/>
          </a:prstGeom>
          <a:solidFill>
            <a:srgbClr val="083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FE3171-37CF-879D-C39A-C6F84E129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3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1DD3F052-9267-0B2F-E98B-87A43D2F2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47822" y="5708150"/>
            <a:ext cx="2044178" cy="114985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A31E6FA-A583-3954-14CC-8F689C61A288}"/>
              </a:ext>
            </a:extLst>
          </p:cNvPr>
          <p:cNvSpPr/>
          <p:nvPr userDrawn="1"/>
        </p:nvSpPr>
        <p:spPr>
          <a:xfrm>
            <a:off x="-1" y="5699701"/>
            <a:ext cx="101727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Driehoek 11">
            <a:extLst>
              <a:ext uri="{FF2B5EF4-FFF2-40B4-BE49-F238E27FC236}">
                <a16:creationId xmlns:a16="http://schemas.microsoft.com/office/drawing/2014/main" id="{331E3369-FC0C-F5EC-60E6-72FE04249CA6}"/>
              </a:ext>
            </a:extLst>
          </p:cNvPr>
          <p:cNvSpPr/>
          <p:nvPr userDrawn="1"/>
        </p:nvSpPr>
        <p:spPr>
          <a:xfrm>
            <a:off x="9492343" y="5699701"/>
            <a:ext cx="1360714" cy="1158299"/>
          </a:xfrm>
          <a:prstGeom prst="triangle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2E7260C-2D14-CDE9-DD65-8BD185C2D2C4}"/>
              </a:ext>
            </a:extLst>
          </p:cNvPr>
          <p:cNvSpPr txBox="1"/>
          <p:nvPr userDrawn="1"/>
        </p:nvSpPr>
        <p:spPr>
          <a:xfrm>
            <a:off x="838200" y="5149078"/>
            <a:ext cx="347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Global TBO Symposium </a:t>
            </a:r>
          </a:p>
          <a:p>
            <a:pPr algn="l"/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4 – 6 </a:t>
            </a:r>
            <a:r>
              <a:rPr lang="nl-BE" sz="1400" b="1" i="0" kern="1200" dirty="0" err="1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June</a:t>
            </a:r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2024</a:t>
            </a:r>
            <a:r>
              <a:rPr lang="nl-BE" sz="1400" b="1" i="0" kern="1200" baseline="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1400" b="1" i="0" kern="1200" dirty="0">
              <a:solidFill>
                <a:srgbClr val="083698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D259E51-E978-B520-9FB1-3CD91B37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534"/>
            <a:ext cx="10515600" cy="3367698"/>
          </a:xfrm>
        </p:spPr>
        <p:txBody>
          <a:bodyPr/>
          <a:lstStyle>
            <a:lvl1pPr>
              <a:defRPr b="0" i="0">
                <a:latin typeface="Titillium Web" pitchFamily="2" charset="77"/>
              </a:defRPr>
            </a:lvl1pPr>
            <a:lvl2pPr>
              <a:defRPr b="0" i="0">
                <a:latin typeface="Titillium Web" pitchFamily="2" charset="77"/>
              </a:defRPr>
            </a:lvl2pPr>
            <a:lvl3pPr>
              <a:defRPr b="0" i="0">
                <a:latin typeface="Titillium Web" pitchFamily="2" charset="77"/>
              </a:defRPr>
            </a:lvl3pPr>
            <a:lvl4pPr>
              <a:defRPr b="0" i="0">
                <a:latin typeface="Titillium Web" pitchFamily="2" charset="77"/>
              </a:defRPr>
            </a:lvl4pPr>
            <a:lvl5pPr>
              <a:defRPr b="0" i="0">
                <a:latin typeface="Titillium Web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D6F03A5-8280-2FB0-664E-CD1FB6A7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159"/>
            <a:ext cx="10515600" cy="78585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83698"/>
                </a:solidFill>
                <a:latin typeface="Titillium Web SemiBold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79D93C-B946-A8C3-318E-2BFCD683F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2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76F477BC-6F5A-C8B9-D509-8D9114F24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9536" r="40464"/>
          <a:stretch/>
        </p:blipFill>
        <p:spPr>
          <a:xfrm flipH="1">
            <a:off x="-1" y="7548"/>
            <a:ext cx="6096001" cy="6858000"/>
          </a:xfrm>
          <a:prstGeom prst="rect">
            <a:avLst/>
          </a:prstGeom>
        </p:spPr>
      </p:pic>
      <p:sp>
        <p:nvSpPr>
          <p:cNvPr id="15" name="Opgeslagen gegevens 14">
            <a:extLst>
              <a:ext uri="{FF2B5EF4-FFF2-40B4-BE49-F238E27FC236}">
                <a16:creationId xmlns:a16="http://schemas.microsoft.com/office/drawing/2014/main" id="{6E79BC6C-0E8F-AF38-B25F-7E5FFFF33BA3}"/>
              </a:ext>
            </a:extLst>
          </p:cNvPr>
          <p:cNvSpPr/>
          <p:nvPr userDrawn="1"/>
        </p:nvSpPr>
        <p:spPr>
          <a:xfrm rot="10800000">
            <a:off x="1026166" y="-119269"/>
            <a:ext cx="14728925" cy="875372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FBD2E9-E3E2-DCC4-579C-D301FBE7A52F}"/>
              </a:ext>
            </a:extLst>
          </p:cNvPr>
          <p:cNvSpPr/>
          <p:nvPr userDrawn="1"/>
        </p:nvSpPr>
        <p:spPr>
          <a:xfrm>
            <a:off x="3656869" y="846672"/>
            <a:ext cx="126951" cy="1028318"/>
          </a:xfrm>
          <a:prstGeom prst="rect">
            <a:avLst/>
          </a:prstGeom>
          <a:solidFill>
            <a:srgbClr val="083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0224715-3091-0E4F-785F-191E466CD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821" y="1817279"/>
            <a:ext cx="7542032" cy="3367698"/>
          </a:xfrm>
        </p:spPr>
        <p:txBody>
          <a:bodyPr/>
          <a:lstStyle>
            <a:lvl1pPr>
              <a:defRPr b="0" i="0">
                <a:latin typeface="Titillium Web" pitchFamily="2" charset="77"/>
              </a:defRPr>
            </a:lvl1pPr>
            <a:lvl2pPr>
              <a:defRPr b="0" i="0">
                <a:latin typeface="Titillium Web" pitchFamily="2" charset="77"/>
              </a:defRPr>
            </a:lvl2pPr>
            <a:lvl3pPr>
              <a:defRPr b="0" i="0">
                <a:latin typeface="Titillium Web" pitchFamily="2" charset="77"/>
              </a:defRPr>
            </a:lvl3pPr>
            <a:lvl4pPr>
              <a:defRPr b="0" i="0">
                <a:latin typeface="Titillium Web" pitchFamily="2" charset="77"/>
              </a:defRPr>
            </a:lvl4pPr>
            <a:lvl5pPr>
              <a:defRPr b="0" i="0">
                <a:latin typeface="Titillium Web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A9CA4CA-BC6F-5347-745C-BF095531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821" y="967904"/>
            <a:ext cx="7542032" cy="78585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83698"/>
                </a:solidFill>
                <a:latin typeface="Titillium Web SemiBold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4C57004-2B64-1C5F-382E-BAB3CD77493B}"/>
              </a:ext>
            </a:extLst>
          </p:cNvPr>
          <p:cNvSpPr/>
          <p:nvPr userDrawn="1"/>
        </p:nvSpPr>
        <p:spPr>
          <a:xfrm>
            <a:off x="0" y="6040907"/>
            <a:ext cx="12192000" cy="817093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746656E-DE44-2C1C-FA3E-B2BDFEBFC1E4}"/>
              </a:ext>
            </a:extLst>
          </p:cNvPr>
          <p:cNvSpPr txBox="1"/>
          <p:nvPr userDrawn="1"/>
        </p:nvSpPr>
        <p:spPr>
          <a:xfrm>
            <a:off x="3783820" y="5484653"/>
            <a:ext cx="347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Global TBO Symposium </a:t>
            </a:r>
          </a:p>
          <a:p>
            <a:pPr algn="l"/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4 – 6 </a:t>
            </a:r>
            <a:r>
              <a:rPr lang="nl-BE" sz="1400" b="1" i="0" kern="1200" dirty="0" err="1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June</a:t>
            </a:r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2024</a:t>
            </a:r>
            <a:r>
              <a:rPr lang="nl-BE" sz="1400" b="1" i="0" kern="1200" baseline="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1400" b="1" i="0" kern="1200" dirty="0">
              <a:solidFill>
                <a:srgbClr val="083698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E02386-99B6-239B-AA4C-633F12090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82440" y="6174086"/>
            <a:ext cx="4923119" cy="4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6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2E17D-B0D4-68F3-BA60-21B59B3F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7DB49F-AD37-8C14-D201-6A800802D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0A0447-FB5F-7165-41F9-25F99817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9BE2A-43A3-5F19-6DCC-66249151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357852-53A9-6FF0-07DF-DC7394C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742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8862B-FBF3-D2AB-2825-32357062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026AB6-7AD2-CC2B-87AC-454E01DD7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19FFBC-FC9D-59DC-5F99-F00948F1E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931BC5-34D0-02DA-571D-3B34C322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216089-EAAA-828C-4E63-55196732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AC1725-9B28-B28E-4961-0BB92712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246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329C-F883-50FA-231A-92C74626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D19329-813E-31A5-45B2-5AEBAE6B9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A0316E-3690-E4AE-D410-1A6B1FAFF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7242EA-26C5-FCA0-39B2-77096C46B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BE707A-DB79-458A-3011-2B393A514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3A061A-0567-E613-B4D5-E674E58B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064CAD-869E-4FAB-B593-530F006B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C5CEBA6-95AF-41AF-DE06-8B382668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789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B8A806D-A4D6-CFE1-E3A5-BDD8F43B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5AB97A-F03A-D9E8-4FAE-2BB1F578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E801D8-E02D-2BE9-9551-EEFD59D2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970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2F8768-37B2-F1BB-1DC8-EE1BD7D0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3732D0-98A0-446E-4FE4-F5889CE88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DCD35-2584-601E-FD83-556E37E9E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F8C91-2E4D-C144-A764-03FD082FF2CA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FCF84-4B1B-6BA1-DA03-2B4F7A72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338349-CD3A-2AA3-6628-9FCB44C11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77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5" r:id="rId9"/>
    <p:sldLayoutId id="2147483661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E0C6B-CD52-22A1-743D-2CBBEE4F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2D84"/>
                </a:solidFill>
              </a:rPr>
              <a:t>Why TBO ? Operational Benefits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B4EA2-DF81-B234-67BC-3836AEDB5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Hugues de </a:t>
            </a:r>
            <a:r>
              <a:rPr lang="nl-BE" dirty="0" err="1"/>
              <a:t>Beco</a:t>
            </a:r>
            <a:r>
              <a:rPr lang="nl-BE" dirty="0"/>
              <a:t> – Airbus – </a:t>
            </a:r>
            <a:r>
              <a:rPr lang="nl-BE" dirty="0" err="1"/>
              <a:t>head</a:t>
            </a:r>
            <a:r>
              <a:rPr lang="nl-BE" dirty="0"/>
              <a:t> of ATM program</a:t>
            </a:r>
          </a:p>
        </p:txBody>
      </p:sp>
    </p:spTree>
    <p:extLst>
      <p:ext uri="{BB962C8B-B14F-4D97-AF65-F5344CB8AC3E}">
        <p14:creationId xmlns:p14="http://schemas.microsoft.com/office/powerpoint/2010/main" val="101515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DB49494-61A3-2D73-028B-675EC737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9654"/>
            <a:ext cx="10515600" cy="4441996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sym typeface="Arial"/>
              </a:rPr>
              <a:t>ATM Stakes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Safety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Punctuality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Reduce Environmental footprint: CO2, Noise, Non CO2</a:t>
            </a:r>
          </a:p>
          <a:p>
            <a:r>
              <a:rPr lang="en-US" sz="2400" dirty="0">
                <a:solidFill>
                  <a:schemeClr val="tx1"/>
                </a:solidFill>
              </a:rPr>
              <a:t>A Complex environment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Unequal geographical repartition of the flow,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Season &amp; daily peaks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Cross-borders, high number of stakeholders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Speed. 10 sec -&gt; 1,4 NM</a:t>
            </a:r>
            <a:r>
              <a:rPr lang="en-US" baseline="30000" dirty="0">
                <a:solidFill>
                  <a:schemeClr val="tx1"/>
                </a:solidFill>
              </a:rPr>
              <a:t> (1)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Disruptions: Weather, Military-Civil, …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ACE0C2-7EB5-CEA5-5080-735C5755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TBO - Why?</a:t>
            </a:r>
            <a:endParaRPr lang="nl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CA0A6F-86C6-4864-B4C4-F2FC3A0ED961}"/>
              </a:ext>
            </a:extLst>
          </p:cNvPr>
          <p:cNvSpPr/>
          <p:nvPr/>
        </p:nvSpPr>
        <p:spPr>
          <a:xfrm>
            <a:off x="561450" y="5795010"/>
            <a:ext cx="1644539" cy="4043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(1): @ 500knt </a:t>
            </a:r>
            <a:r>
              <a:rPr lang="fr-FR" sz="1100" dirty="0" err="1"/>
              <a:t>gnd</a:t>
            </a:r>
            <a:r>
              <a:rPr lang="fr-FR" sz="1100" dirty="0"/>
              <a:t> speed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B4B48AD-328B-482E-9959-2ACECC44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101" y="165348"/>
            <a:ext cx="2926266" cy="19412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DEC51ED-AE8C-42B7-95A3-4CFE7B79C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120" y="165347"/>
            <a:ext cx="1966170" cy="19412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585FF2B-13FA-4E6A-86D2-2EFC66385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043" y="71893"/>
            <a:ext cx="1505160" cy="212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6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DB49494-61A3-2D73-028B-675EC737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93" y="1728562"/>
            <a:ext cx="6937993" cy="2816348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  <a:sym typeface="Arial"/>
              </a:rPr>
              <a:t>To allow each flight to fly as close as possible to its optimal trajectory,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sym typeface="Arial"/>
              </a:rPr>
              <a:t>To get the best ATM global optimization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Maximize the use of the airspace (capacity),</a:t>
            </a:r>
          </a:p>
          <a:p>
            <a:r>
              <a:rPr lang="en-US" sz="2800" dirty="0">
                <a:solidFill>
                  <a:schemeClr val="tx1"/>
                </a:solidFill>
              </a:rPr>
              <a:t>To lower the environmental footprint.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ACE0C2-7EB5-CEA5-5080-735C5755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TBO - Why?</a:t>
            </a:r>
            <a:endParaRPr lang="nl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7A641-8C1C-457A-80F6-08B50D5B8665}"/>
              </a:ext>
            </a:extLst>
          </p:cNvPr>
          <p:cNvSpPr/>
          <p:nvPr/>
        </p:nvSpPr>
        <p:spPr>
          <a:xfrm>
            <a:off x="75247" y="4244787"/>
            <a:ext cx="68425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Removing  the unnecessary buffers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E506ABD-F578-4502-B3AA-F23BFE8548C8}"/>
              </a:ext>
            </a:extLst>
          </p:cNvPr>
          <p:cNvGrpSpPr/>
          <p:nvPr/>
        </p:nvGrpSpPr>
        <p:grpSpPr>
          <a:xfrm>
            <a:off x="6750710" y="51129"/>
            <a:ext cx="5366043" cy="5262222"/>
            <a:chOff x="2330157" y="559707"/>
            <a:chExt cx="5366043" cy="526222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4799870-A555-41CE-899F-2F8AB8568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0637" y="559707"/>
              <a:ext cx="5335563" cy="526222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AE6EC2F-FDBE-4267-AAC8-53CFCA529FBA}"/>
                </a:ext>
              </a:extLst>
            </p:cNvPr>
            <p:cNvSpPr/>
            <p:nvPr/>
          </p:nvSpPr>
          <p:spPr>
            <a:xfrm>
              <a:off x="2567352" y="1479666"/>
              <a:ext cx="2553287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individual Flight </a:t>
              </a:r>
              <a:r>
                <a:rPr lang="en-US" sz="2800" b="1" dirty="0" err="1">
                  <a:solidFill>
                    <a:schemeClr val="tx1"/>
                  </a:solidFill>
                </a:rPr>
                <a:t>Optimizat</a:t>
              </a:r>
              <a:r>
                <a:rPr lang="en-US" sz="2800" b="1" dirty="0">
                  <a:solidFill>
                    <a:schemeClr val="tx1"/>
                  </a:solidFill>
                </a:rPr>
                <a:t>°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3A1B63-2CC1-458A-A7F6-FA00CFE769B4}"/>
                </a:ext>
              </a:extLst>
            </p:cNvPr>
            <p:cNvSpPr/>
            <p:nvPr/>
          </p:nvSpPr>
          <p:spPr>
            <a:xfrm>
              <a:off x="5004375" y="4105218"/>
              <a:ext cx="2428179" cy="1268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Strategic</a:t>
              </a:r>
              <a:br>
                <a:rPr lang="en-US" sz="2800" b="1" dirty="0">
                  <a:solidFill>
                    <a:schemeClr val="tx1"/>
                  </a:solidFill>
                </a:rPr>
              </a:br>
              <a:r>
                <a:rPr lang="en-US" sz="2800" b="1" dirty="0">
                  <a:solidFill>
                    <a:schemeClr val="tx1"/>
                  </a:solidFill>
                </a:rPr>
                <a:t>Flight &amp; Flow Planning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6E89394-7908-445F-B775-839DC164AC27}"/>
                </a:ext>
              </a:extLst>
            </p:cNvPr>
            <p:cNvSpPr/>
            <p:nvPr/>
          </p:nvSpPr>
          <p:spPr>
            <a:xfrm>
              <a:off x="5525477" y="1455521"/>
              <a:ext cx="2094913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Tactical</a:t>
              </a:r>
              <a:br>
                <a:rPr lang="en-US" sz="2800" b="1" dirty="0">
                  <a:solidFill>
                    <a:schemeClr val="tx1"/>
                  </a:solidFill>
                </a:rPr>
              </a:br>
              <a:r>
                <a:rPr lang="en-US" sz="2800" b="1" dirty="0">
                  <a:solidFill>
                    <a:schemeClr val="tx1"/>
                  </a:solidFill>
                </a:rPr>
                <a:t>Execution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DCDDA8-85E6-4555-B0A7-DA1D12CC451F}"/>
                </a:ext>
              </a:extLst>
            </p:cNvPr>
            <p:cNvSpPr/>
            <p:nvPr/>
          </p:nvSpPr>
          <p:spPr>
            <a:xfrm>
              <a:off x="2330157" y="3824934"/>
              <a:ext cx="2142897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Traffic </a:t>
              </a:r>
              <a:r>
                <a:rPr lang="en-US" sz="2800" b="1" dirty="0" err="1">
                  <a:solidFill>
                    <a:schemeClr val="tx1"/>
                  </a:solidFill>
                </a:rPr>
                <a:t>Optimizat</a:t>
              </a:r>
              <a:r>
                <a:rPr lang="en-US" sz="2800" b="1" dirty="0">
                  <a:solidFill>
                    <a:schemeClr val="tx1"/>
                  </a:solidFill>
                </a:rPr>
                <a:t>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55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ACE0C2-7EB5-CEA5-5080-735C5755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TBO - Why? MUAC example – use of EPP</a:t>
            </a:r>
            <a:endParaRPr lang="nl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DFFB74A-F431-48DF-92B6-C77DCE0B1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91" y="1353014"/>
            <a:ext cx="5622861" cy="314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3590D6-B610-46CD-BED5-AE12B8AF8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64" y="1353014"/>
            <a:ext cx="5729545" cy="309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74E3F34-5F14-47BC-9A54-E766366EFF20}"/>
              </a:ext>
            </a:extLst>
          </p:cNvPr>
          <p:cNvSpPr/>
          <p:nvPr/>
        </p:nvSpPr>
        <p:spPr>
          <a:xfrm>
            <a:off x="1143000" y="4649028"/>
            <a:ext cx="4171950" cy="474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2800"/>
              <a:t>Track Miles savings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A18C79-913B-4185-BA50-048B02714B2E}"/>
              </a:ext>
            </a:extLst>
          </p:cNvPr>
          <p:cNvSpPr/>
          <p:nvPr/>
        </p:nvSpPr>
        <p:spPr>
          <a:xfrm>
            <a:off x="7106546" y="4649028"/>
            <a:ext cx="4171950" cy="474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2800"/>
              <a:t>Avoid premature descent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3BC83C7-B18D-4F9A-B426-6EA0A3293DA7}"/>
              </a:ext>
            </a:extLst>
          </p:cNvPr>
          <p:cNvGrpSpPr/>
          <p:nvPr/>
        </p:nvGrpSpPr>
        <p:grpSpPr>
          <a:xfrm>
            <a:off x="9483349" y="176173"/>
            <a:ext cx="1398278" cy="1075870"/>
            <a:chOff x="2605971" y="1175452"/>
            <a:chExt cx="4217633" cy="3478979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0682E4F4-F010-4EE6-A307-2D5961881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2005" y="1175452"/>
              <a:ext cx="3527467" cy="347897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EDD981-6846-4470-AE57-91C3D279EFEB}"/>
                </a:ext>
              </a:extLst>
            </p:cNvPr>
            <p:cNvSpPr/>
            <p:nvPr/>
          </p:nvSpPr>
          <p:spPr>
            <a:xfrm>
              <a:off x="2643968" y="1479667"/>
              <a:ext cx="2553286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individual Flight </a:t>
              </a:r>
              <a:r>
                <a:rPr lang="en-US" sz="600" b="1" dirty="0" err="1">
                  <a:solidFill>
                    <a:schemeClr val="tx1"/>
                  </a:solidFill>
                </a:rPr>
                <a:t>Optimizat</a:t>
              </a:r>
              <a:r>
                <a:rPr lang="en-US" sz="600" b="1" dirty="0">
                  <a:solidFill>
                    <a:schemeClr val="tx1"/>
                  </a:solidFill>
                </a:rPr>
                <a:t>°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25172B-6B9F-48E8-8F91-E955EA0481C8}"/>
                </a:ext>
              </a:extLst>
            </p:cNvPr>
            <p:cNvSpPr/>
            <p:nvPr/>
          </p:nvSpPr>
          <p:spPr>
            <a:xfrm>
              <a:off x="4299524" y="3251017"/>
              <a:ext cx="2428180" cy="126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Strategic</a:t>
              </a:r>
              <a:br>
                <a:rPr lang="en-US" sz="600" b="1" dirty="0">
                  <a:solidFill>
                    <a:schemeClr val="tx1"/>
                  </a:solidFill>
                </a:rPr>
              </a:br>
              <a:r>
                <a:rPr lang="en-US" sz="600" b="1" dirty="0">
                  <a:solidFill>
                    <a:schemeClr val="tx1"/>
                  </a:solidFill>
                </a:rPr>
                <a:t>Flight &amp; Flow Planning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82F088-B154-4678-AC74-BB6A8E7DF497}"/>
                </a:ext>
              </a:extLst>
            </p:cNvPr>
            <p:cNvSpPr/>
            <p:nvPr/>
          </p:nvSpPr>
          <p:spPr>
            <a:xfrm>
              <a:off x="4728691" y="1471948"/>
              <a:ext cx="2094913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Tactical</a:t>
              </a:r>
              <a:br>
                <a:rPr lang="en-US" sz="600" b="1" dirty="0">
                  <a:solidFill>
                    <a:schemeClr val="tx1"/>
                  </a:solidFill>
                </a:rPr>
              </a:br>
              <a:r>
                <a:rPr lang="en-US" sz="600" b="1" dirty="0">
                  <a:solidFill>
                    <a:schemeClr val="tx1"/>
                  </a:solidFill>
                </a:rPr>
                <a:t>Execution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D1AF4A-30C7-4DB0-A972-22D0A5A0EA1B}"/>
                </a:ext>
              </a:extLst>
            </p:cNvPr>
            <p:cNvSpPr/>
            <p:nvPr/>
          </p:nvSpPr>
          <p:spPr>
            <a:xfrm>
              <a:off x="2605971" y="3315698"/>
              <a:ext cx="2142895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Traffic </a:t>
              </a:r>
              <a:r>
                <a:rPr lang="en-US" sz="600" b="1" dirty="0" err="1">
                  <a:solidFill>
                    <a:schemeClr val="tx1"/>
                  </a:solidFill>
                </a:rPr>
                <a:t>Optimizat</a:t>
              </a:r>
              <a:r>
                <a:rPr lang="en-US" sz="600" b="1" dirty="0">
                  <a:solidFill>
                    <a:schemeClr val="tx1"/>
                  </a:solidFill>
                </a:rPr>
                <a:t>°</a:t>
              </a:r>
            </a:p>
          </p:txBody>
        </p:sp>
      </p:grpSp>
      <p:sp>
        <p:nvSpPr>
          <p:cNvPr id="26" name="Étoile : 5 branches 25">
            <a:extLst>
              <a:ext uri="{FF2B5EF4-FFF2-40B4-BE49-F238E27FC236}">
                <a16:creationId xmlns:a16="http://schemas.microsoft.com/office/drawing/2014/main" id="{FD520CD8-68FC-4F04-BB69-F9B74DDB6AF1}"/>
              </a:ext>
            </a:extLst>
          </p:cNvPr>
          <p:cNvSpPr/>
          <p:nvPr/>
        </p:nvSpPr>
        <p:spPr>
          <a:xfrm>
            <a:off x="9326166" y="337359"/>
            <a:ext cx="339559" cy="296908"/>
          </a:xfrm>
          <a:prstGeom prst="star5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 : 5 branches 28">
            <a:extLst>
              <a:ext uri="{FF2B5EF4-FFF2-40B4-BE49-F238E27FC236}">
                <a16:creationId xmlns:a16="http://schemas.microsoft.com/office/drawing/2014/main" id="{49E76F4E-19C3-4309-9E87-CDEEFDD185AF}"/>
              </a:ext>
            </a:extLst>
          </p:cNvPr>
          <p:cNvSpPr/>
          <p:nvPr/>
        </p:nvSpPr>
        <p:spPr>
          <a:xfrm>
            <a:off x="9345993" y="739765"/>
            <a:ext cx="339559" cy="296908"/>
          </a:xfrm>
          <a:prstGeom prst="star5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 : 5 branches 29">
            <a:extLst>
              <a:ext uri="{FF2B5EF4-FFF2-40B4-BE49-F238E27FC236}">
                <a16:creationId xmlns:a16="http://schemas.microsoft.com/office/drawing/2014/main" id="{AED99A05-2059-48C6-97D5-3A8AE3140718}"/>
              </a:ext>
            </a:extLst>
          </p:cNvPr>
          <p:cNvSpPr/>
          <p:nvPr/>
        </p:nvSpPr>
        <p:spPr>
          <a:xfrm>
            <a:off x="10650706" y="272750"/>
            <a:ext cx="339559" cy="296908"/>
          </a:xfrm>
          <a:prstGeom prst="star5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7C5B17-95F9-4907-B50C-B9A4C8A5B3FF}"/>
              </a:ext>
            </a:extLst>
          </p:cNvPr>
          <p:cNvSpPr txBox="1"/>
          <p:nvPr/>
        </p:nvSpPr>
        <p:spPr>
          <a:xfrm>
            <a:off x="2651275" y="5504986"/>
            <a:ext cx="490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0" kern="1200" dirty="0">
                <a:solidFill>
                  <a:schemeClr val="tx1"/>
                </a:solidFill>
                <a:latin typeface="Titillium Web SemiBold" pitchFamily="2" charset="77"/>
                <a:ea typeface="+mn-ea"/>
                <a:cs typeface="+mn-cs"/>
              </a:rPr>
              <a:t>EPP: Extended Projected Profile, down link of FMS trajectory</a:t>
            </a:r>
          </a:p>
        </p:txBody>
      </p:sp>
    </p:spTree>
    <p:extLst>
      <p:ext uri="{BB962C8B-B14F-4D97-AF65-F5344CB8AC3E}">
        <p14:creationId xmlns:p14="http://schemas.microsoft.com/office/powerpoint/2010/main" val="3260262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i="0" kern="1200" dirty="0" smtClean="0">
            <a:solidFill>
              <a:schemeClr val="tx1"/>
            </a:solidFill>
            <a:latin typeface="Titillium Web SemiBold" pitchFamily="2" charset="77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Titillium Web</vt:lpstr>
      <vt:lpstr>Titillium Web SemiBold</vt:lpstr>
      <vt:lpstr>Kantoorthema</vt:lpstr>
      <vt:lpstr>Why TBO ? Operational Benefits</vt:lpstr>
      <vt:lpstr>TBO - Why?</vt:lpstr>
      <vt:lpstr>TBO - Why?</vt:lpstr>
      <vt:lpstr>TBO - Why? MUAC example – use of EPP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Nick Buyens</dc:creator>
  <cp:lastModifiedBy>Perrine Lumen</cp:lastModifiedBy>
  <cp:revision>21</cp:revision>
  <dcterms:created xsi:type="dcterms:W3CDTF">2023-12-18T12:54:31Z</dcterms:created>
  <dcterms:modified xsi:type="dcterms:W3CDTF">2024-05-28T06:56:20Z</dcterms:modified>
</cp:coreProperties>
</file>