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71" r:id="rId3"/>
    <p:sldId id="273" r:id="rId4"/>
    <p:sldId id="272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8FF"/>
    <a:srgbClr val="000000"/>
    <a:srgbClr val="083698"/>
    <a:srgbClr val="18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8"/>
    <p:restoredTop sz="94558"/>
  </p:normalViewPr>
  <p:slideViewPr>
    <p:cSldViewPr snapToGrid="0">
      <p:cViewPr varScale="1">
        <p:scale>
          <a:sx n="126" d="100"/>
          <a:sy n="126" d="100"/>
        </p:scale>
        <p:origin x="138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C690637-4309-108E-E055-A3B4A360C437}"/>
              </a:ext>
            </a:extLst>
          </p:cNvPr>
          <p:cNvSpPr/>
          <p:nvPr userDrawn="1"/>
        </p:nvSpPr>
        <p:spPr>
          <a:xfrm>
            <a:off x="0" y="-8450"/>
            <a:ext cx="2044174" cy="5962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 descr="Afbeelding met Wereld, ruimte, Aarde&#10;&#10;Automatisch gegenereerde beschrijving">
            <a:extLst>
              <a:ext uri="{FF2B5EF4-FFF2-40B4-BE49-F238E27FC236}">
                <a16:creationId xmlns:a16="http://schemas.microsoft.com/office/drawing/2014/main" id="{1DD3F052-9267-0B2F-E98B-87A43D2F2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44174" y="-8450"/>
            <a:ext cx="10147826" cy="5708151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2A31E6FA-A583-3954-14CC-8F689C61A288}"/>
              </a:ext>
            </a:extLst>
          </p:cNvPr>
          <p:cNvSpPr/>
          <p:nvPr userDrawn="1"/>
        </p:nvSpPr>
        <p:spPr>
          <a:xfrm>
            <a:off x="-1" y="5699701"/>
            <a:ext cx="12192001" cy="1158299"/>
          </a:xfrm>
          <a:prstGeom prst="rect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2E7260C-2D14-CDE9-DD65-8BD185C2D2C4}"/>
              </a:ext>
            </a:extLst>
          </p:cNvPr>
          <p:cNvSpPr txBox="1"/>
          <p:nvPr userDrawn="1"/>
        </p:nvSpPr>
        <p:spPr>
          <a:xfrm>
            <a:off x="845111" y="2645336"/>
            <a:ext cx="9143999" cy="79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Organised jointly by EC, EASA, EUROCONTROL, SDM and SESAR 3 JU</a:t>
            </a:r>
            <a:endParaRPr lang="en-GB" sz="18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nl-BE" sz="2000" b="1" i="0" kern="1200" dirty="0">
                <a:solidFill>
                  <a:srgbClr val="BFE8FF"/>
                </a:solidFill>
                <a:latin typeface="Titillium Web SemiBold" pitchFamily="2" charset="77"/>
                <a:ea typeface="+mn-ea"/>
                <a:cs typeface="+mn-cs"/>
              </a:rPr>
              <a:t>4 – 6 June 2024</a:t>
            </a:r>
            <a:r>
              <a:rPr lang="nl-BE" sz="2000" b="1" i="0" kern="1200" baseline="0" dirty="0">
                <a:solidFill>
                  <a:srgbClr val="BFE8FF"/>
                </a:solidFill>
                <a:latin typeface="Titillium Web SemiBold" pitchFamily="2" charset="77"/>
                <a:ea typeface="+mn-ea"/>
                <a:cs typeface="+mn-cs"/>
              </a:rPr>
              <a:t> </a:t>
            </a:r>
            <a:endParaRPr lang="nl-BE" sz="2000" b="1" i="0" kern="1200" dirty="0">
              <a:solidFill>
                <a:srgbClr val="BFE8FF"/>
              </a:solidFill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0710380F-C937-4B38-2DD1-7994A0E7AA75}"/>
              </a:ext>
            </a:extLst>
          </p:cNvPr>
          <p:cNvSpPr/>
          <p:nvPr userDrawn="1"/>
        </p:nvSpPr>
        <p:spPr>
          <a:xfrm>
            <a:off x="710025" y="1097736"/>
            <a:ext cx="126951" cy="1028318"/>
          </a:xfrm>
          <a:prstGeom prst="rect">
            <a:avLst/>
          </a:prstGeom>
          <a:solidFill>
            <a:srgbClr val="186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1C44F80-C4F6-62BA-B44E-7B91A9469191}"/>
              </a:ext>
            </a:extLst>
          </p:cNvPr>
          <p:cNvSpPr txBox="1"/>
          <p:nvPr userDrawn="1"/>
        </p:nvSpPr>
        <p:spPr>
          <a:xfrm>
            <a:off x="836976" y="1125191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6000" b="1" i="0" dirty="0">
                <a:solidFill>
                  <a:srgbClr val="BFE8FF"/>
                </a:solidFill>
                <a:latin typeface="Titillium Web" pitchFamily="2" charset="77"/>
              </a:rPr>
              <a:t>GLOBAL TBO SYMPOSIUM</a:t>
            </a:r>
            <a:endParaRPr lang="nl-BE" sz="2800" b="1" i="0" kern="1200" dirty="0">
              <a:solidFill>
                <a:srgbClr val="BFE8FF"/>
              </a:solidFill>
              <a:latin typeface="Titillium Web" pitchFamily="2" charset="77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8D5B13-FAAD-F823-DD28-6BE1A5907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04117" y="5967527"/>
            <a:ext cx="6983762" cy="6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50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9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614BE-105D-8CCF-FDCB-75EFBE25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6FCF5C-F9A9-52BF-8DF6-0FD8980ED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46E5BE-B199-6C83-0524-B67D6A068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34CFC2-D47C-2D46-414A-82BB9275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2EB8BE-1C4A-13DD-9EA7-1EA6A8E1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1C6D67-BA17-142E-F1A4-938B2BEF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9082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208C1-29D9-1041-B098-F8DF7457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80CECD9-59B0-6184-51FA-C34BDA20A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0EF814-D08A-13F5-ED37-769411AAE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FDEBF0-819D-D007-CB59-D7C36680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0EC387-3D2A-D7D5-E7FA-EA517BAE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EE8824-6797-9B38-9B26-39701FA93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2956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16305-7074-6EDA-D223-8C2F5AA2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9903094-5021-B1C4-AD89-0AB44C68F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3E6073-E8E2-6771-A9F6-B149CB3D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DE60AB-F54E-C3E6-B157-DFBD66BC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F486E5-0DB8-CF83-FFA3-B6FD80A2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200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23B76D-D521-6340-4C68-E26EAF1F2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CB2671B-7D9C-3279-A5A4-FD6E6AA2D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4846BB-A1C9-A5A7-AECD-E5E6DF84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8639B0-F985-B422-B76E-E1AD1DC8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EA80FC-6962-103D-8340-F486C1BD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309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C690637-4309-108E-E055-A3B4A360C437}"/>
              </a:ext>
            </a:extLst>
          </p:cNvPr>
          <p:cNvSpPr/>
          <p:nvPr userDrawn="1"/>
        </p:nvSpPr>
        <p:spPr>
          <a:xfrm>
            <a:off x="0" y="-8450"/>
            <a:ext cx="2044174" cy="5962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 descr="Afbeelding met Wereld, ruimte, Aarde&#10;&#10;Automatisch gegenereerde beschrijving">
            <a:extLst>
              <a:ext uri="{FF2B5EF4-FFF2-40B4-BE49-F238E27FC236}">
                <a16:creationId xmlns:a16="http://schemas.microsoft.com/office/drawing/2014/main" id="{1DD3F052-9267-0B2F-E98B-87A43D2F2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44174" y="-8450"/>
            <a:ext cx="10147826" cy="57081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0B656E-846B-C3E0-19DC-B6FAAF3618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8700" y="471948"/>
            <a:ext cx="9144000" cy="1654106"/>
          </a:xfrm>
        </p:spPr>
        <p:txBody>
          <a:bodyPr anchor="b"/>
          <a:lstStyle>
            <a:lvl1pPr algn="l">
              <a:defRPr sz="6000" b="1" i="0">
                <a:solidFill>
                  <a:srgbClr val="BFE8FF"/>
                </a:solidFill>
                <a:latin typeface="Titillium Web" pitchFamily="2" charset="77"/>
              </a:defRPr>
            </a:lvl1pPr>
          </a:lstStyle>
          <a:p>
            <a:r>
              <a:rPr lang="nl-NL" dirty="0"/>
              <a:t>SESSION TITLE</a:t>
            </a:r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A31E6FA-A583-3954-14CC-8F689C61A288}"/>
              </a:ext>
            </a:extLst>
          </p:cNvPr>
          <p:cNvSpPr/>
          <p:nvPr userDrawn="1"/>
        </p:nvSpPr>
        <p:spPr>
          <a:xfrm>
            <a:off x="-1" y="5699701"/>
            <a:ext cx="12192001" cy="1158299"/>
          </a:xfrm>
          <a:prstGeom prst="rect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C9B7C82-495B-37FF-8A6D-0E81A1E37170}"/>
              </a:ext>
            </a:extLst>
          </p:cNvPr>
          <p:cNvSpPr/>
          <p:nvPr userDrawn="1"/>
        </p:nvSpPr>
        <p:spPr>
          <a:xfrm>
            <a:off x="901749" y="1097736"/>
            <a:ext cx="126951" cy="1028318"/>
          </a:xfrm>
          <a:prstGeom prst="rect">
            <a:avLst/>
          </a:prstGeom>
          <a:solidFill>
            <a:srgbClr val="186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2E7260C-2D14-CDE9-DD65-8BD185C2D2C4}"/>
              </a:ext>
            </a:extLst>
          </p:cNvPr>
          <p:cNvSpPr txBox="1"/>
          <p:nvPr userDrawn="1"/>
        </p:nvSpPr>
        <p:spPr>
          <a:xfrm>
            <a:off x="1036835" y="2645336"/>
            <a:ext cx="9143999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2800" b="1" i="0" kern="1200" dirty="0">
                <a:solidFill>
                  <a:srgbClr val="BFE8FF"/>
                </a:solidFill>
                <a:latin typeface="Titillium Web SemiBold" pitchFamily="2" charset="77"/>
                <a:ea typeface="+mn-ea"/>
                <a:cs typeface="+mn-cs"/>
              </a:rPr>
              <a:t>GLOBAL TBO SYMPOSIUM</a:t>
            </a:r>
          </a:p>
          <a:p>
            <a:pPr algn="l"/>
            <a:r>
              <a:rPr lang="nl-BE" sz="2000" b="1" i="0" kern="1200" dirty="0">
                <a:solidFill>
                  <a:srgbClr val="BFE8FF"/>
                </a:solidFill>
                <a:latin typeface="Titillium Web SemiBold" pitchFamily="2" charset="77"/>
                <a:ea typeface="+mn-ea"/>
                <a:cs typeface="+mn-cs"/>
              </a:rPr>
              <a:t>4 – 6 June 2024</a:t>
            </a:r>
            <a:r>
              <a:rPr lang="nl-BE" sz="2000" b="1" i="0" kern="1200" baseline="0" dirty="0">
                <a:solidFill>
                  <a:srgbClr val="BFE8FF"/>
                </a:solidFill>
                <a:latin typeface="Titillium Web SemiBold" pitchFamily="2" charset="77"/>
                <a:ea typeface="+mn-ea"/>
                <a:cs typeface="+mn-cs"/>
              </a:rPr>
              <a:t> </a:t>
            </a:r>
            <a:endParaRPr lang="nl-BE" sz="2000" b="1" i="0" kern="1200" dirty="0">
              <a:solidFill>
                <a:srgbClr val="BFE8FF"/>
              </a:solidFill>
              <a:latin typeface="Titillium Web SemiBold" pitchFamily="2" charset="77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C383D-2062-BCE0-7669-07F324E394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04117" y="5967527"/>
            <a:ext cx="6983762" cy="6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3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FC229-51C1-BD8F-250C-3423CBFAC4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86015"/>
            <a:ext cx="10515600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rgbClr val="083698"/>
                </a:solidFill>
                <a:latin typeface="Titillium Web" pitchFamily="2" charset="77"/>
              </a:defRPr>
            </a:lvl1pPr>
          </a:lstStyle>
          <a:p>
            <a:r>
              <a:rPr lang="nl-NL" dirty="0"/>
              <a:t>Presentation </a:t>
            </a:r>
            <a:r>
              <a:rPr lang="nl-NL" dirty="0" err="1"/>
              <a:t>title</a:t>
            </a:r>
            <a:endParaRPr lang="nl-BE" dirty="0"/>
          </a:p>
        </p:txBody>
      </p:sp>
      <p:pic>
        <p:nvPicPr>
          <p:cNvPr id="6" name="Afbeelding 5" descr="Afbeelding met Wereld, ruimte, Aarde&#10;&#10;Automatisch gegenereerde beschrijving">
            <a:extLst>
              <a:ext uri="{FF2B5EF4-FFF2-40B4-BE49-F238E27FC236}">
                <a16:creationId xmlns:a16="http://schemas.microsoft.com/office/drawing/2014/main" id="{718B7300-9638-21EE-0457-666BE5297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47822" y="5708150"/>
            <a:ext cx="2044178" cy="114985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38E7419-152B-6A75-3558-4541308D618A}"/>
              </a:ext>
            </a:extLst>
          </p:cNvPr>
          <p:cNvSpPr/>
          <p:nvPr userDrawn="1"/>
        </p:nvSpPr>
        <p:spPr>
          <a:xfrm>
            <a:off x="-1" y="5699701"/>
            <a:ext cx="10172701" cy="1158299"/>
          </a:xfrm>
          <a:prstGeom prst="rect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Driehoek 8">
            <a:extLst>
              <a:ext uri="{FF2B5EF4-FFF2-40B4-BE49-F238E27FC236}">
                <a16:creationId xmlns:a16="http://schemas.microsoft.com/office/drawing/2014/main" id="{1F265568-E496-895B-6728-48A280462DCF}"/>
              </a:ext>
            </a:extLst>
          </p:cNvPr>
          <p:cNvSpPr/>
          <p:nvPr userDrawn="1"/>
        </p:nvSpPr>
        <p:spPr>
          <a:xfrm>
            <a:off x="9492343" y="5699701"/>
            <a:ext cx="1360714" cy="1158299"/>
          </a:xfrm>
          <a:prstGeom prst="triangle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B1EEDA1-5733-8523-9477-5F474A43FEC3}"/>
              </a:ext>
            </a:extLst>
          </p:cNvPr>
          <p:cNvSpPr txBox="1"/>
          <p:nvPr userDrawn="1"/>
        </p:nvSpPr>
        <p:spPr>
          <a:xfrm>
            <a:off x="831850" y="494957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18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Global TBO Symposium </a:t>
            </a:r>
          </a:p>
          <a:p>
            <a:pPr algn="l"/>
            <a:r>
              <a:rPr lang="nl-BE" sz="14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4 – 6 June 2024</a:t>
            </a:r>
            <a:r>
              <a:rPr lang="nl-BE" sz="1400" b="1" i="0" kern="1200" baseline="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 </a:t>
            </a:r>
            <a:endParaRPr lang="nl-BE" sz="1400" b="1" i="0" kern="1200" dirty="0">
              <a:solidFill>
                <a:srgbClr val="083698"/>
              </a:solidFill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72507918-836E-2B45-77B6-E77C410089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76925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Titillium Web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Speaker details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9502E8B-C543-B96C-7AF0-D72BAB37E5B0}"/>
              </a:ext>
            </a:extLst>
          </p:cNvPr>
          <p:cNvSpPr/>
          <p:nvPr userDrawn="1"/>
        </p:nvSpPr>
        <p:spPr>
          <a:xfrm>
            <a:off x="612648" y="2576925"/>
            <a:ext cx="70260" cy="814013"/>
          </a:xfrm>
          <a:prstGeom prst="rect">
            <a:avLst/>
          </a:prstGeom>
          <a:solidFill>
            <a:srgbClr val="083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FE3171-37CF-879D-C39A-C6F84E129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04117" y="5967527"/>
            <a:ext cx="6983762" cy="6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3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Wereld, ruimte, Aarde&#10;&#10;Automatisch gegenereerde beschrijving">
            <a:extLst>
              <a:ext uri="{FF2B5EF4-FFF2-40B4-BE49-F238E27FC236}">
                <a16:creationId xmlns:a16="http://schemas.microsoft.com/office/drawing/2014/main" id="{1DD3F052-9267-0B2F-E98B-87A43D2F2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47822" y="5708150"/>
            <a:ext cx="2044178" cy="114985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2A31E6FA-A583-3954-14CC-8F689C61A288}"/>
              </a:ext>
            </a:extLst>
          </p:cNvPr>
          <p:cNvSpPr/>
          <p:nvPr userDrawn="1"/>
        </p:nvSpPr>
        <p:spPr>
          <a:xfrm>
            <a:off x="-1" y="5699701"/>
            <a:ext cx="10172701" cy="1158299"/>
          </a:xfrm>
          <a:prstGeom prst="rect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Driehoek 11">
            <a:extLst>
              <a:ext uri="{FF2B5EF4-FFF2-40B4-BE49-F238E27FC236}">
                <a16:creationId xmlns:a16="http://schemas.microsoft.com/office/drawing/2014/main" id="{331E3369-FC0C-F5EC-60E6-72FE04249CA6}"/>
              </a:ext>
            </a:extLst>
          </p:cNvPr>
          <p:cNvSpPr/>
          <p:nvPr userDrawn="1"/>
        </p:nvSpPr>
        <p:spPr>
          <a:xfrm>
            <a:off x="9492343" y="5699701"/>
            <a:ext cx="1360714" cy="1158299"/>
          </a:xfrm>
          <a:prstGeom prst="triangle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2E7260C-2D14-CDE9-DD65-8BD185C2D2C4}"/>
              </a:ext>
            </a:extLst>
          </p:cNvPr>
          <p:cNvSpPr txBox="1"/>
          <p:nvPr userDrawn="1"/>
        </p:nvSpPr>
        <p:spPr>
          <a:xfrm>
            <a:off x="838200" y="5149078"/>
            <a:ext cx="347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18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Global TBO Symposium </a:t>
            </a:r>
          </a:p>
          <a:p>
            <a:pPr algn="l"/>
            <a:r>
              <a:rPr lang="nl-BE" sz="14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4 – 6 </a:t>
            </a:r>
            <a:r>
              <a:rPr lang="nl-BE" sz="1400" b="1" i="0" kern="1200" dirty="0" err="1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June</a:t>
            </a:r>
            <a:r>
              <a:rPr lang="nl-BE" sz="14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 2024</a:t>
            </a:r>
            <a:r>
              <a:rPr lang="nl-BE" sz="1400" b="1" i="0" kern="1200" baseline="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 </a:t>
            </a:r>
            <a:endParaRPr lang="nl-BE" sz="1400" b="1" i="0" kern="1200" dirty="0">
              <a:solidFill>
                <a:srgbClr val="083698"/>
              </a:solidFill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D259E51-E978-B520-9FB1-3CD91B377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534"/>
            <a:ext cx="10515600" cy="3367698"/>
          </a:xfrm>
        </p:spPr>
        <p:txBody>
          <a:bodyPr/>
          <a:lstStyle>
            <a:lvl1pPr>
              <a:defRPr b="0" i="0">
                <a:latin typeface="Titillium Web" pitchFamily="2" charset="77"/>
              </a:defRPr>
            </a:lvl1pPr>
            <a:lvl2pPr>
              <a:defRPr b="0" i="0">
                <a:latin typeface="Titillium Web" pitchFamily="2" charset="77"/>
              </a:defRPr>
            </a:lvl2pPr>
            <a:lvl3pPr>
              <a:defRPr b="0" i="0">
                <a:latin typeface="Titillium Web" pitchFamily="2" charset="77"/>
              </a:defRPr>
            </a:lvl3pPr>
            <a:lvl4pPr>
              <a:defRPr b="0" i="0">
                <a:latin typeface="Titillium Web" pitchFamily="2" charset="77"/>
              </a:defRPr>
            </a:lvl4pPr>
            <a:lvl5pPr>
              <a:defRPr b="0" i="0">
                <a:latin typeface="Titillium Web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D6F03A5-8280-2FB0-664E-CD1FB6A7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159"/>
            <a:ext cx="10515600" cy="78585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83698"/>
                </a:solidFill>
                <a:latin typeface="Titillium Web SemiBold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79D93C-B946-A8C3-318E-2BFCD683F0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04117" y="5967527"/>
            <a:ext cx="6983762" cy="6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2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Wereld, ruimte, Aarde&#10;&#10;Automatisch gegenereerde beschrijving">
            <a:extLst>
              <a:ext uri="{FF2B5EF4-FFF2-40B4-BE49-F238E27FC236}">
                <a16:creationId xmlns:a16="http://schemas.microsoft.com/office/drawing/2014/main" id="{76F477BC-6F5A-C8B9-D509-8D9114F24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9536" r="40464"/>
          <a:stretch/>
        </p:blipFill>
        <p:spPr>
          <a:xfrm flipH="1">
            <a:off x="-1" y="7548"/>
            <a:ext cx="6096001" cy="6858000"/>
          </a:xfrm>
          <a:prstGeom prst="rect">
            <a:avLst/>
          </a:prstGeom>
        </p:spPr>
      </p:pic>
      <p:sp>
        <p:nvSpPr>
          <p:cNvPr id="15" name="Opgeslagen gegevens 14">
            <a:extLst>
              <a:ext uri="{FF2B5EF4-FFF2-40B4-BE49-F238E27FC236}">
                <a16:creationId xmlns:a16="http://schemas.microsoft.com/office/drawing/2014/main" id="{6E79BC6C-0E8F-AF38-B25F-7E5FFFF33BA3}"/>
              </a:ext>
            </a:extLst>
          </p:cNvPr>
          <p:cNvSpPr/>
          <p:nvPr userDrawn="1"/>
        </p:nvSpPr>
        <p:spPr>
          <a:xfrm rot="10800000">
            <a:off x="1026166" y="-119269"/>
            <a:ext cx="14728925" cy="875372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1FBD2E9-E3E2-DCC4-579C-D301FBE7A52F}"/>
              </a:ext>
            </a:extLst>
          </p:cNvPr>
          <p:cNvSpPr/>
          <p:nvPr userDrawn="1"/>
        </p:nvSpPr>
        <p:spPr>
          <a:xfrm>
            <a:off x="3656869" y="846672"/>
            <a:ext cx="126951" cy="1028318"/>
          </a:xfrm>
          <a:prstGeom prst="rect">
            <a:avLst/>
          </a:prstGeom>
          <a:solidFill>
            <a:srgbClr val="083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E0224715-3091-0E4F-785F-191E466CD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821" y="1817279"/>
            <a:ext cx="7542032" cy="3367698"/>
          </a:xfrm>
        </p:spPr>
        <p:txBody>
          <a:bodyPr/>
          <a:lstStyle>
            <a:lvl1pPr>
              <a:defRPr b="0" i="0">
                <a:latin typeface="Titillium Web" pitchFamily="2" charset="77"/>
              </a:defRPr>
            </a:lvl1pPr>
            <a:lvl2pPr>
              <a:defRPr b="0" i="0">
                <a:latin typeface="Titillium Web" pitchFamily="2" charset="77"/>
              </a:defRPr>
            </a:lvl2pPr>
            <a:lvl3pPr>
              <a:defRPr b="0" i="0">
                <a:latin typeface="Titillium Web" pitchFamily="2" charset="77"/>
              </a:defRPr>
            </a:lvl3pPr>
            <a:lvl4pPr>
              <a:defRPr b="0" i="0">
                <a:latin typeface="Titillium Web" pitchFamily="2" charset="77"/>
              </a:defRPr>
            </a:lvl4pPr>
            <a:lvl5pPr>
              <a:defRPr b="0" i="0">
                <a:latin typeface="Titillium Web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A9CA4CA-BC6F-5347-745C-BF095531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821" y="967904"/>
            <a:ext cx="7542032" cy="78585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83698"/>
                </a:solidFill>
                <a:latin typeface="Titillium Web SemiBold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4C57004-2B64-1C5F-382E-BAB3CD77493B}"/>
              </a:ext>
            </a:extLst>
          </p:cNvPr>
          <p:cNvSpPr/>
          <p:nvPr userDrawn="1"/>
        </p:nvSpPr>
        <p:spPr>
          <a:xfrm>
            <a:off x="0" y="6040907"/>
            <a:ext cx="12192000" cy="817093"/>
          </a:xfrm>
          <a:prstGeom prst="rect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746656E-DE44-2C1C-FA3E-B2BDFEBFC1E4}"/>
              </a:ext>
            </a:extLst>
          </p:cNvPr>
          <p:cNvSpPr txBox="1"/>
          <p:nvPr userDrawn="1"/>
        </p:nvSpPr>
        <p:spPr>
          <a:xfrm>
            <a:off x="3783820" y="5484653"/>
            <a:ext cx="347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18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Global TBO Symposium </a:t>
            </a:r>
          </a:p>
          <a:p>
            <a:pPr algn="l"/>
            <a:r>
              <a:rPr lang="nl-BE" sz="14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4 – 6 </a:t>
            </a:r>
            <a:r>
              <a:rPr lang="nl-BE" sz="1400" b="1" i="0" kern="1200" dirty="0" err="1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June</a:t>
            </a:r>
            <a:r>
              <a:rPr lang="nl-BE" sz="14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 2024</a:t>
            </a:r>
            <a:r>
              <a:rPr lang="nl-BE" sz="1400" b="1" i="0" kern="1200" baseline="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 </a:t>
            </a:r>
            <a:endParaRPr lang="nl-BE" sz="1400" b="1" i="0" kern="1200" dirty="0">
              <a:solidFill>
                <a:srgbClr val="083698"/>
              </a:solidFill>
              <a:latin typeface="Titillium Web SemiBold" pitchFamily="2" charset="77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AE02386-99B6-239B-AA4C-633F12090B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82440" y="6174086"/>
            <a:ext cx="4923119" cy="4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6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2E17D-B0D4-68F3-BA60-21B59B3F3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7DB49F-AD37-8C14-D201-6A800802D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0A0447-FB5F-7165-41F9-25F99817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59BE2A-43A3-5F19-6DCC-66249151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357852-53A9-6FF0-07DF-DC7394C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742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8862B-FBF3-D2AB-2825-32357062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026AB6-7AD2-CC2B-87AC-454E01DD7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719FFBC-FC9D-59DC-5F99-F00948F1E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931BC5-34D0-02DA-571D-3B34C322E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216089-EAAA-828C-4E63-55196732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DAC1725-9B28-B28E-4961-0BB92712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246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329C-F883-50FA-231A-92C74626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D19329-813E-31A5-45B2-5AEBAE6B9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A0316E-3690-E4AE-D410-1A6B1FAFF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7242EA-26C5-FCA0-39B2-77096C46B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CBE707A-DB79-458A-3011-2B393A514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3A061A-0567-E613-B4D5-E674E58B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A064CAD-869E-4FAB-B593-530F006B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C5CEBA6-95AF-41AF-DE06-8B382668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789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B8A806D-A4D6-CFE1-E3A5-BDD8F43B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85AB97A-F03A-D9E8-4FAE-2BB1F578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E801D8-E02D-2BE9-9551-EEFD59D2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970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32F8768-37B2-F1BB-1DC8-EE1BD7D0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3732D0-98A0-446E-4FE4-F5889CE88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FDCD35-2584-601E-FD83-556E37E9E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F8C91-2E4D-C144-A764-03FD082FF2CA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4FCF84-4B1B-6BA1-DA03-2B4F7A72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338349-CD3A-2AA3-6628-9FCB44C11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277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5" r:id="rId9"/>
    <p:sldLayoutId id="2147483661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E0C6B-CD52-22A1-743D-2CBBEE4F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669"/>
            <a:ext cx="10515600" cy="217491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2D84"/>
                </a:solidFill>
              </a:rPr>
              <a:t>TBO building blocks - Enabling technologies &amp; trajectory sharing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B4EA2-DF81-B234-67BC-3836AEDB5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Hugues de </a:t>
            </a:r>
            <a:r>
              <a:rPr lang="nl-BE" dirty="0" err="1"/>
              <a:t>Beco</a:t>
            </a:r>
            <a:r>
              <a:rPr lang="nl-BE" dirty="0"/>
              <a:t> – Airbus – </a:t>
            </a:r>
            <a:r>
              <a:rPr lang="nl-BE" dirty="0" err="1"/>
              <a:t>head</a:t>
            </a:r>
            <a:r>
              <a:rPr lang="nl-BE" dirty="0"/>
              <a:t> of ATM program</a:t>
            </a:r>
          </a:p>
        </p:txBody>
      </p:sp>
    </p:spTree>
    <p:extLst>
      <p:ext uri="{BB962C8B-B14F-4D97-AF65-F5344CB8AC3E}">
        <p14:creationId xmlns:p14="http://schemas.microsoft.com/office/powerpoint/2010/main" val="101515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B9FD5FC-C8E4-4EE3-B7B5-31AE86C5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964"/>
            <a:ext cx="10515600" cy="785855"/>
          </a:xfrm>
        </p:spPr>
        <p:txBody>
          <a:bodyPr/>
          <a:lstStyle/>
          <a:p>
            <a:r>
              <a:rPr lang="fr-FR" dirty="0"/>
              <a:t>Data Link – the digital enabler for Air-</a:t>
            </a:r>
            <a:r>
              <a:rPr lang="fr-FR" dirty="0" err="1"/>
              <a:t>Gnd</a:t>
            </a:r>
            <a:r>
              <a:rPr lang="fr-FR" dirty="0"/>
              <a:t> collaboration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622E6D82-FBCF-4F8A-B882-79A8622EDB51}"/>
              </a:ext>
            </a:extLst>
          </p:cNvPr>
          <p:cNvSpPr txBox="1"/>
          <p:nvPr/>
        </p:nvSpPr>
        <p:spPr>
          <a:xfrm>
            <a:off x="733988" y="4644726"/>
            <a:ext cx="1470213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VDL mode2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61E9956B-5238-4979-8697-FFBDD56F5A61}"/>
              </a:ext>
            </a:extLst>
          </p:cNvPr>
          <p:cNvSpPr txBox="1"/>
          <p:nvPr/>
        </p:nvSpPr>
        <p:spPr>
          <a:xfrm>
            <a:off x="3187903" y="4579969"/>
            <a:ext cx="158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/>
              <a:t>IRIS (</a:t>
            </a:r>
            <a:r>
              <a:rPr lang="fr-FR" sz="1800" b="1" dirty="0" err="1"/>
              <a:t>Inmarsat</a:t>
            </a:r>
            <a:r>
              <a:rPr lang="fr-FR" sz="1800" b="1" dirty="0"/>
              <a:t>)</a:t>
            </a:r>
          </a:p>
        </p:txBody>
      </p:sp>
      <p:pic>
        <p:nvPicPr>
          <p:cNvPr id="95" name="Image 94">
            <a:extLst>
              <a:ext uri="{FF2B5EF4-FFF2-40B4-BE49-F238E27FC236}">
                <a16:creationId xmlns:a16="http://schemas.microsoft.com/office/drawing/2014/main" id="{742AB8F8-F309-42B6-A1DF-A5DD8F40C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55" y="4488913"/>
            <a:ext cx="856705" cy="626698"/>
          </a:xfrm>
          <a:prstGeom prst="rect">
            <a:avLst/>
          </a:prstGeom>
        </p:spPr>
      </p:pic>
      <p:sp>
        <p:nvSpPr>
          <p:cNvPr id="98" name="Plus 73">
            <a:extLst>
              <a:ext uri="{FF2B5EF4-FFF2-40B4-BE49-F238E27FC236}">
                <a16:creationId xmlns:a16="http://schemas.microsoft.com/office/drawing/2014/main" id="{538F3392-D4E9-4F8A-BB38-0A1A00C32122}"/>
              </a:ext>
            </a:extLst>
          </p:cNvPr>
          <p:cNvSpPr/>
          <p:nvPr/>
        </p:nvSpPr>
        <p:spPr bwMode="auto">
          <a:xfrm>
            <a:off x="2499211" y="4543909"/>
            <a:ext cx="546153" cy="474698"/>
          </a:xfrm>
          <a:prstGeom prst="mathPlu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Google Shape;532;g13a5006cf17_0_838">
            <a:extLst>
              <a:ext uri="{FF2B5EF4-FFF2-40B4-BE49-F238E27FC236}">
                <a16:creationId xmlns:a16="http://schemas.microsoft.com/office/drawing/2014/main" id="{B389F28E-79CE-4167-82A9-11879FF2CE76}"/>
              </a:ext>
            </a:extLst>
          </p:cNvPr>
          <p:cNvSpPr txBox="1"/>
          <p:nvPr/>
        </p:nvSpPr>
        <p:spPr>
          <a:xfrm>
            <a:off x="6277604" y="4773815"/>
            <a:ext cx="1382100" cy="36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algn="ctr">
              <a:defRPr b="1"/>
            </a:lvl1pPr>
          </a:lstStyle>
          <a:p>
            <a:r>
              <a:rPr lang="en-US" dirty="0">
                <a:sym typeface="Arial"/>
              </a:rPr>
              <a:t>LDACS</a:t>
            </a:r>
            <a:endParaRPr dirty="0">
              <a:sym typeface="Arial"/>
            </a:endParaRPr>
          </a:p>
        </p:txBody>
      </p:sp>
      <p:pic>
        <p:nvPicPr>
          <p:cNvPr id="104" name="Google Shape;564;g13a5006cf17_0_838">
            <a:extLst>
              <a:ext uri="{FF2B5EF4-FFF2-40B4-BE49-F238E27FC236}">
                <a16:creationId xmlns:a16="http://schemas.microsoft.com/office/drawing/2014/main" id="{97AB62AD-3BC5-472A-A65B-D5DC0B02EC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075" y="4542478"/>
            <a:ext cx="856704" cy="626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533;g13a5006cf17_0_838">
            <a:extLst>
              <a:ext uri="{FF2B5EF4-FFF2-40B4-BE49-F238E27FC236}">
                <a16:creationId xmlns:a16="http://schemas.microsoft.com/office/drawing/2014/main" id="{3E6A1E13-1A76-45B0-B124-783D7A16EE94}"/>
              </a:ext>
            </a:extLst>
          </p:cNvPr>
          <p:cNvSpPr txBox="1"/>
          <p:nvPr/>
        </p:nvSpPr>
        <p:spPr>
          <a:xfrm>
            <a:off x="7998731" y="4786987"/>
            <a:ext cx="2412740" cy="36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algn="ctr">
              <a:defRPr b="1"/>
            </a:lvl1pPr>
          </a:lstStyle>
          <a:p>
            <a:r>
              <a:rPr lang="en-US" dirty="0">
                <a:sym typeface="Arial"/>
              </a:rPr>
              <a:t>Hyper Connected ATM</a:t>
            </a:r>
            <a:endParaRPr dirty="0">
              <a:sym typeface="Arial"/>
            </a:endParaRPr>
          </a:p>
        </p:txBody>
      </p:sp>
      <p:pic>
        <p:nvPicPr>
          <p:cNvPr id="109" name="Google Shape;562;g13a5006cf17_0_838">
            <a:extLst>
              <a:ext uri="{FF2B5EF4-FFF2-40B4-BE49-F238E27FC236}">
                <a16:creationId xmlns:a16="http://schemas.microsoft.com/office/drawing/2014/main" id="{55A2F32C-B690-4D5A-8549-E9142C5D950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703944" y="4493953"/>
            <a:ext cx="750891" cy="75411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ZoneTexte 109">
            <a:extLst>
              <a:ext uri="{FF2B5EF4-FFF2-40B4-BE49-F238E27FC236}">
                <a16:creationId xmlns:a16="http://schemas.microsoft.com/office/drawing/2014/main" id="{76228DEC-477F-4959-8641-01023979697A}"/>
              </a:ext>
            </a:extLst>
          </p:cNvPr>
          <p:cNvSpPr txBox="1"/>
          <p:nvPr/>
        </p:nvSpPr>
        <p:spPr>
          <a:xfrm>
            <a:off x="5454835" y="4960712"/>
            <a:ext cx="85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/>
              <a:t>Lband</a:t>
            </a:r>
            <a:endParaRPr lang="fr-FR" sz="1800" b="1" dirty="0"/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02E02FFF-8983-4C9F-AAE2-96CE733ADAE4}"/>
              </a:ext>
            </a:extLst>
          </p:cNvPr>
          <p:cNvSpPr txBox="1"/>
          <p:nvPr/>
        </p:nvSpPr>
        <p:spPr>
          <a:xfrm>
            <a:off x="11104966" y="4901262"/>
            <a:ext cx="85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Ku/Ka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3CDCCC7-7A02-4AD5-8428-8E3EC38381E2}"/>
              </a:ext>
            </a:extLst>
          </p:cNvPr>
          <p:cNvSpPr/>
          <p:nvPr/>
        </p:nvSpPr>
        <p:spPr>
          <a:xfrm rot="16200000">
            <a:off x="-398563" y="4542785"/>
            <a:ext cx="1462366" cy="550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Foundations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6C02791-C3AF-4062-80CD-AD89BEC7B520}"/>
              </a:ext>
            </a:extLst>
          </p:cNvPr>
          <p:cNvSpPr/>
          <p:nvPr/>
        </p:nvSpPr>
        <p:spPr>
          <a:xfrm rot="16200000">
            <a:off x="-513034" y="2783447"/>
            <a:ext cx="1691310" cy="550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Digital Enabler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75C9913-C54F-4259-B236-957E88E6FF69}"/>
              </a:ext>
            </a:extLst>
          </p:cNvPr>
          <p:cNvSpPr/>
          <p:nvPr/>
        </p:nvSpPr>
        <p:spPr>
          <a:xfrm rot="16200000">
            <a:off x="-513035" y="903970"/>
            <a:ext cx="1691311" cy="5509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ATC/ATM Functions</a:t>
            </a:r>
          </a:p>
        </p:txBody>
      </p:sp>
      <p:pic>
        <p:nvPicPr>
          <p:cNvPr id="118" name="Image 117">
            <a:extLst>
              <a:ext uri="{FF2B5EF4-FFF2-40B4-BE49-F238E27FC236}">
                <a16:creationId xmlns:a16="http://schemas.microsoft.com/office/drawing/2014/main" id="{2781FADC-F3D4-4868-B5EE-97476DCDB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54" y="3210923"/>
            <a:ext cx="778241" cy="778241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id="{02DC0B46-F63D-4634-AB5B-0F005C880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12" y="3278566"/>
            <a:ext cx="611686" cy="604518"/>
          </a:xfrm>
          <a:prstGeom prst="rect">
            <a:avLst/>
          </a:prstGeom>
        </p:spPr>
      </p:pic>
      <p:sp>
        <p:nvSpPr>
          <p:cNvPr id="129" name="Rectangle : coins arrondis 128">
            <a:extLst>
              <a:ext uri="{FF2B5EF4-FFF2-40B4-BE49-F238E27FC236}">
                <a16:creationId xmlns:a16="http://schemas.microsoft.com/office/drawing/2014/main" id="{5D135735-ED2C-4811-AF97-F775D13E1540}"/>
              </a:ext>
            </a:extLst>
          </p:cNvPr>
          <p:cNvSpPr/>
          <p:nvPr/>
        </p:nvSpPr>
        <p:spPr>
          <a:xfrm>
            <a:off x="3317366" y="2829235"/>
            <a:ext cx="694944" cy="516491"/>
          </a:xfrm>
          <a:prstGeom prst="roundRect">
            <a:avLst>
              <a:gd name="adj" fmla="val 39092"/>
            </a:avLst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EPP</a:t>
            </a:r>
          </a:p>
        </p:txBody>
      </p:sp>
      <p:sp>
        <p:nvSpPr>
          <p:cNvPr id="130" name="Rectangle : coins arrondis 129">
            <a:extLst>
              <a:ext uri="{FF2B5EF4-FFF2-40B4-BE49-F238E27FC236}">
                <a16:creationId xmlns:a16="http://schemas.microsoft.com/office/drawing/2014/main" id="{B615B494-55F6-467E-8687-1542ECEF1C1B}"/>
              </a:ext>
            </a:extLst>
          </p:cNvPr>
          <p:cNvSpPr/>
          <p:nvPr/>
        </p:nvSpPr>
        <p:spPr>
          <a:xfrm>
            <a:off x="4288319" y="2868794"/>
            <a:ext cx="694944" cy="516491"/>
          </a:xfrm>
          <a:prstGeom prst="roundRect">
            <a:avLst>
              <a:gd name="adj" fmla="val 390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ATN</a:t>
            </a:r>
            <a:br>
              <a:rPr lang="fr-FR" dirty="0">
                <a:solidFill>
                  <a:sysClr val="windowText" lastClr="000000"/>
                </a:solidFill>
              </a:rPr>
            </a:br>
            <a:r>
              <a:rPr lang="fr-FR" dirty="0">
                <a:solidFill>
                  <a:sysClr val="windowText" lastClr="000000"/>
                </a:solidFill>
              </a:rPr>
              <a:t>B1</a:t>
            </a:r>
          </a:p>
        </p:txBody>
      </p:sp>
      <p:sp>
        <p:nvSpPr>
          <p:cNvPr id="131" name="Rectangle : coins arrondis 130">
            <a:extLst>
              <a:ext uri="{FF2B5EF4-FFF2-40B4-BE49-F238E27FC236}">
                <a16:creationId xmlns:a16="http://schemas.microsoft.com/office/drawing/2014/main" id="{F8FE44A0-6C66-4628-8CFA-1E09BCEDC233}"/>
              </a:ext>
            </a:extLst>
          </p:cNvPr>
          <p:cNvSpPr/>
          <p:nvPr/>
        </p:nvSpPr>
        <p:spPr>
          <a:xfrm>
            <a:off x="6423377" y="2887439"/>
            <a:ext cx="694944" cy="516491"/>
          </a:xfrm>
          <a:prstGeom prst="roundRect">
            <a:avLst>
              <a:gd name="adj" fmla="val 390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ATN</a:t>
            </a:r>
            <a:br>
              <a:rPr lang="fr-FR" dirty="0">
                <a:solidFill>
                  <a:sysClr val="windowText" lastClr="000000"/>
                </a:solidFill>
              </a:rPr>
            </a:br>
            <a:r>
              <a:rPr lang="fr-FR" dirty="0">
                <a:solidFill>
                  <a:sysClr val="windowText" lastClr="000000"/>
                </a:solidFill>
              </a:rPr>
              <a:t>B1</a:t>
            </a:r>
          </a:p>
        </p:txBody>
      </p:sp>
      <p:sp>
        <p:nvSpPr>
          <p:cNvPr id="134" name="Rectangle : coins arrondis 133">
            <a:extLst>
              <a:ext uri="{FF2B5EF4-FFF2-40B4-BE49-F238E27FC236}">
                <a16:creationId xmlns:a16="http://schemas.microsoft.com/office/drawing/2014/main" id="{882945C8-376F-4E16-A053-202538F13529}"/>
              </a:ext>
            </a:extLst>
          </p:cNvPr>
          <p:cNvSpPr/>
          <p:nvPr/>
        </p:nvSpPr>
        <p:spPr>
          <a:xfrm>
            <a:off x="2206873" y="2801040"/>
            <a:ext cx="694944" cy="516491"/>
          </a:xfrm>
          <a:prstGeom prst="roundRect">
            <a:avLst>
              <a:gd name="adj" fmla="val 3909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ATS</a:t>
            </a:r>
            <a:br>
              <a:rPr lang="fr-FR" dirty="0">
                <a:solidFill>
                  <a:sysClr val="windowText" lastClr="000000"/>
                </a:solidFill>
              </a:rPr>
            </a:br>
            <a:r>
              <a:rPr lang="fr-FR" dirty="0">
                <a:solidFill>
                  <a:sysClr val="windowText" lastClr="000000"/>
                </a:solidFill>
              </a:rPr>
              <a:t>B2</a:t>
            </a:r>
          </a:p>
        </p:txBody>
      </p:sp>
      <p:sp>
        <p:nvSpPr>
          <p:cNvPr id="135" name="Rectangle : coins arrondis 134">
            <a:extLst>
              <a:ext uri="{FF2B5EF4-FFF2-40B4-BE49-F238E27FC236}">
                <a16:creationId xmlns:a16="http://schemas.microsoft.com/office/drawing/2014/main" id="{17381E77-E671-400D-A6BD-A7546CB6B0E9}"/>
              </a:ext>
            </a:extLst>
          </p:cNvPr>
          <p:cNvSpPr/>
          <p:nvPr/>
        </p:nvSpPr>
        <p:spPr>
          <a:xfrm>
            <a:off x="8200441" y="2821715"/>
            <a:ext cx="694944" cy="516491"/>
          </a:xfrm>
          <a:prstGeom prst="roundRect">
            <a:avLst>
              <a:gd name="adj" fmla="val 3909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ATS</a:t>
            </a:r>
            <a:br>
              <a:rPr lang="fr-FR" dirty="0">
                <a:solidFill>
                  <a:sysClr val="windowText" lastClr="000000"/>
                </a:solidFill>
              </a:rPr>
            </a:br>
            <a:r>
              <a:rPr lang="fr-FR" dirty="0">
                <a:solidFill>
                  <a:sysClr val="windowText" lastClr="000000"/>
                </a:solidFill>
              </a:rPr>
              <a:t>B2</a:t>
            </a:r>
          </a:p>
        </p:txBody>
      </p: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459B338D-FDE6-4308-838B-2F4FD0F9C30C}"/>
              </a:ext>
            </a:extLst>
          </p:cNvPr>
          <p:cNvCxnSpPr/>
          <p:nvPr/>
        </p:nvCxnSpPr>
        <p:spPr bwMode="auto">
          <a:xfrm flipV="1">
            <a:off x="0" y="4005689"/>
            <a:ext cx="12059321" cy="1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49">
            <a:extLst>
              <a:ext uri="{FF2B5EF4-FFF2-40B4-BE49-F238E27FC236}">
                <a16:creationId xmlns:a16="http://schemas.microsoft.com/office/drawing/2014/main" id="{294561AB-9677-4E31-B297-1A13AD93C9DA}"/>
              </a:ext>
            </a:extLst>
          </p:cNvPr>
          <p:cNvCxnSpPr>
            <a:stCxn id="154" idx="0"/>
          </p:cNvCxnSpPr>
          <p:nvPr/>
        </p:nvCxnSpPr>
        <p:spPr>
          <a:xfrm flipV="1">
            <a:off x="1502556" y="1149933"/>
            <a:ext cx="1066048" cy="502841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50">
            <a:extLst>
              <a:ext uri="{FF2B5EF4-FFF2-40B4-BE49-F238E27FC236}">
                <a16:creationId xmlns:a16="http://schemas.microsoft.com/office/drawing/2014/main" id="{3257B8DD-CF75-433D-B7AC-1228D0AC9450}"/>
              </a:ext>
            </a:extLst>
          </p:cNvPr>
          <p:cNvCxnSpPr/>
          <p:nvPr/>
        </p:nvCxnSpPr>
        <p:spPr>
          <a:xfrm>
            <a:off x="1071820" y="1804652"/>
            <a:ext cx="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51">
            <a:extLst>
              <a:ext uri="{FF2B5EF4-FFF2-40B4-BE49-F238E27FC236}">
                <a16:creationId xmlns:a16="http://schemas.microsoft.com/office/drawing/2014/main" id="{AD8180DF-2256-43FB-AB9B-F206A3D24260}"/>
              </a:ext>
            </a:extLst>
          </p:cNvPr>
          <p:cNvCxnSpPr/>
          <p:nvPr/>
        </p:nvCxnSpPr>
        <p:spPr>
          <a:xfrm>
            <a:off x="2400297" y="1714924"/>
            <a:ext cx="306475" cy="99199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27">
            <a:extLst>
              <a:ext uri="{FF2B5EF4-FFF2-40B4-BE49-F238E27FC236}">
                <a16:creationId xmlns:a16="http://schemas.microsoft.com/office/drawing/2014/main" id="{774DD0BA-0CBD-48FD-90DB-E3AB4DB06BD9}"/>
              </a:ext>
            </a:extLst>
          </p:cNvPr>
          <p:cNvSpPr txBox="1"/>
          <p:nvPr/>
        </p:nvSpPr>
        <p:spPr>
          <a:xfrm>
            <a:off x="1021433" y="809722"/>
            <a:ext cx="2116762" cy="4725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Conformance Monitoring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TextBox 28">
            <a:extLst>
              <a:ext uri="{FF2B5EF4-FFF2-40B4-BE49-F238E27FC236}">
                <a16:creationId xmlns:a16="http://schemas.microsoft.com/office/drawing/2014/main" id="{84950D49-5A92-445D-99D4-56DD57A3EA35}"/>
              </a:ext>
            </a:extLst>
          </p:cNvPr>
          <p:cNvSpPr txBox="1"/>
          <p:nvPr/>
        </p:nvSpPr>
        <p:spPr>
          <a:xfrm>
            <a:off x="2421391" y="1125275"/>
            <a:ext cx="836502" cy="4713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fr-FR" sz="900" b="1" kern="12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ATC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900" b="1" kern="12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Flight Plan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TextBox 29">
            <a:extLst>
              <a:ext uri="{FF2B5EF4-FFF2-40B4-BE49-F238E27FC236}">
                <a16:creationId xmlns:a16="http://schemas.microsoft.com/office/drawing/2014/main" id="{D65B7303-6AE4-4D71-9D14-EFD7E533E256}"/>
              </a:ext>
            </a:extLst>
          </p:cNvPr>
          <p:cNvSpPr txBox="1"/>
          <p:nvPr/>
        </p:nvSpPr>
        <p:spPr>
          <a:xfrm>
            <a:off x="1390043" y="1723436"/>
            <a:ext cx="927195" cy="366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fr-FR" sz="900" kern="1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AIRCRAFT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900" kern="1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Flight Plan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1" name="Straight Arrow Connector 55">
            <a:extLst>
              <a:ext uri="{FF2B5EF4-FFF2-40B4-BE49-F238E27FC236}">
                <a16:creationId xmlns:a16="http://schemas.microsoft.com/office/drawing/2014/main" id="{1C970567-C56A-45BD-AF5D-477E2644D975}"/>
              </a:ext>
            </a:extLst>
          </p:cNvPr>
          <p:cNvCxnSpPr/>
          <p:nvPr/>
        </p:nvCxnSpPr>
        <p:spPr>
          <a:xfrm>
            <a:off x="2057594" y="1149082"/>
            <a:ext cx="269243" cy="409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56">
            <a:extLst>
              <a:ext uri="{FF2B5EF4-FFF2-40B4-BE49-F238E27FC236}">
                <a16:creationId xmlns:a16="http://schemas.microsoft.com/office/drawing/2014/main" id="{6775C9D4-412E-47BF-A99B-57B359AD16D6}"/>
              </a:ext>
            </a:extLst>
          </p:cNvPr>
          <p:cNvCxnSpPr>
            <a:endCxn id="154" idx="17"/>
          </p:cNvCxnSpPr>
          <p:nvPr/>
        </p:nvCxnSpPr>
        <p:spPr>
          <a:xfrm>
            <a:off x="1675836" y="1385047"/>
            <a:ext cx="79539" cy="203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57">
            <a:extLst>
              <a:ext uri="{FF2B5EF4-FFF2-40B4-BE49-F238E27FC236}">
                <a16:creationId xmlns:a16="http://schemas.microsoft.com/office/drawing/2014/main" id="{6451750F-7855-48EE-928F-741C6882D3DC}"/>
              </a:ext>
            </a:extLst>
          </p:cNvPr>
          <p:cNvGrpSpPr/>
          <p:nvPr/>
        </p:nvGrpSpPr>
        <p:grpSpPr>
          <a:xfrm>
            <a:off x="1330651" y="1584703"/>
            <a:ext cx="655666" cy="162913"/>
            <a:chOff x="354588" y="1101981"/>
            <a:chExt cx="1712687" cy="547096"/>
          </a:xfrm>
        </p:grpSpPr>
        <p:sp>
          <p:nvSpPr>
            <p:cNvPr id="154" name="Freeform 88">
              <a:extLst>
                <a:ext uri="{FF2B5EF4-FFF2-40B4-BE49-F238E27FC236}">
                  <a16:creationId xmlns:a16="http://schemas.microsoft.com/office/drawing/2014/main" id="{CFB4F689-0FB7-4144-B4EE-16E307D38E3E}"/>
                </a:ext>
              </a:extLst>
            </p:cNvPr>
            <p:cNvSpPr/>
            <p:nvPr/>
          </p:nvSpPr>
          <p:spPr>
            <a:xfrm>
              <a:off x="803625" y="1101981"/>
              <a:ext cx="1263650" cy="228600"/>
            </a:xfrm>
            <a:custGeom>
              <a:avLst/>
              <a:gdLst>
                <a:gd name="connsiteX0" fmla="*/ 0 w 1263650"/>
                <a:gd name="connsiteY0" fmla="*/ 228600 h 228600"/>
                <a:gd name="connsiteX1" fmla="*/ 38100 w 1263650"/>
                <a:gd name="connsiteY1" fmla="*/ 196850 h 228600"/>
                <a:gd name="connsiteX2" fmla="*/ 57150 w 1263650"/>
                <a:gd name="connsiteY2" fmla="*/ 190500 h 228600"/>
                <a:gd name="connsiteX3" fmla="*/ 127000 w 1263650"/>
                <a:gd name="connsiteY3" fmla="*/ 184150 h 228600"/>
                <a:gd name="connsiteX4" fmla="*/ 146050 w 1263650"/>
                <a:gd name="connsiteY4" fmla="*/ 165100 h 228600"/>
                <a:gd name="connsiteX5" fmla="*/ 158750 w 1263650"/>
                <a:gd name="connsiteY5" fmla="*/ 146050 h 228600"/>
                <a:gd name="connsiteX6" fmla="*/ 209550 w 1263650"/>
                <a:gd name="connsiteY6" fmla="*/ 133350 h 228600"/>
                <a:gd name="connsiteX7" fmla="*/ 228600 w 1263650"/>
                <a:gd name="connsiteY7" fmla="*/ 114300 h 228600"/>
                <a:gd name="connsiteX8" fmla="*/ 285750 w 1263650"/>
                <a:gd name="connsiteY8" fmla="*/ 101600 h 228600"/>
                <a:gd name="connsiteX9" fmla="*/ 342900 w 1263650"/>
                <a:gd name="connsiteY9" fmla="*/ 76200 h 228600"/>
                <a:gd name="connsiteX10" fmla="*/ 361950 w 1263650"/>
                <a:gd name="connsiteY10" fmla="*/ 69850 h 228600"/>
                <a:gd name="connsiteX11" fmla="*/ 381000 w 1263650"/>
                <a:gd name="connsiteY11" fmla="*/ 63500 h 228600"/>
                <a:gd name="connsiteX12" fmla="*/ 406400 w 1263650"/>
                <a:gd name="connsiteY12" fmla="*/ 57150 h 228600"/>
                <a:gd name="connsiteX13" fmla="*/ 425450 w 1263650"/>
                <a:gd name="connsiteY13" fmla="*/ 50800 h 228600"/>
                <a:gd name="connsiteX14" fmla="*/ 463550 w 1263650"/>
                <a:gd name="connsiteY14" fmla="*/ 44450 h 228600"/>
                <a:gd name="connsiteX15" fmla="*/ 508000 w 1263650"/>
                <a:gd name="connsiteY15" fmla="*/ 31750 h 228600"/>
                <a:gd name="connsiteX16" fmla="*/ 628650 w 1263650"/>
                <a:gd name="connsiteY16" fmla="*/ 19050 h 228600"/>
                <a:gd name="connsiteX17" fmla="*/ 660400 w 1263650"/>
                <a:gd name="connsiteY17" fmla="*/ 12700 h 228600"/>
                <a:gd name="connsiteX18" fmla="*/ 679450 w 1263650"/>
                <a:gd name="connsiteY18" fmla="*/ 6350 h 228600"/>
                <a:gd name="connsiteX19" fmla="*/ 736600 w 1263650"/>
                <a:gd name="connsiteY19" fmla="*/ 0 h 228600"/>
                <a:gd name="connsiteX20" fmla="*/ 1136650 w 1263650"/>
                <a:gd name="connsiteY20" fmla="*/ 6350 h 228600"/>
                <a:gd name="connsiteX21" fmla="*/ 1174750 w 1263650"/>
                <a:gd name="connsiteY21" fmla="*/ 19050 h 228600"/>
                <a:gd name="connsiteX22" fmla="*/ 1212850 w 1263650"/>
                <a:gd name="connsiteY22" fmla="*/ 25400 h 228600"/>
                <a:gd name="connsiteX23" fmla="*/ 1231900 w 1263650"/>
                <a:gd name="connsiteY23" fmla="*/ 31750 h 228600"/>
                <a:gd name="connsiteX24" fmla="*/ 1263650 w 1263650"/>
                <a:gd name="connsiteY24" fmla="*/ 381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3650" h="228600">
                  <a:moveTo>
                    <a:pt x="0" y="228600"/>
                  </a:moveTo>
                  <a:cubicBezTo>
                    <a:pt x="94471" y="190811"/>
                    <a:pt x="-5036" y="239986"/>
                    <a:pt x="38100" y="196850"/>
                  </a:cubicBezTo>
                  <a:cubicBezTo>
                    <a:pt x="42833" y="192117"/>
                    <a:pt x="50524" y="191447"/>
                    <a:pt x="57150" y="190500"/>
                  </a:cubicBezTo>
                  <a:cubicBezTo>
                    <a:pt x="80294" y="187194"/>
                    <a:pt x="103717" y="186267"/>
                    <a:pt x="127000" y="184150"/>
                  </a:cubicBezTo>
                  <a:cubicBezTo>
                    <a:pt x="133350" y="177800"/>
                    <a:pt x="140301" y="171999"/>
                    <a:pt x="146050" y="165100"/>
                  </a:cubicBezTo>
                  <a:cubicBezTo>
                    <a:pt x="150936" y="159237"/>
                    <a:pt x="152791" y="150818"/>
                    <a:pt x="158750" y="146050"/>
                  </a:cubicBezTo>
                  <a:cubicBezTo>
                    <a:pt x="165259" y="140843"/>
                    <a:pt x="207969" y="133666"/>
                    <a:pt x="209550" y="133350"/>
                  </a:cubicBezTo>
                  <a:cubicBezTo>
                    <a:pt x="215900" y="127000"/>
                    <a:pt x="221128" y="119281"/>
                    <a:pt x="228600" y="114300"/>
                  </a:cubicBezTo>
                  <a:cubicBezTo>
                    <a:pt x="239021" y="107352"/>
                    <a:pt x="281140" y="102368"/>
                    <a:pt x="285750" y="101600"/>
                  </a:cubicBezTo>
                  <a:cubicBezTo>
                    <a:pt x="315939" y="81474"/>
                    <a:pt x="297560" y="91313"/>
                    <a:pt x="342900" y="76200"/>
                  </a:cubicBezTo>
                  <a:lnTo>
                    <a:pt x="361950" y="69850"/>
                  </a:lnTo>
                  <a:cubicBezTo>
                    <a:pt x="368300" y="67733"/>
                    <a:pt x="374506" y="65123"/>
                    <a:pt x="381000" y="63500"/>
                  </a:cubicBezTo>
                  <a:cubicBezTo>
                    <a:pt x="389467" y="61383"/>
                    <a:pt x="398009" y="59548"/>
                    <a:pt x="406400" y="57150"/>
                  </a:cubicBezTo>
                  <a:cubicBezTo>
                    <a:pt x="412836" y="55311"/>
                    <a:pt x="418916" y="52252"/>
                    <a:pt x="425450" y="50800"/>
                  </a:cubicBezTo>
                  <a:cubicBezTo>
                    <a:pt x="438019" y="48007"/>
                    <a:pt x="450981" y="47243"/>
                    <a:pt x="463550" y="44450"/>
                  </a:cubicBezTo>
                  <a:cubicBezTo>
                    <a:pt x="492936" y="37920"/>
                    <a:pt x="473425" y="36360"/>
                    <a:pt x="508000" y="31750"/>
                  </a:cubicBezTo>
                  <a:cubicBezTo>
                    <a:pt x="631892" y="15231"/>
                    <a:pt x="527610" y="34595"/>
                    <a:pt x="628650" y="19050"/>
                  </a:cubicBezTo>
                  <a:cubicBezTo>
                    <a:pt x="639317" y="17409"/>
                    <a:pt x="649929" y="15318"/>
                    <a:pt x="660400" y="12700"/>
                  </a:cubicBezTo>
                  <a:cubicBezTo>
                    <a:pt x="666894" y="11077"/>
                    <a:pt x="672848" y="7450"/>
                    <a:pt x="679450" y="6350"/>
                  </a:cubicBezTo>
                  <a:cubicBezTo>
                    <a:pt x="698356" y="3199"/>
                    <a:pt x="717550" y="2117"/>
                    <a:pt x="736600" y="0"/>
                  </a:cubicBezTo>
                  <a:cubicBezTo>
                    <a:pt x="869950" y="2117"/>
                    <a:pt x="1003409" y="557"/>
                    <a:pt x="1136650" y="6350"/>
                  </a:cubicBezTo>
                  <a:cubicBezTo>
                    <a:pt x="1150024" y="6931"/>
                    <a:pt x="1161545" y="16849"/>
                    <a:pt x="1174750" y="19050"/>
                  </a:cubicBezTo>
                  <a:cubicBezTo>
                    <a:pt x="1187450" y="21167"/>
                    <a:pt x="1200281" y="22607"/>
                    <a:pt x="1212850" y="25400"/>
                  </a:cubicBezTo>
                  <a:cubicBezTo>
                    <a:pt x="1219384" y="26852"/>
                    <a:pt x="1225464" y="29911"/>
                    <a:pt x="1231900" y="31750"/>
                  </a:cubicBezTo>
                  <a:cubicBezTo>
                    <a:pt x="1255922" y="38613"/>
                    <a:pt x="1249405" y="38100"/>
                    <a:pt x="1263650" y="38100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55" name="Straight Connector 89">
              <a:extLst>
                <a:ext uri="{FF2B5EF4-FFF2-40B4-BE49-F238E27FC236}">
                  <a16:creationId xmlns:a16="http://schemas.microsoft.com/office/drawing/2014/main" id="{EC2ADA21-10F4-460F-B167-960D5D27B8D6}"/>
                </a:ext>
              </a:extLst>
            </p:cNvPr>
            <p:cNvCxnSpPr>
              <a:endCxn id="154" idx="1"/>
            </p:cNvCxnSpPr>
            <p:nvPr/>
          </p:nvCxnSpPr>
          <p:spPr>
            <a:xfrm flipV="1">
              <a:off x="354588" y="1298831"/>
              <a:ext cx="487137" cy="350246"/>
            </a:xfrm>
            <a:prstGeom prst="lin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56" name="Straight Connector 58">
            <a:extLst>
              <a:ext uri="{FF2B5EF4-FFF2-40B4-BE49-F238E27FC236}">
                <a16:creationId xmlns:a16="http://schemas.microsoft.com/office/drawing/2014/main" id="{916EC540-FD81-40B5-ADF9-C6B2575C7501}"/>
              </a:ext>
            </a:extLst>
          </p:cNvPr>
          <p:cNvCxnSpPr/>
          <p:nvPr/>
        </p:nvCxnSpPr>
        <p:spPr>
          <a:xfrm flipV="1">
            <a:off x="3924012" y="1143009"/>
            <a:ext cx="738179" cy="442135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59">
            <a:extLst>
              <a:ext uri="{FF2B5EF4-FFF2-40B4-BE49-F238E27FC236}">
                <a16:creationId xmlns:a16="http://schemas.microsoft.com/office/drawing/2014/main" id="{D7208473-E822-457F-AC9D-009C0C00CF97}"/>
              </a:ext>
            </a:extLst>
          </p:cNvPr>
          <p:cNvCxnSpPr/>
          <p:nvPr/>
        </p:nvCxnSpPr>
        <p:spPr>
          <a:xfrm flipH="1" flipV="1">
            <a:off x="3772672" y="1176797"/>
            <a:ext cx="642048" cy="410665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61">
            <a:extLst>
              <a:ext uri="{FF2B5EF4-FFF2-40B4-BE49-F238E27FC236}">
                <a16:creationId xmlns:a16="http://schemas.microsoft.com/office/drawing/2014/main" id="{C66A8544-5549-475C-956B-C667C1A4307A}"/>
              </a:ext>
            </a:extLst>
          </p:cNvPr>
          <p:cNvCxnSpPr/>
          <p:nvPr/>
        </p:nvCxnSpPr>
        <p:spPr>
          <a:xfrm flipH="1" flipV="1">
            <a:off x="5765395" y="1221566"/>
            <a:ext cx="18485" cy="257129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62">
            <a:extLst>
              <a:ext uri="{FF2B5EF4-FFF2-40B4-BE49-F238E27FC236}">
                <a16:creationId xmlns:a16="http://schemas.microsoft.com/office/drawing/2014/main" id="{6D839AC0-A63C-485E-9202-3009C3732FF3}"/>
              </a:ext>
            </a:extLst>
          </p:cNvPr>
          <p:cNvCxnSpPr/>
          <p:nvPr/>
        </p:nvCxnSpPr>
        <p:spPr>
          <a:xfrm flipH="1" flipV="1">
            <a:off x="5760276" y="1475779"/>
            <a:ext cx="453923" cy="285266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78">
            <a:extLst>
              <a:ext uri="{FF2B5EF4-FFF2-40B4-BE49-F238E27FC236}">
                <a16:creationId xmlns:a16="http://schemas.microsoft.com/office/drawing/2014/main" id="{D223F06C-9ACC-4AB3-BA65-A8A373418CC7}"/>
              </a:ext>
            </a:extLst>
          </p:cNvPr>
          <p:cNvSpPr txBox="1"/>
          <p:nvPr/>
        </p:nvSpPr>
        <p:spPr>
          <a:xfrm>
            <a:off x="5089427" y="809722"/>
            <a:ext cx="1960068" cy="417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nl-BE"/>
            </a:defPPr>
            <a:lvl1pPr>
              <a:spcAft>
                <a:spcPts val="0"/>
              </a:spcAft>
              <a:defRPr sz="1400" b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Traffic Synchronization</a:t>
            </a:r>
          </a:p>
        </p:txBody>
      </p:sp>
      <p:cxnSp>
        <p:nvCxnSpPr>
          <p:cNvPr id="161" name="Straight Connector 64">
            <a:extLst>
              <a:ext uri="{FF2B5EF4-FFF2-40B4-BE49-F238E27FC236}">
                <a16:creationId xmlns:a16="http://schemas.microsoft.com/office/drawing/2014/main" id="{E3E3D093-6C49-4128-A124-4CD399890491}"/>
              </a:ext>
            </a:extLst>
          </p:cNvPr>
          <p:cNvCxnSpPr/>
          <p:nvPr/>
        </p:nvCxnSpPr>
        <p:spPr>
          <a:xfrm flipV="1">
            <a:off x="5609071" y="1463216"/>
            <a:ext cx="199888" cy="124246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05">
            <a:extLst>
              <a:ext uri="{FF2B5EF4-FFF2-40B4-BE49-F238E27FC236}">
                <a16:creationId xmlns:a16="http://schemas.microsoft.com/office/drawing/2014/main" id="{487D4667-9754-4292-AFFF-63224C2F49DA}"/>
              </a:ext>
            </a:extLst>
          </p:cNvPr>
          <p:cNvSpPr txBox="1"/>
          <p:nvPr/>
        </p:nvSpPr>
        <p:spPr>
          <a:xfrm>
            <a:off x="7255561" y="809722"/>
            <a:ext cx="2540474" cy="469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nl-BE"/>
            </a:defPPr>
            <a:lvl1pPr>
              <a:spcAft>
                <a:spcPts val="0"/>
              </a:spcAft>
              <a:defRPr sz="1400" b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Dynamic Capacity Balancing</a:t>
            </a:r>
          </a:p>
        </p:txBody>
      </p:sp>
      <p:sp>
        <p:nvSpPr>
          <p:cNvPr id="163" name="TextBox 106">
            <a:extLst>
              <a:ext uri="{FF2B5EF4-FFF2-40B4-BE49-F238E27FC236}">
                <a16:creationId xmlns:a16="http://schemas.microsoft.com/office/drawing/2014/main" id="{70F34C61-7DC1-4B45-8C6E-6DAD180BB5EB}"/>
              </a:ext>
            </a:extLst>
          </p:cNvPr>
          <p:cNvSpPr txBox="1"/>
          <p:nvPr/>
        </p:nvSpPr>
        <p:spPr>
          <a:xfrm>
            <a:off x="9884548" y="809722"/>
            <a:ext cx="2250314" cy="4850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nl-BE"/>
            </a:defPPr>
            <a:lvl1pPr>
              <a:spcAft>
                <a:spcPts val="0"/>
              </a:spcAft>
              <a:defRPr sz="1400" b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Complexity Management</a:t>
            </a:r>
          </a:p>
        </p:txBody>
      </p:sp>
      <p:cxnSp>
        <p:nvCxnSpPr>
          <p:cNvPr id="164" name="Straight Connector 67">
            <a:extLst>
              <a:ext uri="{FF2B5EF4-FFF2-40B4-BE49-F238E27FC236}">
                <a16:creationId xmlns:a16="http://schemas.microsoft.com/office/drawing/2014/main" id="{BE30412C-6F42-4E14-8F2E-6FA8E8A12D80}"/>
              </a:ext>
            </a:extLst>
          </p:cNvPr>
          <p:cNvCxnSpPr/>
          <p:nvPr/>
        </p:nvCxnSpPr>
        <p:spPr>
          <a:xfrm flipH="1" flipV="1">
            <a:off x="10025515" y="1250658"/>
            <a:ext cx="635167" cy="430171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68">
            <a:extLst>
              <a:ext uri="{FF2B5EF4-FFF2-40B4-BE49-F238E27FC236}">
                <a16:creationId xmlns:a16="http://schemas.microsoft.com/office/drawing/2014/main" id="{8A11DBBF-88E9-4010-8E84-4B5E53BCC008}"/>
              </a:ext>
            </a:extLst>
          </p:cNvPr>
          <p:cNvCxnSpPr/>
          <p:nvPr/>
        </p:nvCxnSpPr>
        <p:spPr>
          <a:xfrm flipH="1" flipV="1">
            <a:off x="10354806" y="1301089"/>
            <a:ext cx="173569" cy="542374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69">
            <a:extLst>
              <a:ext uri="{FF2B5EF4-FFF2-40B4-BE49-F238E27FC236}">
                <a16:creationId xmlns:a16="http://schemas.microsoft.com/office/drawing/2014/main" id="{12601D75-2E87-4676-9753-A1E068C96F2C}"/>
              </a:ext>
            </a:extLst>
          </p:cNvPr>
          <p:cNvCxnSpPr/>
          <p:nvPr/>
        </p:nvCxnSpPr>
        <p:spPr>
          <a:xfrm flipH="1" flipV="1">
            <a:off x="10136717" y="1235776"/>
            <a:ext cx="635162" cy="467759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70">
            <a:extLst>
              <a:ext uri="{FF2B5EF4-FFF2-40B4-BE49-F238E27FC236}">
                <a16:creationId xmlns:a16="http://schemas.microsoft.com/office/drawing/2014/main" id="{210E9E06-DB43-499C-B8E9-3A7F57A5FE2E}"/>
              </a:ext>
            </a:extLst>
          </p:cNvPr>
          <p:cNvCxnSpPr/>
          <p:nvPr/>
        </p:nvCxnSpPr>
        <p:spPr>
          <a:xfrm flipH="1">
            <a:off x="10154163" y="1334656"/>
            <a:ext cx="717931" cy="338192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71">
            <a:extLst>
              <a:ext uri="{FF2B5EF4-FFF2-40B4-BE49-F238E27FC236}">
                <a16:creationId xmlns:a16="http://schemas.microsoft.com/office/drawing/2014/main" id="{F10D609F-6A27-48F3-AC64-6FDDBDA443E1}"/>
              </a:ext>
            </a:extLst>
          </p:cNvPr>
          <p:cNvCxnSpPr/>
          <p:nvPr/>
        </p:nvCxnSpPr>
        <p:spPr>
          <a:xfrm flipV="1">
            <a:off x="10036589" y="1267609"/>
            <a:ext cx="353913" cy="371760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72">
            <a:extLst>
              <a:ext uri="{FF2B5EF4-FFF2-40B4-BE49-F238E27FC236}">
                <a16:creationId xmlns:a16="http://schemas.microsoft.com/office/drawing/2014/main" id="{B844621D-4AE8-4C40-8F81-B184A98FDECD}"/>
              </a:ext>
            </a:extLst>
          </p:cNvPr>
          <p:cNvCxnSpPr/>
          <p:nvPr/>
        </p:nvCxnSpPr>
        <p:spPr>
          <a:xfrm flipH="1" flipV="1">
            <a:off x="10065197" y="1386125"/>
            <a:ext cx="848460" cy="146694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Picture 73">
            <a:extLst>
              <a:ext uri="{FF2B5EF4-FFF2-40B4-BE49-F238E27FC236}">
                <a16:creationId xmlns:a16="http://schemas.microsoft.com/office/drawing/2014/main" id="{DF0319DB-6F1C-4873-94F5-8E0FB29B8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056" y="1545689"/>
            <a:ext cx="329262" cy="218084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71" name="Picture 74">
            <a:extLst>
              <a:ext uri="{FF2B5EF4-FFF2-40B4-BE49-F238E27FC236}">
                <a16:creationId xmlns:a16="http://schemas.microsoft.com/office/drawing/2014/main" id="{D789E23E-36C6-4BF1-B4F0-53BCDEB92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3623">
            <a:off x="2062764" y="1480043"/>
            <a:ext cx="218084" cy="32926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72" name="Picture 75">
            <a:extLst>
              <a:ext uri="{FF2B5EF4-FFF2-40B4-BE49-F238E27FC236}">
                <a16:creationId xmlns:a16="http://schemas.microsoft.com/office/drawing/2014/main" id="{ECDBE84F-F5FC-4367-A740-F1CD40FB55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3503" y="1532047"/>
            <a:ext cx="218084" cy="32926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73" name="Picture 76">
            <a:extLst>
              <a:ext uri="{FF2B5EF4-FFF2-40B4-BE49-F238E27FC236}">
                <a16:creationId xmlns:a16="http://schemas.microsoft.com/office/drawing/2014/main" id="{4887AA93-C218-4611-95D3-11ACCF7D49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43" y="1610979"/>
            <a:ext cx="230687" cy="152794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74" name="Picture 77">
            <a:extLst>
              <a:ext uri="{FF2B5EF4-FFF2-40B4-BE49-F238E27FC236}">
                <a16:creationId xmlns:a16="http://schemas.microsoft.com/office/drawing/2014/main" id="{EF1CDD84-3E3A-4E1B-B3F0-D34038CC88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4704" y="1608341"/>
            <a:ext cx="179509" cy="27102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75" name="Picture 82">
            <a:extLst>
              <a:ext uri="{FF2B5EF4-FFF2-40B4-BE49-F238E27FC236}">
                <a16:creationId xmlns:a16="http://schemas.microsoft.com/office/drawing/2014/main" id="{21C8B7D9-2034-4A73-8E0D-81EE9EB3A8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97730">
            <a:off x="7827039" y="1201214"/>
            <a:ext cx="170970" cy="258130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76" name="Picture 86">
            <a:extLst>
              <a:ext uri="{FF2B5EF4-FFF2-40B4-BE49-F238E27FC236}">
                <a16:creationId xmlns:a16="http://schemas.microsoft.com/office/drawing/2014/main" id="{6C02632C-AFD2-4945-9243-72546718A1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97730">
            <a:off x="7843751" y="1464884"/>
            <a:ext cx="124533" cy="188019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77" name="Picture 87">
            <a:extLst>
              <a:ext uri="{FF2B5EF4-FFF2-40B4-BE49-F238E27FC236}">
                <a16:creationId xmlns:a16="http://schemas.microsoft.com/office/drawing/2014/main" id="{7FCD57BD-348D-4535-A017-1B3FA3D2D8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97730">
            <a:off x="8103784" y="1494665"/>
            <a:ext cx="148817" cy="224683"/>
          </a:xfrm>
          <a:prstGeom prst="rect">
            <a:avLst/>
          </a:prstGeom>
          <a:solidFill>
            <a:srgbClr val="92D050"/>
          </a:solidFill>
        </p:spPr>
      </p:pic>
      <p:cxnSp>
        <p:nvCxnSpPr>
          <p:cNvPr id="178" name="Straight Connector 79">
            <a:extLst>
              <a:ext uri="{FF2B5EF4-FFF2-40B4-BE49-F238E27FC236}">
                <a16:creationId xmlns:a16="http://schemas.microsoft.com/office/drawing/2014/main" id="{B2902EDC-E79A-41A2-B1DE-35219C1DDCAF}"/>
              </a:ext>
            </a:extLst>
          </p:cNvPr>
          <p:cNvCxnSpPr/>
          <p:nvPr/>
        </p:nvCxnSpPr>
        <p:spPr>
          <a:xfrm flipH="1" flipV="1">
            <a:off x="7650544" y="1330395"/>
            <a:ext cx="170292" cy="135804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80">
            <a:extLst>
              <a:ext uri="{FF2B5EF4-FFF2-40B4-BE49-F238E27FC236}">
                <a16:creationId xmlns:a16="http://schemas.microsoft.com/office/drawing/2014/main" id="{17C950A7-BEEB-4FB0-A80E-727BABB68580}"/>
              </a:ext>
            </a:extLst>
          </p:cNvPr>
          <p:cNvCxnSpPr/>
          <p:nvPr/>
        </p:nvCxnSpPr>
        <p:spPr>
          <a:xfrm flipH="1" flipV="1">
            <a:off x="7964415" y="1404078"/>
            <a:ext cx="147526" cy="125196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81">
            <a:extLst>
              <a:ext uri="{FF2B5EF4-FFF2-40B4-BE49-F238E27FC236}">
                <a16:creationId xmlns:a16="http://schemas.microsoft.com/office/drawing/2014/main" id="{D91CB47E-9DA3-4000-A608-CEE7B5155D28}"/>
              </a:ext>
            </a:extLst>
          </p:cNvPr>
          <p:cNvCxnSpPr/>
          <p:nvPr/>
        </p:nvCxnSpPr>
        <p:spPr>
          <a:xfrm flipH="1" flipV="1">
            <a:off x="7912524" y="1176560"/>
            <a:ext cx="238071" cy="184379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1" name="Picture 90">
            <a:extLst>
              <a:ext uri="{FF2B5EF4-FFF2-40B4-BE49-F238E27FC236}">
                <a16:creationId xmlns:a16="http://schemas.microsoft.com/office/drawing/2014/main" id="{4ECBBF7D-CAC3-4BBE-95C5-670F694693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0000">
            <a:off x="5663336" y="1061565"/>
            <a:ext cx="206673" cy="167104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82" name="TextBox 66">
            <a:extLst>
              <a:ext uri="{FF2B5EF4-FFF2-40B4-BE49-F238E27FC236}">
                <a16:creationId xmlns:a16="http://schemas.microsoft.com/office/drawing/2014/main" id="{626C2216-EBD1-4078-B0BF-8C7AE6F99665}"/>
              </a:ext>
            </a:extLst>
          </p:cNvPr>
          <p:cNvSpPr txBox="1"/>
          <p:nvPr/>
        </p:nvSpPr>
        <p:spPr>
          <a:xfrm>
            <a:off x="3385666" y="809722"/>
            <a:ext cx="1817752" cy="409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nl-BE"/>
            </a:defPPr>
            <a:lvl1pPr>
              <a:spcAft>
                <a:spcPts val="0"/>
              </a:spcAft>
              <a:defRPr sz="1400" b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Conflict Detection  </a:t>
            </a:r>
          </a:p>
        </p:txBody>
      </p:sp>
      <p:pic>
        <p:nvPicPr>
          <p:cNvPr id="184" name="Picture 85">
            <a:extLst>
              <a:ext uri="{FF2B5EF4-FFF2-40B4-BE49-F238E27FC236}">
                <a16:creationId xmlns:a16="http://schemas.microsoft.com/office/drawing/2014/main" id="{3295D906-29B7-4F59-B447-EB15F5C1EE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97730">
            <a:off x="8089446" y="1272125"/>
            <a:ext cx="195284" cy="294838"/>
          </a:xfrm>
          <a:prstGeom prst="rect">
            <a:avLst/>
          </a:prstGeom>
          <a:solidFill>
            <a:srgbClr val="92D050"/>
          </a:solidFill>
        </p:spPr>
      </p:pic>
      <p:grpSp>
        <p:nvGrpSpPr>
          <p:cNvPr id="192" name="Groupe 191">
            <a:extLst>
              <a:ext uri="{FF2B5EF4-FFF2-40B4-BE49-F238E27FC236}">
                <a16:creationId xmlns:a16="http://schemas.microsoft.com/office/drawing/2014/main" id="{92A76458-1ED0-4D03-8D62-C576933F4C74}"/>
              </a:ext>
            </a:extLst>
          </p:cNvPr>
          <p:cNvGrpSpPr/>
          <p:nvPr/>
        </p:nvGrpSpPr>
        <p:grpSpPr>
          <a:xfrm>
            <a:off x="4132805" y="2097731"/>
            <a:ext cx="3122756" cy="527521"/>
            <a:chOff x="8576718" y="3379442"/>
            <a:chExt cx="3122756" cy="465180"/>
          </a:xfrm>
        </p:grpSpPr>
        <p:grpSp>
          <p:nvGrpSpPr>
            <p:cNvPr id="191" name="Groupe 190">
              <a:extLst>
                <a:ext uri="{FF2B5EF4-FFF2-40B4-BE49-F238E27FC236}">
                  <a16:creationId xmlns:a16="http://schemas.microsoft.com/office/drawing/2014/main" id="{B634969C-C5A4-4461-B2F2-2756FAB6001C}"/>
                </a:ext>
              </a:extLst>
            </p:cNvPr>
            <p:cNvGrpSpPr/>
            <p:nvPr/>
          </p:nvGrpSpPr>
          <p:grpSpPr>
            <a:xfrm>
              <a:off x="8576718" y="3396961"/>
              <a:ext cx="3122756" cy="447661"/>
              <a:chOff x="8576718" y="3396961"/>
              <a:chExt cx="3122756" cy="447661"/>
            </a:xfrm>
          </p:grpSpPr>
          <p:sp>
            <p:nvSpPr>
              <p:cNvPr id="187" name="Flèche : pentagone 186">
                <a:extLst>
                  <a:ext uri="{FF2B5EF4-FFF2-40B4-BE49-F238E27FC236}">
                    <a16:creationId xmlns:a16="http://schemas.microsoft.com/office/drawing/2014/main" id="{65BF30E6-B7F2-49B4-840D-DE58DF4680F4}"/>
                  </a:ext>
                </a:extLst>
              </p:cNvPr>
              <p:cNvSpPr/>
              <p:nvPr/>
            </p:nvSpPr>
            <p:spPr>
              <a:xfrm>
                <a:off x="10134116" y="3396961"/>
                <a:ext cx="1565358" cy="447661"/>
              </a:xfrm>
              <a:prstGeom prst="homePlat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0" name="Flèche : pentagone 189">
                <a:extLst>
                  <a:ext uri="{FF2B5EF4-FFF2-40B4-BE49-F238E27FC236}">
                    <a16:creationId xmlns:a16="http://schemas.microsoft.com/office/drawing/2014/main" id="{8298B874-52B0-48A4-AB26-12076FF6244E}"/>
                  </a:ext>
                </a:extLst>
              </p:cNvPr>
              <p:cNvSpPr/>
              <p:nvPr/>
            </p:nvSpPr>
            <p:spPr>
              <a:xfrm flipH="1">
                <a:off x="8576718" y="3396961"/>
                <a:ext cx="1565358" cy="447661"/>
              </a:xfrm>
              <a:prstGeom prst="homePlat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FC48D13-216B-4CAD-9C75-38DBD65E8B58}"/>
                </a:ext>
              </a:extLst>
            </p:cNvPr>
            <p:cNvSpPr/>
            <p:nvPr/>
          </p:nvSpPr>
          <p:spPr>
            <a:xfrm>
              <a:off x="9691944" y="3379442"/>
              <a:ext cx="884343" cy="3673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TODAY</a:t>
              </a:r>
            </a:p>
          </p:txBody>
        </p:sp>
      </p:grpSp>
      <p:pic>
        <p:nvPicPr>
          <p:cNvPr id="140" name="Image 139">
            <a:extLst>
              <a:ext uri="{FF2B5EF4-FFF2-40B4-BE49-F238E27FC236}">
                <a16:creationId xmlns:a16="http://schemas.microsoft.com/office/drawing/2014/main" id="{0D0C6C55-51EA-432D-B74A-0C2C62FF55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778" y="2382744"/>
            <a:ext cx="817010" cy="742736"/>
          </a:xfrm>
          <a:prstGeom prst="rect">
            <a:avLst/>
          </a:prstGeom>
        </p:spPr>
      </p:pic>
      <p:sp>
        <p:nvSpPr>
          <p:cNvPr id="121" name="Flèche courbée vers le haut 10">
            <a:extLst>
              <a:ext uri="{FF2B5EF4-FFF2-40B4-BE49-F238E27FC236}">
                <a16:creationId xmlns:a16="http://schemas.microsoft.com/office/drawing/2014/main" id="{32FA59A1-A731-4A01-99AF-4D5F28380FC6}"/>
              </a:ext>
            </a:extLst>
          </p:cNvPr>
          <p:cNvSpPr/>
          <p:nvPr/>
        </p:nvSpPr>
        <p:spPr bwMode="auto">
          <a:xfrm rot="5400000">
            <a:off x="3822676" y="2880310"/>
            <a:ext cx="1493416" cy="620379"/>
          </a:xfrm>
          <a:prstGeom prst="curvedUpArrow">
            <a:avLst>
              <a:gd name="adj1" fmla="val 22045"/>
              <a:gd name="adj2" fmla="val 49709"/>
              <a:gd name="adj3" fmla="val 3064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Flèche courbée vers le haut 9">
            <a:extLst>
              <a:ext uri="{FF2B5EF4-FFF2-40B4-BE49-F238E27FC236}">
                <a16:creationId xmlns:a16="http://schemas.microsoft.com/office/drawing/2014/main" id="{EAB7C6FD-8038-4F14-BA17-DEDEA16FCC4A}"/>
              </a:ext>
            </a:extLst>
          </p:cNvPr>
          <p:cNvSpPr/>
          <p:nvPr/>
        </p:nvSpPr>
        <p:spPr bwMode="auto">
          <a:xfrm rot="16200000">
            <a:off x="6185394" y="2879620"/>
            <a:ext cx="1399237" cy="527576"/>
          </a:xfrm>
          <a:prstGeom prst="curvedUpArrow">
            <a:avLst>
              <a:gd name="adj1" fmla="val 22045"/>
              <a:gd name="adj2" fmla="val 49709"/>
              <a:gd name="adj3" fmla="val 3064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5" name="Groupe 194">
            <a:extLst>
              <a:ext uri="{FF2B5EF4-FFF2-40B4-BE49-F238E27FC236}">
                <a16:creationId xmlns:a16="http://schemas.microsoft.com/office/drawing/2014/main" id="{74B7936C-DDB2-4AC2-AC79-E99D032CA0FF}"/>
              </a:ext>
            </a:extLst>
          </p:cNvPr>
          <p:cNvGrpSpPr/>
          <p:nvPr/>
        </p:nvGrpSpPr>
        <p:grpSpPr>
          <a:xfrm>
            <a:off x="3178469" y="2113329"/>
            <a:ext cx="1146402" cy="497547"/>
            <a:chOff x="8845187" y="3143408"/>
            <a:chExt cx="1146402" cy="497547"/>
          </a:xfrm>
        </p:grpSpPr>
        <p:sp>
          <p:nvSpPr>
            <p:cNvPr id="186" name="Flèche : chevron 185">
              <a:extLst>
                <a:ext uri="{FF2B5EF4-FFF2-40B4-BE49-F238E27FC236}">
                  <a16:creationId xmlns:a16="http://schemas.microsoft.com/office/drawing/2014/main" id="{6DA20471-76F6-4C0A-9D8A-A5FC365180E3}"/>
                </a:ext>
              </a:extLst>
            </p:cNvPr>
            <p:cNvSpPr/>
            <p:nvPr/>
          </p:nvSpPr>
          <p:spPr>
            <a:xfrm flipH="1">
              <a:off x="8845187" y="3143408"/>
              <a:ext cx="1146402" cy="497547"/>
            </a:xfrm>
            <a:prstGeom prst="chevron">
              <a:avLst/>
            </a:prstGeom>
            <a:solidFill>
              <a:srgbClr val="B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2B1EE12-7559-459F-A44A-031CF3707B0F}"/>
                </a:ext>
              </a:extLst>
            </p:cNvPr>
            <p:cNvSpPr/>
            <p:nvPr/>
          </p:nvSpPr>
          <p:spPr>
            <a:xfrm>
              <a:off x="9104445" y="3208497"/>
              <a:ext cx="627885" cy="3673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>
                  <a:solidFill>
                    <a:schemeClr val="tx1"/>
                  </a:solidFill>
                </a:rPr>
                <a:t>AF6</a:t>
              </a:r>
            </a:p>
          </p:txBody>
        </p:sp>
      </p:grpSp>
      <p:grpSp>
        <p:nvGrpSpPr>
          <p:cNvPr id="196" name="Groupe 195">
            <a:extLst>
              <a:ext uri="{FF2B5EF4-FFF2-40B4-BE49-F238E27FC236}">
                <a16:creationId xmlns:a16="http://schemas.microsoft.com/office/drawing/2014/main" id="{1D578C61-2C8B-4055-9EBF-B653F8002A35}"/>
              </a:ext>
            </a:extLst>
          </p:cNvPr>
          <p:cNvGrpSpPr/>
          <p:nvPr/>
        </p:nvGrpSpPr>
        <p:grpSpPr>
          <a:xfrm>
            <a:off x="717929" y="2128570"/>
            <a:ext cx="2627433" cy="497547"/>
            <a:chOff x="8845187" y="3143408"/>
            <a:chExt cx="1146402" cy="49754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7" name="Flèche : chevron 196">
              <a:extLst>
                <a:ext uri="{FF2B5EF4-FFF2-40B4-BE49-F238E27FC236}">
                  <a16:creationId xmlns:a16="http://schemas.microsoft.com/office/drawing/2014/main" id="{5ED8E750-9D71-4512-B6DF-29617CB86974}"/>
                </a:ext>
              </a:extLst>
            </p:cNvPr>
            <p:cNvSpPr/>
            <p:nvPr/>
          </p:nvSpPr>
          <p:spPr>
            <a:xfrm flipH="1">
              <a:off x="8845187" y="3143408"/>
              <a:ext cx="1146402" cy="49754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3D17B804-5171-45BC-B68F-FC4F4CC1BFAA}"/>
                </a:ext>
              </a:extLst>
            </p:cNvPr>
            <p:cNvSpPr/>
            <p:nvPr/>
          </p:nvSpPr>
          <p:spPr>
            <a:xfrm>
              <a:off x="9104445" y="3208497"/>
              <a:ext cx="627885" cy="3673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Tomorrow</a:t>
              </a:r>
            </a:p>
          </p:txBody>
        </p:sp>
      </p:grpSp>
      <p:sp>
        <p:nvSpPr>
          <p:cNvPr id="132" name="Flèche courbée vers le haut 10">
            <a:extLst>
              <a:ext uri="{FF2B5EF4-FFF2-40B4-BE49-F238E27FC236}">
                <a16:creationId xmlns:a16="http://schemas.microsoft.com/office/drawing/2014/main" id="{6FC0B72B-6CBF-4957-BFC1-54365D73288A}"/>
              </a:ext>
            </a:extLst>
          </p:cNvPr>
          <p:cNvSpPr/>
          <p:nvPr/>
        </p:nvSpPr>
        <p:spPr bwMode="auto">
          <a:xfrm rot="5400000">
            <a:off x="1741068" y="2876895"/>
            <a:ext cx="1459542" cy="593334"/>
          </a:xfrm>
          <a:prstGeom prst="curvedUpArrow">
            <a:avLst>
              <a:gd name="adj1" fmla="val 22045"/>
              <a:gd name="adj2" fmla="val 49709"/>
              <a:gd name="adj3" fmla="val 30644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Flèche courbée vers le haut 10">
            <a:extLst>
              <a:ext uri="{FF2B5EF4-FFF2-40B4-BE49-F238E27FC236}">
                <a16:creationId xmlns:a16="http://schemas.microsoft.com/office/drawing/2014/main" id="{7C6FC6EC-B864-433F-9A8B-95E43616E00B}"/>
              </a:ext>
            </a:extLst>
          </p:cNvPr>
          <p:cNvSpPr/>
          <p:nvPr/>
        </p:nvSpPr>
        <p:spPr bwMode="auto">
          <a:xfrm rot="5400000">
            <a:off x="2829943" y="2922489"/>
            <a:ext cx="1493417" cy="557950"/>
          </a:xfrm>
          <a:prstGeom prst="curvedUpArrow">
            <a:avLst>
              <a:gd name="adj1" fmla="val 22045"/>
              <a:gd name="adj2" fmla="val 49709"/>
              <a:gd name="adj3" fmla="val 30644"/>
            </a:avLst>
          </a:prstGeom>
          <a:solidFill>
            <a:srgbClr val="BFE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9" name="Groupe 198">
            <a:extLst>
              <a:ext uri="{FF2B5EF4-FFF2-40B4-BE49-F238E27FC236}">
                <a16:creationId xmlns:a16="http://schemas.microsoft.com/office/drawing/2014/main" id="{534D488B-8356-4CC6-A9FE-019CE78BD329}"/>
              </a:ext>
            </a:extLst>
          </p:cNvPr>
          <p:cNvGrpSpPr/>
          <p:nvPr/>
        </p:nvGrpSpPr>
        <p:grpSpPr>
          <a:xfrm flipH="1">
            <a:off x="7085254" y="2147968"/>
            <a:ext cx="4974067" cy="497547"/>
            <a:chOff x="8845187" y="3143408"/>
            <a:chExt cx="1146402" cy="49754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0" name="Flèche : chevron 199">
              <a:extLst>
                <a:ext uri="{FF2B5EF4-FFF2-40B4-BE49-F238E27FC236}">
                  <a16:creationId xmlns:a16="http://schemas.microsoft.com/office/drawing/2014/main" id="{99A3CE40-6EF1-49B9-8DB1-9317D9F58830}"/>
                </a:ext>
              </a:extLst>
            </p:cNvPr>
            <p:cNvSpPr/>
            <p:nvPr/>
          </p:nvSpPr>
          <p:spPr>
            <a:xfrm flipH="1">
              <a:off x="8845187" y="3143408"/>
              <a:ext cx="1146402" cy="49754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A49E4C56-33BB-4EF4-A107-551BBE39E730}"/>
                </a:ext>
              </a:extLst>
            </p:cNvPr>
            <p:cNvSpPr/>
            <p:nvPr/>
          </p:nvSpPr>
          <p:spPr>
            <a:xfrm>
              <a:off x="8946513" y="3197598"/>
              <a:ext cx="627885" cy="3673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Tomorrow</a:t>
              </a:r>
            </a:p>
          </p:txBody>
        </p:sp>
      </p:grpSp>
      <p:sp>
        <p:nvSpPr>
          <p:cNvPr id="133" name="Flèche courbée vers le haut 9">
            <a:extLst>
              <a:ext uri="{FF2B5EF4-FFF2-40B4-BE49-F238E27FC236}">
                <a16:creationId xmlns:a16="http://schemas.microsoft.com/office/drawing/2014/main" id="{30E07AAF-BFDF-499E-AEDE-1B4B67F8B662}"/>
              </a:ext>
            </a:extLst>
          </p:cNvPr>
          <p:cNvSpPr/>
          <p:nvPr/>
        </p:nvSpPr>
        <p:spPr bwMode="auto">
          <a:xfrm rot="16200000">
            <a:off x="7919492" y="2834555"/>
            <a:ext cx="1431199" cy="527576"/>
          </a:xfrm>
          <a:prstGeom prst="curvedUpArrow">
            <a:avLst>
              <a:gd name="adj1" fmla="val 22045"/>
              <a:gd name="adj2" fmla="val 49709"/>
              <a:gd name="adj3" fmla="val 3064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2" name="Groupe 201">
            <a:extLst>
              <a:ext uri="{FF2B5EF4-FFF2-40B4-BE49-F238E27FC236}">
                <a16:creationId xmlns:a16="http://schemas.microsoft.com/office/drawing/2014/main" id="{161C0F05-47E1-4D0C-A692-AC267716D8E0}"/>
              </a:ext>
            </a:extLst>
          </p:cNvPr>
          <p:cNvGrpSpPr/>
          <p:nvPr/>
        </p:nvGrpSpPr>
        <p:grpSpPr>
          <a:xfrm flipH="1">
            <a:off x="6778821" y="4053342"/>
            <a:ext cx="4974067" cy="497547"/>
            <a:chOff x="8845187" y="3143408"/>
            <a:chExt cx="1146402" cy="49754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3" name="Flèche : chevron 202">
              <a:extLst>
                <a:ext uri="{FF2B5EF4-FFF2-40B4-BE49-F238E27FC236}">
                  <a16:creationId xmlns:a16="http://schemas.microsoft.com/office/drawing/2014/main" id="{1D1D1340-B115-4CEA-88D2-55EC468C55EC}"/>
                </a:ext>
              </a:extLst>
            </p:cNvPr>
            <p:cNvSpPr/>
            <p:nvPr/>
          </p:nvSpPr>
          <p:spPr>
            <a:xfrm flipH="1">
              <a:off x="8845187" y="3143408"/>
              <a:ext cx="1146402" cy="497547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126122DA-49EC-4B1A-8244-6A9F9FCE8091}"/>
                </a:ext>
              </a:extLst>
            </p:cNvPr>
            <p:cNvSpPr/>
            <p:nvPr/>
          </p:nvSpPr>
          <p:spPr>
            <a:xfrm>
              <a:off x="8946513" y="3197598"/>
              <a:ext cx="627885" cy="36736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>
                  <a:solidFill>
                    <a:schemeClr val="tx1"/>
                  </a:solidFill>
                </a:rPr>
                <a:t>RnT</a:t>
              </a:r>
              <a:r>
                <a:rPr lang="en-US" b="1" dirty="0">
                  <a:solidFill>
                    <a:schemeClr val="tx1"/>
                  </a:solidFill>
                </a:rPr>
                <a:t> =&gt; Tomorrow</a:t>
              </a:r>
            </a:p>
          </p:txBody>
        </p:sp>
      </p:grpSp>
      <p:pic>
        <p:nvPicPr>
          <p:cNvPr id="112" name="Google Shape;565;g13a5006cf17_0_838">
            <a:extLst>
              <a:ext uri="{FF2B5EF4-FFF2-40B4-BE49-F238E27FC236}">
                <a16:creationId xmlns:a16="http://schemas.microsoft.com/office/drawing/2014/main" id="{A55DDBD9-ADAB-4075-B0DE-7707E9255287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37393" y="4079429"/>
            <a:ext cx="856704" cy="34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562;g13a5006cf17_0_838">
            <a:extLst>
              <a:ext uri="{FF2B5EF4-FFF2-40B4-BE49-F238E27FC236}">
                <a16:creationId xmlns:a16="http://schemas.microsoft.com/office/drawing/2014/main" id="{29821063-0135-4D43-83D1-E2F199774B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412892" y="4597952"/>
            <a:ext cx="750891" cy="75411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Flèche : pentagone 204">
            <a:extLst>
              <a:ext uri="{FF2B5EF4-FFF2-40B4-BE49-F238E27FC236}">
                <a16:creationId xmlns:a16="http://schemas.microsoft.com/office/drawing/2014/main" id="{9BE7498E-0C83-4AD7-9BA0-DCE136BF4A00}"/>
              </a:ext>
            </a:extLst>
          </p:cNvPr>
          <p:cNvSpPr/>
          <p:nvPr/>
        </p:nvSpPr>
        <p:spPr>
          <a:xfrm>
            <a:off x="733988" y="4062246"/>
            <a:ext cx="6166965" cy="4694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TODAY</a:t>
            </a:r>
          </a:p>
        </p:txBody>
      </p: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F5E11DDF-CA34-45AC-BDC6-A01C3114338C}"/>
              </a:ext>
            </a:extLst>
          </p:cNvPr>
          <p:cNvCxnSpPr/>
          <p:nvPr/>
        </p:nvCxnSpPr>
        <p:spPr bwMode="auto">
          <a:xfrm>
            <a:off x="27407" y="2049831"/>
            <a:ext cx="12089287" cy="35707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itre 2">
            <a:extLst>
              <a:ext uri="{FF2B5EF4-FFF2-40B4-BE49-F238E27FC236}">
                <a16:creationId xmlns:a16="http://schemas.microsoft.com/office/drawing/2014/main" id="{F17B84AE-4992-419D-AF9C-7B4C07090002}"/>
              </a:ext>
            </a:extLst>
          </p:cNvPr>
          <p:cNvSpPr txBox="1">
            <a:spLocks/>
          </p:cNvSpPr>
          <p:nvPr/>
        </p:nvSpPr>
        <p:spPr>
          <a:xfrm>
            <a:off x="9193791" y="555138"/>
            <a:ext cx="3169710" cy="339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83698"/>
                </a:solidFill>
                <a:latin typeface="Titillium Web SemiBold" pitchFamily="2" charset="77"/>
                <a:ea typeface="+mj-ea"/>
                <a:cs typeface="+mj-cs"/>
              </a:defRPr>
            </a:lvl1pPr>
          </a:lstStyle>
          <a:p>
            <a:r>
              <a:rPr lang="fr-FR" sz="2000" dirty="0"/>
              <a:t>Continental dense </a:t>
            </a:r>
            <a:r>
              <a:rPr lang="fr-FR" sz="2000" dirty="0" err="1"/>
              <a:t>airspace</a:t>
            </a:r>
            <a:endParaRPr lang="fr-FR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BDBC2CE-78B7-4E46-864A-12AE1DC1D6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3839" y="2383543"/>
            <a:ext cx="550414" cy="6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1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EA689A-15A4-4AAD-AB92-F0B10EF3F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39043"/>
            <a:ext cx="9277349" cy="51418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611DE97-A96F-4D52-B7D8-95D029E22F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98"/>
          <a:stretch/>
        </p:blipFill>
        <p:spPr>
          <a:xfrm>
            <a:off x="219390" y="110163"/>
            <a:ext cx="2451226" cy="2629298"/>
          </a:xfrm>
          <a:prstGeom prst="rect">
            <a:avLst/>
          </a:prstGeom>
        </p:spPr>
      </p:pic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EA994BC3-E2AF-4783-8B5E-8F9E0D892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656229"/>
              </p:ext>
            </p:extLst>
          </p:nvPr>
        </p:nvGraphicFramePr>
        <p:xfrm>
          <a:off x="219390" y="3628460"/>
          <a:ext cx="2451226" cy="113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613">
                  <a:extLst>
                    <a:ext uri="{9D8B030D-6E8A-4147-A177-3AD203B41FA5}">
                      <a16:colId xmlns:a16="http://schemas.microsoft.com/office/drawing/2014/main" val="3817351121"/>
                    </a:ext>
                  </a:extLst>
                </a:gridCol>
                <a:gridCol w="1225613">
                  <a:extLst>
                    <a:ext uri="{9D8B030D-6E8A-4147-A177-3AD203B41FA5}">
                      <a16:colId xmlns:a16="http://schemas.microsoft.com/office/drawing/2014/main" val="3605438753"/>
                    </a:ext>
                  </a:extLst>
                </a:gridCol>
              </a:tblGrid>
              <a:tr h="56686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Eo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Eo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900547"/>
                  </a:ext>
                </a:extLst>
              </a:tr>
              <a:tr h="56686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~ 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470157"/>
                  </a:ext>
                </a:extLst>
              </a:tr>
            </a:tbl>
          </a:graphicData>
        </a:graphic>
      </p:graphicFrame>
      <p:sp>
        <p:nvSpPr>
          <p:cNvPr id="6" name="Titre 2">
            <a:extLst>
              <a:ext uri="{FF2B5EF4-FFF2-40B4-BE49-F238E27FC236}">
                <a16:creationId xmlns:a16="http://schemas.microsoft.com/office/drawing/2014/main" id="{8209F47E-9B51-43D2-8579-11A23EC3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6" y="3012440"/>
            <a:ext cx="2636520" cy="785855"/>
          </a:xfrm>
        </p:spPr>
        <p:txBody>
          <a:bodyPr>
            <a:normAutofit fontScale="90000"/>
          </a:bodyPr>
          <a:lstStyle/>
          <a:p>
            <a:r>
              <a:rPr lang="fr-FR" dirty="0"/>
              <a:t>A320 &amp; A330</a:t>
            </a:r>
            <a:r>
              <a:rPr lang="fr-FR" baseline="30000" dirty="0"/>
              <a:t>(*)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1AE46BCB-2C68-4103-BA6A-F120B7461658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445003" y="2739461"/>
            <a:ext cx="0" cy="344099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2">
            <a:extLst>
              <a:ext uri="{FF2B5EF4-FFF2-40B4-BE49-F238E27FC236}">
                <a16:creationId xmlns:a16="http://schemas.microsoft.com/office/drawing/2014/main" id="{6AA74258-7933-4A10-9E0E-DD55271ACEA6}"/>
              </a:ext>
            </a:extLst>
          </p:cNvPr>
          <p:cNvSpPr txBox="1">
            <a:spLocks/>
          </p:cNvSpPr>
          <p:nvPr/>
        </p:nvSpPr>
        <p:spPr>
          <a:xfrm>
            <a:off x="131317" y="4638528"/>
            <a:ext cx="3916045" cy="785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83698"/>
                </a:solidFill>
                <a:latin typeface="Titillium Web SemiBold" pitchFamily="2" charset="77"/>
                <a:ea typeface="+mj-ea"/>
                <a:cs typeface="+mj-cs"/>
              </a:defRPr>
            </a:lvl1pPr>
          </a:lstStyle>
          <a:p>
            <a:r>
              <a:rPr lang="fr-FR" baseline="30000" dirty="0"/>
              <a:t>(*) operating in Europe</a:t>
            </a:r>
          </a:p>
        </p:txBody>
      </p:sp>
    </p:spTree>
    <p:extLst>
      <p:ext uri="{BB962C8B-B14F-4D97-AF65-F5344CB8AC3E}">
        <p14:creationId xmlns:p14="http://schemas.microsoft.com/office/powerpoint/2010/main" val="258997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2">
            <a:extLst>
              <a:ext uri="{FF2B5EF4-FFF2-40B4-BE49-F238E27FC236}">
                <a16:creationId xmlns:a16="http://schemas.microsoft.com/office/drawing/2014/main" id="{5AC2C200-0D72-4850-A523-FB83A683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11" y="187942"/>
            <a:ext cx="8468926" cy="571055"/>
          </a:xfrm>
        </p:spPr>
        <p:txBody>
          <a:bodyPr>
            <a:normAutofit/>
          </a:bodyPr>
          <a:lstStyle/>
          <a:p>
            <a:r>
              <a:rPr lang="en-US" dirty="0"/>
              <a:t>TBO and Collaborative Decision Making</a:t>
            </a:r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8CEC8D11-4EE8-4606-98B2-FA0415E08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49" y="1206135"/>
            <a:ext cx="830411" cy="89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569E2848-017E-436D-A1D6-947B1CE35B4F}"/>
              </a:ext>
            </a:extLst>
          </p:cNvPr>
          <p:cNvSpPr txBox="1"/>
          <p:nvPr/>
        </p:nvSpPr>
        <p:spPr>
          <a:xfrm>
            <a:off x="8036584" y="1203771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i="0" kern="1200" dirty="0">
                <a:solidFill>
                  <a:schemeClr val="bg1"/>
                </a:solidFill>
                <a:latin typeface="Titillium Web SemiBold" pitchFamily="2" charset="77"/>
                <a:ea typeface="+mn-ea"/>
                <a:cs typeface="+mn-cs"/>
              </a:rPr>
              <a:t>ACC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B8A3261F-DB7A-4DA5-A429-F4FFB67B1D74}"/>
              </a:ext>
            </a:extLst>
          </p:cNvPr>
          <p:cNvSpPr/>
          <p:nvPr/>
        </p:nvSpPr>
        <p:spPr>
          <a:xfrm>
            <a:off x="7185245" y="3915007"/>
            <a:ext cx="2054711" cy="891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Network Manager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1BC4D1AF-D29E-422F-A951-5DFAFB7A19A3}"/>
              </a:ext>
            </a:extLst>
          </p:cNvPr>
          <p:cNvSpPr/>
          <p:nvPr/>
        </p:nvSpPr>
        <p:spPr>
          <a:xfrm>
            <a:off x="1053247" y="3915007"/>
            <a:ext cx="2054711" cy="891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/>
              <a:t>Airline</a:t>
            </a:r>
            <a:r>
              <a:rPr lang="fr-FR" sz="2800" b="1" dirty="0"/>
              <a:t> FOC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C3311868-0A79-4D31-8E7C-7CA8AA025EC3}"/>
              </a:ext>
            </a:extLst>
          </p:cNvPr>
          <p:cNvCxnSpPr>
            <a:stCxn id="46" idx="3"/>
            <a:endCxn id="43" idx="1"/>
          </p:cNvCxnSpPr>
          <p:nvPr/>
        </p:nvCxnSpPr>
        <p:spPr>
          <a:xfrm>
            <a:off x="3107958" y="4360755"/>
            <a:ext cx="40772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CDE3A2D2-4492-4EC7-9ABC-895976DD7CDF}"/>
              </a:ext>
            </a:extLst>
          </p:cNvPr>
          <p:cNvCxnSpPr>
            <a:cxnSpLocks/>
            <a:stCxn id="51" idx="2"/>
            <a:endCxn id="43" idx="0"/>
          </p:cNvCxnSpPr>
          <p:nvPr/>
        </p:nvCxnSpPr>
        <p:spPr>
          <a:xfrm>
            <a:off x="8203450" y="2496922"/>
            <a:ext cx="9151" cy="14180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5D9258DC-A84D-4821-A7AC-B204A53BC25E}"/>
              </a:ext>
            </a:extLst>
          </p:cNvPr>
          <p:cNvCxnSpPr>
            <a:cxnSpLocks/>
            <a:endCxn id="1039" idx="3"/>
          </p:cNvCxnSpPr>
          <p:nvPr/>
        </p:nvCxnSpPr>
        <p:spPr>
          <a:xfrm flipH="1">
            <a:off x="2487260" y="1651883"/>
            <a:ext cx="45869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9E318E5C-7F16-4209-B531-ED3536EB0C32}"/>
              </a:ext>
            </a:extLst>
          </p:cNvPr>
          <p:cNvCxnSpPr>
            <a:cxnSpLocks/>
            <a:stCxn id="46" idx="0"/>
            <a:endCxn id="1039" idx="2"/>
          </p:cNvCxnSpPr>
          <p:nvPr/>
        </p:nvCxnSpPr>
        <p:spPr>
          <a:xfrm flipH="1" flipV="1">
            <a:off x="2072055" y="2097630"/>
            <a:ext cx="8548" cy="18173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D55AFBE-D89D-4289-B60D-57D5AA3C1301}"/>
              </a:ext>
            </a:extLst>
          </p:cNvPr>
          <p:cNvSpPr txBox="1"/>
          <p:nvPr/>
        </p:nvSpPr>
        <p:spPr>
          <a:xfrm>
            <a:off x="2695461" y="1079107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800" b="1" i="0" kern="1200" dirty="0">
                <a:solidFill>
                  <a:schemeClr val="tx1"/>
                </a:solidFill>
                <a:latin typeface="Titillium Web SemiBold" pitchFamily="2" charset="77"/>
                <a:ea typeface="+mn-ea"/>
                <a:cs typeface="+mn-cs"/>
              </a:rPr>
              <a:t>Voice</a:t>
            </a:r>
          </a:p>
        </p:txBody>
      </p:sp>
      <p:sp>
        <p:nvSpPr>
          <p:cNvPr id="22" name="Plus 73">
            <a:extLst>
              <a:ext uri="{FF2B5EF4-FFF2-40B4-BE49-F238E27FC236}">
                <a16:creationId xmlns:a16="http://schemas.microsoft.com/office/drawing/2014/main" id="{101D250F-910C-4707-B3F2-0DE11CADB22E}"/>
              </a:ext>
            </a:extLst>
          </p:cNvPr>
          <p:cNvSpPr/>
          <p:nvPr/>
        </p:nvSpPr>
        <p:spPr bwMode="auto">
          <a:xfrm>
            <a:off x="3655152" y="1101950"/>
            <a:ext cx="546153" cy="474698"/>
          </a:xfrm>
          <a:prstGeom prst="mathPlu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0545D630-05FB-40B0-9380-8C28674AB5B6}"/>
              </a:ext>
            </a:extLst>
          </p:cNvPr>
          <p:cNvSpPr/>
          <p:nvPr/>
        </p:nvSpPr>
        <p:spPr>
          <a:xfrm rot="18660451">
            <a:off x="9034095" y="1720741"/>
            <a:ext cx="3305688" cy="581565"/>
          </a:xfrm>
          <a:prstGeom prst="rightArrow">
            <a:avLst>
              <a:gd name="adj1" fmla="val 50000"/>
              <a:gd name="adj2" fmla="val 42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40FA069-089E-4B1A-BD44-812D54C4E6B0}"/>
              </a:ext>
            </a:extLst>
          </p:cNvPr>
          <p:cNvSpPr txBox="1"/>
          <p:nvPr/>
        </p:nvSpPr>
        <p:spPr>
          <a:xfrm rot="18670761">
            <a:off x="9145109" y="1790029"/>
            <a:ext cx="2993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i="0" kern="1200" dirty="0">
                <a:solidFill>
                  <a:schemeClr val="bg1"/>
                </a:solidFill>
                <a:latin typeface="Titillium Web SemiBold" pitchFamily="2" charset="77"/>
                <a:ea typeface="+mn-ea"/>
                <a:cs typeface="+mn-cs"/>
              </a:rPr>
              <a:t>Trajectory Sharing</a:t>
            </a:r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2ABA5339-7D02-4655-9D89-989A4CC7FD73}"/>
              </a:ext>
            </a:extLst>
          </p:cNvPr>
          <p:cNvCxnSpPr>
            <a:cxnSpLocks/>
          </p:cNvCxnSpPr>
          <p:nvPr/>
        </p:nvCxnSpPr>
        <p:spPr>
          <a:xfrm>
            <a:off x="2685914" y="4105179"/>
            <a:ext cx="4777404" cy="1790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7CC28F03-F7C9-47A6-83AD-6A42C42FB909}"/>
              </a:ext>
            </a:extLst>
          </p:cNvPr>
          <p:cNvGrpSpPr/>
          <p:nvPr/>
        </p:nvGrpSpPr>
        <p:grpSpPr>
          <a:xfrm>
            <a:off x="2256899" y="2097631"/>
            <a:ext cx="942287" cy="2006330"/>
            <a:chOff x="2256899" y="2097631"/>
            <a:chExt cx="942287" cy="2006330"/>
          </a:xfrm>
        </p:grpSpPr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ABB4BC11-29B9-4796-84CE-E04B35B321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6899" y="2097631"/>
              <a:ext cx="0" cy="162092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CAF8D202-BB38-4934-B6C6-B3D0A18BD0B4}"/>
                </a:ext>
              </a:extLst>
            </p:cNvPr>
            <p:cNvSpPr/>
            <p:nvPr/>
          </p:nvSpPr>
          <p:spPr>
            <a:xfrm rot="10800000">
              <a:off x="2258747" y="3301818"/>
              <a:ext cx="940439" cy="802143"/>
            </a:xfrm>
            <a:prstGeom prst="arc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CDE3EC55-747F-4FF1-AFE9-FDD727C7A581}"/>
              </a:ext>
            </a:extLst>
          </p:cNvPr>
          <p:cNvGrpSpPr/>
          <p:nvPr/>
        </p:nvGrpSpPr>
        <p:grpSpPr>
          <a:xfrm flipH="1">
            <a:off x="6972126" y="2636209"/>
            <a:ext cx="942287" cy="1481936"/>
            <a:chOff x="2256899" y="2622025"/>
            <a:chExt cx="942287" cy="1481936"/>
          </a:xfrm>
        </p:grpSpPr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0F770F2E-72CB-4B9C-93A3-42AAA5AAEA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56899" y="2622025"/>
              <a:ext cx="0" cy="1096536"/>
            </a:xfrm>
            <a:prstGeom prst="line">
              <a:avLst/>
            </a:prstGeom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315C10F5-76E0-4893-A5F5-9FAD59E53C3D}"/>
                </a:ext>
              </a:extLst>
            </p:cNvPr>
            <p:cNvSpPr/>
            <p:nvPr/>
          </p:nvSpPr>
          <p:spPr>
            <a:xfrm rot="10800000">
              <a:off x="2258747" y="3301818"/>
              <a:ext cx="940439" cy="802143"/>
            </a:xfrm>
            <a:prstGeom prst="arc">
              <a:avLst/>
            </a:prstGeom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F6CAEBA2-23EF-4C35-9CF9-A0BF558A84CB}"/>
              </a:ext>
            </a:extLst>
          </p:cNvPr>
          <p:cNvCxnSpPr>
            <a:cxnSpLocks/>
          </p:cNvCxnSpPr>
          <p:nvPr/>
        </p:nvCxnSpPr>
        <p:spPr>
          <a:xfrm flipV="1">
            <a:off x="3034861" y="2576374"/>
            <a:ext cx="4104054" cy="1519247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>
            <a:extLst>
              <a:ext uri="{FF2B5EF4-FFF2-40B4-BE49-F238E27FC236}">
                <a16:creationId xmlns:a16="http://schemas.microsoft.com/office/drawing/2014/main" id="{8BAB1711-513F-4402-BC7A-AE753A839D10}"/>
              </a:ext>
            </a:extLst>
          </p:cNvPr>
          <p:cNvSpPr txBox="1"/>
          <p:nvPr/>
        </p:nvSpPr>
        <p:spPr>
          <a:xfrm>
            <a:off x="2288002" y="2567984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b="1" i="0" kern="1200" dirty="0">
                <a:solidFill>
                  <a:srgbClr val="7030A0"/>
                </a:solidFill>
                <a:latin typeface="Titillium Web SemiBold" pitchFamily="2" charset="77"/>
                <a:ea typeface="+mn-ea"/>
                <a:cs typeface="+mn-cs"/>
              </a:rPr>
              <a:t>non </a:t>
            </a:r>
            <a:r>
              <a:rPr lang="en-US" sz="2000" b="1" i="0" kern="1200" dirty="0">
                <a:solidFill>
                  <a:srgbClr val="7030A0"/>
                </a:solidFill>
                <a:latin typeface="Titillium Web SemiBold" pitchFamily="2" charset="77"/>
                <a:ea typeface="+mn-ea"/>
                <a:cs typeface="+mn-cs"/>
              </a:rPr>
              <a:t>critical</a:t>
            </a:r>
            <a:r>
              <a:rPr lang="fr-FR" sz="2000" b="1" i="0" kern="1200" dirty="0">
                <a:solidFill>
                  <a:srgbClr val="7030A0"/>
                </a:solidFill>
                <a:latin typeface="Titillium Web SemiBold" pitchFamily="2" charset="77"/>
                <a:ea typeface="+mn-ea"/>
                <a:cs typeface="+mn-cs"/>
              </a:rPr>
              <a:t> CDM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754C945-5142-48F7-8D58-75DBE13A856E}"/>
              </a:ext>
            </a:extLst>
          </p:cNvPr>
          <p:cNvSpPr txBox="1"/>
          <p:nvPr/>
        </p:nvSpPr>
        <p:spPr>
          <a:xfrm>
            <a:off x="2332326" y="2896929"/>
            <a:ext cx="177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b="1" i="0" kern="1200" dirty="0">
                <a:solidFill>
                  <a:srgbClr val="7030A0"/>
                </a:solidFill>
                <a:latin typeface="Titillium Web SemiBold" pitchFamily="2" charset="77"/>
                <a:ea typeface="+mn-ea"/>
                <a:cs typeface="+mn-cs"/>
              </a:rPr>
              <a:t>FMS-EFB-FOC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3C2B2A73-D98F-4E9E-96BA-6572AAD645AB}"/>
              </a:ext>
            </a:extLst>
          </p:cNvPr>
          <p:cNvSpPr txBox="1"/>
          <p:nvPr/>
        </p:nvSpPr>
        <p:spPr>
          <a:xfrm>
            <a:off x="4188233" y="1068626"/>
            <a:ext cx="262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800" b="1" i="0" kern="1200" dirty="0">
                <a:solidFill>
                  <a:schemeClr val="tx1"/>
                </a:solidFill>
                <a:latin typeface="Titillium Web SemiBold" pitchFamily="2" charset="77"/>
                <a:ea typeface="+mn-ea"/>
                <a:cs typeface="+mn-cs"/>
              </a:rPr>
              <a:t>Data Link </a:t>
            </a:r>
            <a:r>
              <a:rPr lang="fr-FR" sz="1400" b="1" i="0" kern="1200" dirty="0">
                <a:solidFill>
                  <a:schemeClr val="tx1"/>
                </a:solidFill>
                <a:latin typeface="Titillium Web SemiBold" pitchFamily="2" charset="77"/>
                <a:ea typeface="+mn-ea"/>
                <a:cs typeface="+mn-cs"/>
              </a:rPr>
              <a:t>(B1,EPP,B2)</a:t>
            </a:r>
            <a:endParaRPr lang="fr-FR" sz="2800" b="1" i="0" kern="1200" dirty="0">
              <a:solidFill>
                <a:schemeClr val="tx1"/>
              </a:solidFill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338754C-02EF-49A1-B353-B529196A0C3D}"/>
              </a:ext>
            </a:extLst>
          </p:cNvPr>
          <p:cNvSpPr txBox="1"/>
          <p:nvPr/>
        </p:nvSpPr>
        <p:spPr>
          <a:xfrm>
            <a:off x="7760967" y="1485701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i="0" kern="1200" dirty="0">
                <a:solidFill>
                  <a:schemeClr val="bg1"/>
                </a:solidFill>
                <a:latin typeface="Titillium Web SemiBold" pitchFamily="2" charset="77"/>
                <a:ea typeface="+mn-ea"/>
                <a:cs typeface="+mn-cs"/>
              </a:rPr>
              <a:t>ACC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D5B73E7-1C5A-4CA1-B05D-6EA6B352FBD1}"/>
              </a:ext>
            </a:extLst>
          </p:cNvPr>
          <p:cNvSpPr txBox="1"/>
          <p:nvPr/>
        </p:nvSpPr>
        <p:spPr>
          <a:xfrm>
            <a:off x="2996518" y="673478"/>
            <a:ext cx="224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i="0" kern="1200" dirty="0">
                <a:solidFill>
                  <a:schemeClr val="tx1"/>
                </a:solidFill>
                <a:latin typeface="Titillium Web SemiBold" pitchFamily="2" charset="77"/>
                <a:ea typeface="+mn-ea"/>
                <a:cs typeface="+mn-cs"/>
              </a:rPr>
              <a:t>safety critical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E4FE464-4363-4EAB-93BA-B41FD979ABAF}"/>
              </a:ext>
            </a:extLst>
          </p:cNvPr>
          <p:cNvGrpSpPr/>
          <p:nvPr/>
        </p:nvGrpSpPr>
        <p:grpSpPr>
          <a:xfrm>
            <a:off x="6961390" y="214319"/>
            <a:ext cx="3686505" cy="2329984"/>
            <a:chOff x="6972125" y="343604"/>
            <a:chExt cx="3686505" cy="2329984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19AD3993-D8D7-4594-9B4A-02C947C73C9F}"/>
                </a:ext>
              </a:extLst>
            </p:cNvPr>
            <p:cNvGrpSpPr/>
            <p:nvPr/>
          </p:nvGrpSpPr>
          <p:grpSpPr>
            <a:xfrm>
              <a:off x="6972125" y="343604"/>
              <a:ext cx="3686505" cy="2282603"/>
              <a:chOff x="6972125" y="343604"/>
              <a:chExt cx="3686505" cy="2282603"/>
            </a:xfrm>
          </p:grpSpPr>
          <p:sp>
            <p:nvSpPr>
              <p:cNvPr id="48" name="Rectangle : coins arrondis 47">
                <a:extLst>
                  <a:ext uri="{FF2B5EF4-FFF2-40B4-BE49-F238E27FC236}">
                    <a16:creationId xmlns:a16="http://schemas.microsoft.com/office/drawing/2014/main" id="{E300647B-793A-4CFE-B3FA-AE3AF4AAA3C9}"/>
                  </a:ext>
                </a:extLst>
              </p:cNvPr>
              <p:cNvSpPr/>
              <p:nvPr/>
            </p:nvSpPr>
            <p:spPr>
              <a:xfrm>
                <a:off x="8174510" y="343604"/>
                <a:ext cx="2484120" cy="10972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r-FR" sz="2400" b="1" dirty="0"/>
                  <a:t>Destination </a:t>
                </a:r>
                <a:r>
                  <a:rPr lang="fr-FR" sz="2400" b="1" dirty="0" err="1"/>
                  <a:t>Arpt</a:t>
                </a:r>
                <a:endParaRPr lang="fr-FR" sz="2400" b="1" dirty="0"/>
              </a:p>
            </p:txBody>
          </p:sp>
          <p:sp>
            <p:nvSpPr>
              <p:cNvPr id="49" name="Rectangle : coins arrondis 48">
                <a:extLst>
                  <a:ext uri="{FF2B5EF4-FFF2-40B4-BE49-F238E27FC236}">
                    <a16:creationId xmlns:a16="http://schemas.microsoft.com/office/drawing/2014/main" id="{ED6F01DE-5E2A-4AE5-BF77-8B2CDFF22413}"/>
                  </a:ext>
                </a:extLst>
              </p:cNvPr>
              <p:cNvSpPr/>
              <p:nvPr/>
            </p:nvSpPr>
            <p:spPr>
              <a:xfrm>
                <a:off x="7660063" y="755660"/>
                <a:ext cx="2484120" cy="10972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fr-FR" sz="3600" dirty="0"/>
                  <a:t>ACC</a:t>
                </a:r>
                <a:endParaRPr lang="fr-FR" dirty="0"/>
              </a:p>
            </p:txBody>
          </p:sp>
          <p:sp>
            <p:nvSpPr>
              <p:cNvPr id="50" name="Rectangle : coins arrondis 49">
                <a:extLst>
                  <a:ext uri="{FF2B5EF4-FFF2-40B4-BE49-F238E27FC236}">
                    <a16:creationId xmlns:a16="http://schemas.microsoft.com/office/drawing/2014/main" id="{C616332E-BD6E-4AB0-8E48-C9F659F61B1D}"/>
                  </a:ext>
                </a:extLst>
              </p:cNvPr>
              <p:cNvSpPr/>
              <p:nvPr/>
            </p:nvSpPr>
            <p:spPr>
              <a:xfrm>
                <a:off x="7271512" y="1166125"/>
                <a:ext cx="2484120" cy="10972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fr-FR" sz="3600" dirty="0"/>
                  <a:t>ACC</a:t>
                </a:r>
                <a:endParaRPr lang="fr-FR" dirty="0"/>
              </a:p>
            </p:txBody>
          </p:sp>
          <p:sp>
            <p:nvSpPr>
              <p:cNvPr id="51" name="Rectangle : coins arrondis 50">
                <a:extLst>
                  <a:ext uri="{FF2B5EF4-FFF2-40B4-BE49-F238E27FC236}">
                    <a16:creationId xmlns:a16="http://schemas.microsoft.com/office/drawing/2014/main" id="{2CED0BEF-2C05-4167-A8C8-59614FA985A3}"/>
                  </a:ext>
                </a:extLst>
              </p:cNvPr>
              <p:cNvSpPr/>
              <p:nvPr/>
            </p:nvSpPr>
            <p:spPr>
              <a:xfrm>
                <a:off x="6972125" y="1528927"/>
                <a:ext cx="2484120" cy="10972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t"/>
              <a:lstStyle/>
              <a:p>
                <a:pPr algn="ctr"/>
                <a:r>
                  <a:rPr lang="fr-FR" sz="3200" b="1" dirty="0"/>
                  <a:t>ACC</a:t>
                </a:r>
              </a:p>
            </p:txBody>
          </p:sp>
        </p:grpSp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22F0D17A-CD6F-42A0-845C-C247BEC3C0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887" t="3890" r="32426" b="-1"/>
            <a:stretch/>
          </p:blipFill>
          <p:spPr>
            <a:xfrm>
              <a:off x="7286154" y="1853505"/>
              <a:ext cx="736632" cy="778242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7BE862EB-DBDF-4278-A0C1-E10192D97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0516" y="1950143"/>
              <a:ext cx="723445" cy="723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59181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b="1" i="0" kern="1200" dirty="0" smtClean="0">
            <a:solidFill>
              <a:schemeClr val="tx1"/>
            </a:solidFill>
            <a:latin typeface="Titillium Web SemiBold" pitchFamily="2" charset="77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Widescreen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Titillium Web</vt:lpstr>
      <vt:lpstr>Titillium Web SemiBold</vt:lpstr>
      <vt:lpstr>Kantoorthema</vt:lpstr>
      <vt:lpstr>TBO building blocks - Enabling technologies &amp; trajectory sharing</vt:lpstr>
      <vt:lpstr>Data Link – the digital enabler for Air-Gnd collaboration</vt:lpstr>
      <vt:lpstr>A320 &amp; A330(*)</vt:lpstr>
      <vt:lpstr>TBO and Collaborative Decision Making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Nick Buyens</dc:creator>
  <cp:lastModifiedBy>Perrine Lumen</cp:lastModifiedBy>
  <cp:revision>49</cp:revision>
  <dcterms:created xsi:type="dcterms:W3CDTF">2023-12-18T12:54:31Z</dcterms:created>
  <dcterms:modified xsi:type="dcterms:W3CDTF">2024-05-28T06:51:31Z</dcterms:modified>
</cp:coreProperties>
</file>