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4" r:id="rId5"/>
    <p:sldMasterId id="2147483684" r:id="rId6"/>
  </p:sldMasterIdLst>
  <p:notesMasterIdLst>
    <p:notesMasterId r:id="rId22"/>
  </p:notesMasterIdLst>
  <p:sldIdLst>
    <p:sldId id="804" r:id="rId7"/>
    <p:sldId id="2147376460" r:id="rId8"/>
    <p:sldId id="274" r:id="rId9"/>
    <p:sldId id="2147376461" r:id="rId10"/>
    <p:sldId id="323" r:id="rId11"/>
    <p:sldId id="319" r:id="rId12"/>
    <p:sldId id="7360929" r:id="rId13"/>
    <p:sldId id="261" r:id="rId14"/>
    <p:sldId id="2147376459" r:id="rId15"/>
    <p:sldId id="807" r:id="rId16"/>
    <p:sldId id="269" r:id="rId17"/>
    <p:sldId id="808" r:id="rId18"/>
    <p:sldId id="911" r:id="rId19"/>
    <p:sldId id="912" r:id="rId20"/>
    <p:sldId id="21473764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4EFFF"/>
    <a:srgbClr val="A6C8E8"/>
    <a:srgbClr val="E18342"/>
    <a:srgbClr val="00AA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8FA98-96BA-49F5-9966-8421C11ED672}" v="103" dt="2024-05-29T08:28:03.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07" autoAdjust="0"/>
  </p:normalViewPr>
  <p:slideViewPr>
    <p:cSldViewPr snapToGrid="0">
      <p:cViewPr varScale="1">
        <p:scale>
          <a:sx n="109" d="100"/>
          <a:sy n="109" d="100"/>
        </p:scale>
        <p:origin x="108" y="894"/>
      </p:cViewPr>
      <p:guideLst/>
    </p:cSldViewPr>
  </p:slideViewPr>
  <p:notesTextViewPr>
    <p:cViewPr>
      <p:scale>
        <a:sx n="1" d="1"/>
        <a:sy n="1" d="1"/>
      </p:scale>
      <p:origin x="0" y="0"/>
    </p:cViewPr>
  </p:notesTextViewPr>
  <p:sorterViewPr>
    <p:cViewPr>
      <p:scale>
        <a:sx n="150" d="100"/>
        <a:sy n="150" d="100"/>
      </p:scale>
      <p:origin x="0" y="-3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7B6846-5E58-4F6E-86CA-74026E2B6E6B}" type="datetimeFigureOut">
              <a:rPr lang="en-GB" smtClean="0"/>
              <a:t>29/05/2024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8D15E-C88F-4DDB-9030-AD07ACF3FC05}" type="slidenum">
              <a:rPr lang="en-GB" smtClean="0"/>
              <a:t>‹#›</a:t>
            </a:fld>
            <a:endParaRPr lang="en-GB"/>
          </a:p>
        </p:txBody>
      </p:sp>
    </p:spTree>
    <p:extLst>
      <p:ext uri="{BB962C8B-B14F-4D97-AF65-F5344CB8AC3E}">
        <p14:creationId xmlns:p14="http://schemas.microsoft.com/office/powerpoint/2010/main" val="183097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A9573-4D05-FE4C-BC54-30B66E5E649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1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441419-AE6F-48B4-864E-F1D5EE0BE1DB}" type="slidenum">
              <a:rPr lang="en-GB" altLang="en-US" smtClean="0"/>
              <a:pPr/>
              <a:t>3</a:t>
            </a:fld>
            <a:endParaRPr lang="en-GB" altLang="en-US"/>
          </a:p>
        </p:txBody>
      </p:sp>
    </p:spTree>
    <p:extLst>
      <p:ext uri="{BB962C8B-B14F-4D97-AF65-F5344CB8AC3E}">
        <p14:creationId xmlns:p14="http://schemas.microsoft.com/office/powerpoint/2010/main" val="291659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441419-AE6F-48B4-864E-F1D5EE0BE1DB}" type="slidenum">
              <a:rPr lang="en-GB" altLang="en-US" smtClean="0"/>
              <a:pPr/>
              <a:t>4</a:t>
            </a:fld>
            <a:endParaRPr lang="en-GB" altLang="en-US"/>
          </a:p>
        </p:txBody>
      </p:sp>
    </p:spTree>
    <p:extLst>
      <p:ext uri="{BB962C8B-B14F-4D97-AF65-F5344CB8AC3E}">
        <p14:creationId xmlns:p14="http://schemas.microsoft.com/office/powerpoint/2010/main" val="9595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BA9573-4D05-FE4C-BC54-30B66E5E6499}" type="slidenum">
              <a:rPr lang="fr-FR" smtClean="0"/>
              <a:t>5</a:t>
            </a:fld>
            <a:endParaRPr lang="fr-FR"/>
          </a:p>
        </p:txBody>
      </p:sp>
    </p:spTree>
    <p:extLst>
      <p:ext uri="{BB962C8B-B14F-4D97-AF65-F5344CB8AC3E}">
        <p14:creationId xmlns:p14="http://schemas.microsoft.com/office/powerpoint/2010/main" val="51896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BA9573-4D05-FE4C-BC54-30B66E5E6499}" type="slidenum">
              <a:rPr lang="fr-FR" smtClean="0"/>
              <a:t>9</a:t>
            </a:fld>
            <a:endParaRPr lang="fr-FR"/>
          </a:p>
        </p:txBody>
      </p:sp>
    </p:spTree>
    <p:extLst>
      <p:ext uri="{BB962C8B-B14F-4D97-AF65-F5344CB8AC3E}">
        <p14:creationId xmlns:p14="http://schemas.microsoft.com/office/powerpoint/2010/main" val="2122458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originates from the SESAR3 Members TBO Focus Group which was formed to coordinate TBO proposals for the SESAR3 IR Wave1 around May 2022. The slide aims to give a wide range of stakeholders a common framework for TBO. </a:t>
            </a:r>
          </a:p>
          <a:p>
            <a:endParaRPr lang="en-GB" dirty="0"/>
          </a:p>
          <a:p>
            <a:r>
              <a:rPr lang="en-GB" dirty="0"/>
              <a:t>Derived from the Trajectory Management Document which in turn is based on ICAO documentation:</a:t>
            </a:r>
            <a:endParaRPr lang="en-GB" dirty="0">
              <a:ea typeface="Calibri"/>
              <a:cs typeface="Calibri"/>
            </a:endParaRPr>
          </a:p>
          <a:p>
            <a:endParaRPr lang="en-GB" dirty="0"/>
          </a:p>
          <a:p>
            <a:r>
              <a:rPr lang="en-GB" dirty="0"/>
              <a:t>1- Tactical execution? The tactical execution phase is within the coordination and separation horizon of the executive and planner ATCOs. </a:t>
            </a:r>
            <a:r>
              <a:rPr lang="en-US" dirty="0"/>
              <a:t>Where, in most cases, coordination is about the conditions under which aircraft are transferred between air traffic controllers (e.g.  flying on a radar heading or a trajectory :-)) or otherwise operate near the border between their areas of responsibility (e.g., flying parallel but close to the border).</a:t>
            </a:r>
            <a:endParaRPr lang="en-US" dirty="0">
              <a:ea typeface="Calibri"/>
              <a:cs typeface="Calibri"/>
            </a:endParaRPr>
          </a:p>
          <a:p>
            <a:endParaRPr lang="en-GB" dirty="0"/>
          </a:p>
          <a:p>
            <a:r>
              <a:rPr lang="en-GB" dirty="0"/>
              <a:t>2- Why tactical execution? </a:t>
            </a:r>
            <a:r>
              <a:rPr lang="en-GB" sz="1800" dirty="0">
                <a:effectLst/>
                <a:latin typeface="Times New Roman" panose="02020603050405020304" pitchFamily="18" charset="0"/>
                <a:ea typeface="Times New Roman" panose="02020603050405020304" pitchFamily="18" charset="0"/>
              </a:rPr>
              <a:t>Once a flight is in execution, the trajectory may need to change, for example, due to weather hazards, crossing traffic, restricted/danger areas, and arrival procedures and runway configurations at the destination airport, separation management, airspace user operational needs. </a:t>
            </a: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The Global ATC TBO Concept (draft version 0.11) at section 3.3.6 (</a:t>
            </a:r>
            <a:r>
              <a:rPr lang="en-US" sz="1800" b="0" i="0" u="none" strike="noStrike" baseline="0" dirty="0">
                <a:solidFill>
                  <a:srgbClr val="000000"/>
                </a:solidFill>
                <a:latin typeface="Calibri" panose="020F0502020204030204" pitchFamily="34" charset="0"/>
              </a:rPr>
              <a:t>IN-FLIGHT RE-PLANNING AND AGREED TRAJECTORY REVISIONS ) </a:t>
            </a:r>
            <a:r>
              <a:rPr lang="en-GB" sz="1800" dirty="0">
                <a:effectLst/>
                <a:latin typeface="Times New Roman" panose="02020603050405020304" pitchFamily="18" charset="0"/>
                <a:ea typeface="Times New Roman" panose="02020603050405020304" pitchFamily="18" charset="0"/>
              </a:rPr>
              <a:t>highlights the following reasons for in-flight trajectory revisions: </a:t>
            </a:r>
          </a:p>
          <a:p>
            <a:pPr algn="l"/>
            <a:endParaRPr lang="en-GB" sz="1800" b="0" i="0" u="none" strike="noStrike" baseline="0" dirty="0">
              <a:solidFill>
                <a:srgbClr val="000000"/>
              </a:solidFill>
              <a:latin typeface="Calibri" panose="020F0502020204030204" pitchFamily="34" charset="0"/>
            </a:endParaRPr>
          </a:p>
          <a:p>
            <a:pPr marL="0" indent="0">
              <a:buFont typeface="Arial" panose="020B0604020202020204" pitchFamily="34" charset="0"/>
              <a:buNone/>
            </a:pPr>
            <a:r>
              <a:rPr lang="en-US" sz="1800" b="0" i="0" u="none" strike="noStrike" baseline="0" dirty="0">
                <a:solidFill>
                  <a:srgbClr val="000000"/>
                </a:solidFill>
                <a:latin typeface="Calibri" panose="020F0502020204030204" pitchFamily="34" charset="0"/>
              </a:rPr>
              <a:t>• The AU may initiate re-planning as updates to forecasts, fleet management, or changing mission objectives may require modifications to the Agreed Trajectory </a:t>
            </a:r>
          </a:p>
          <a:p>
            <a:r>
              <a:rPr lang="en-US" sz="1800" b="0" i="0" u="none" strike="noStrike" baseline="0" dirty="0">
                <a:solidFill>
                  <a:srgbClr val="000000"/>
                </a:solidFill>
                <a:latin typeface="Calibri" panose="020F0502020204030204" pitchFamily="34" charset="0"/>
              </a:rPr>
              <a:t>• Perturbations to a previously-agreed trajectory (e.g., due to wind uncertainty, or conflict management (CM) actions) may result in the update no longer complying with required constraints </a:t>
            </a:r>
          </a:p>
          <a:p>
            <a:r>
              <a:rPr lang="en-US" sz="1800" b="0" i="0" u="none" strike="noStrike" baseline="0" dirty="0">
                <a:solidFill>
                  <a:srgbClr val="000000"/>
                </a:solidFill>
                <a:latin typeface="Calibri" panose="020F0502020204030204" pitchFamily="34" charset="0"/>
              </a:rPr>
              <a:t>• Updates to forecasts result in the re-evaluation of the concept component objectives, these may require revisions to the Agreed Trajectory to meet the objectives (e.g., a change in arrival capacity requires a revision for DCB) </a:t>
            </a:r>
          </a:p>
          <a:p>
            <a:r>
              <a:rPr lang="en-US" sz="1800" b="0" i="0" u="none" strike="noStrike" baseline="0" dirty="0">
                <a:solidFill>
                  <a:srgbClr val="000000"/>
                </a:solidFill>
                <a:latin typeface="Calibri" panose="020F0502020204030204" pitchFamily="34" charset="0"/>
              </a:rPr>
              <a:t>• Improvements in prediction accuracy as the flight operates allows constraints to be relaxed for all impacted flights.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a:ea typeface="Calibri"/>
                <a:cs typeface="Calibri"/>
              </a:rPr>
              <a:t>3- What are the links between the NET-TBO and ATC-TBO projects. NET-TBO addresses TBO in the planning and pre-departure phase</a:t>
            </a:r>
            <a:r>
              <a:rPr lang="en-US" sz="1800" dirty="0">
                <a:solidFill>
                  <a:srgbClr val="000000"/>
                </a:solidFill>
                <a:latin typeface="Calibri"/>
                <a:ea typeface="Calibri"/>
                <a:cs typeface="Calibri"/>
              </a:rPr>
              <a:t>. </a:t>
            </a:r>
            <a:endParaRPr lang="en-US" sz="1800" b="0" i="0" u="none" strike="noStrike" baseline="0" dirty="0">
              <a:solidFill>
                <a:srgbClr val="000000"/>
              </a:solidFill>
              <a:latin typeface="Calibri" panose="020F0502020204030204" pitchFamily="34" charset="0"/>
              <a:ea typeface="Calibri"/>
              <a:cs typeface="Calibri"/>
            </a:endParaRPr>
          </a:p>
          <a:p>
            <a:endParaRPr lang="en-GB" dirty="0"/>
          </a:p>
          <a:p>
            <a:r>
              <a:rPr lang="en-GB" dirty="0"/>
              <a:t>The TMD at edition 02_02_00 contains the following statement at section 6.3.1.4.2:</a:t>
            </a:r>
          </a:p>
          <a:p>
            <a:endParaRPr lang="en-GB" dirty="0"/>
          </a:p>
          <a:p>
            <a:pPr algn="just">
              <a:spcAft>
                <a:spcPts val="1000"/>
              </a:spcAft>
            </a:pPr>
            <a:r>
              <a:rPr lang="en-GB" sz="1800" u="sng"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rPr>
              <a:t>“SESAR 3 NETWORK TBO-3</a:t>
            </a:r>
            <a:r>
              <a:rPr lang="en-GB" sz="18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rPr>
              <a:t> “Trajectory Synchronisation in Execution”: This solution contributes to the Trajectory Based Operation by improving both ATC and network processes through synchronization of network and ATC local trajectories. Its target is to validate at TRL6 maturity level the following concepts:</a:t>
            </a:r>
          </a:p>
          <a:p>
            <a:pPr marL="342900" lvl="0" indent="-342900" algn="just">
              <a:spcAft>
                <a:spcPts val="1000"/>
              </a:spcAft>
              <a:buFont typeface="Symbol" panose="05050102010706020507" pitchFamily="18" charset="2"/>
              <a:buChar char=""/>
            </a:pPr>
            <a:r>
              <a:rPr lang="en-GB" sz="18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rPr>
              <a:t>The synchronization of network and ATC local trajectories will be achieved by improving the information exchanges between the Network Manager (NM) and ANSPs, by providing the ADS-C report and inter ACCs coordination information to NM and by enhancing the inter ACC coordination. </a:t>
            </a:r>
          </a:p>
          <a:p>
            <a:pPr marL="342900" lvl="0" indent="-342900" algn="just">
              <a:spcAft>
                <a:spcPts val="1000"/>
              </a:spcAft>
              <a:buFont typeface="Symbol" panose="05050102010706020507" pitchFamily="18" charset="2"/>
              <a:buChar char=""/>
            </a:pPr>
            <a:r>
              <a:rPr lang="en-GB" sz="18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rPr>
              <a:t>The improvement of the information exchanges between the Network Manager and ANSP includes the provision to NM of the inter ACC coordination results and of the Clearance in Advance uplinked to the aircraft. This information and the ADS-C report (including EPP) is used by NM to improve the flight trajectory predictions.”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05F36-5BD3-4C2A-83D4-2014C23A32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59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31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0A50C-2928-2647-BF65-2DB0B5795B1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924B748-F39B-A842-8F1C-4CF04753A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E2B85B3-1151-1A4A-9F2D-B97BAC762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Espace réservé du pied de page 5">
            <a:extLst>
              <a:ext uri="{FF2B5EF4-FFF2-40B4-BE49-F238E27FC236}">
                <a16:creationId xmlns:a16="http://schemas.microsoft.com/office/drawing/2014/main" id="{7F5A6EB3-3CB3-9F46-A289-8CC21650CBC6}"/>
              </a:ext>
            </a:extLst>
          </p:cNvPr>
          <p:cNvSpPr>
            <a:spLocks noGrp="1"/>
          </p:cNvSpPr>
          <p:nvPr>
            <p:ph type="ftr" sz="quarter" idx="11"/>
          </p:nvPr>
        </p:nvSpPr>
        <p:spPr/>
        <p:txBody>
          <a:bodyPr/>
          <a:lstStyle/>
          <a:p>
            <a:r>
              <a:rPr lang="en-US"/>
              <a:t>SESAR3 NET-TBO and ATC-TBO Global TBO Symposium</a:t>
            </a:r>
            <a:endParaRPr lang="fr-FR"/>
          </a:p>
        </p:txBody>
      </p:sp>
      <p:sp>
        <p:nvSpPr>
          <p:cNvPr id="7" name="Espace réservé du numéro de diapositive 6">
            <a:extLst>
              <a:ext uri="{FF2B5EF4-FFF2-40B4-BE49-F238E27FC236}">
                <a16:creationId xmlns:a16="http://schemas.microsoft.com/office/drawing/2014/main" id="{4CA49F2C-06E8-5642-AD05-C0B4D7CB0A04}"/>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201935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6CA11-5A2C-CB4A-A728-E0FE87C7C47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C56D5C6-3181-F14C-B4FC-AED965AB7FF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4DFAAA39-927C-414B-A5E0-E2E67B1C946C}"/>
              </a:ext>
            </a:extLst>
          </p:cNvPr>
          <p:cNvSpPr>
            <a:spLocks noGrp="1"/>
          </p:cNvSpPr>
          <p:nvPr>
            <p:ph type="ftr" sz="quarter" idx="11"/>
          </p:nvPr>
        </p:nvSpPr>
        <p:spPr/>
        <p:txBody>
          <a:bodyPr/>
          <a:lstStyle/>
          <a:p>
            <a:r>
              <a:rPr lang="en-US"/>
              <a:t>SESAR3 NET-TBO and ATC-TBO Global TBO Symposium</a:t>
            </a:r>
            <a:endParaRPr lang="fr-FR"/>
          </a:p>
        </p:txBody>
      </p:sp>
      <p:sp>
        <p:nvSpPr>
          <p:cNvPr id="6" name="Espace réservé du numéro de diapositive 5">
            <a:extLst>
              <a:ext uri="{FF2B5EF4-FFF2-40B4-BE49-F238E27FC236}">
                <a16:creationId xmlns:a16="http://schemas.microsoft.com/office/drawing/2014/main" id="{F4532FF8-6274-CC42-806C-330C2324E0CD}"/>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2524556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612438-D6B1-414A-AE13-3472952113A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EDA89-7E8F-B64F-82F6-EA07DB328B8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3A84F675-3B59-8D40-B1B0-91E266C77442}"/>
              </a:ext>
            </a:extLst>
          </p:cNvPr>
          <p:cNvSpPr>
            <a:spLocks noGrp="1"/>
          </p:cNvSpPr>
          <p:nvPr>
            <p:ph type="ftr" sz="quarter" idx="11"/>
          </p:nvPr>
        </p:nvSpPr>
        <p:spPr/>
        <p:txBody>
          <a:bodyPr/>
          <a:lstStyle/>
          <a:p>
            <a:r>
              <a:rPr lang="en-US"/>
              <a:t>SESAR3 NET-TBO and ATC-TBO Global TBO Symposium</a:t>
            </a:r>
            <a:endParaRPr lang="fr-FR"/>
          </a:p>
        </p:txBody>
      </p:sp>
      <p:sp>
        <p:nvSpPr>
          <p:cNvPr id="6" name="Espace réservé du numéro de diapositive 5">
            <a:extLst>
              <a:ext uri="{FF2B5EF4-FFF2-40B4-BE49-F238E27FC236}">
                <a16:creationId xmlns:a16="http://schemas.microsoft.com/office/drawing/2014/main" id="{5DB2D5D6-369C-CC4A-9EAB-3BDE5778A7F5}"/>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811630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BBD24F-5102-A442-AF7A-31AA7A272DB4}"/>
              </a:ext>
            </a:extLst>
          </p:cNvPr>
          <p:cNvSpPr>
            <a:spLocks noGrp="1"/>
          </p:cNvSpPr>
          <p:nvPr>
            <p:ph type="ctrTitle" hasCustomPrompt="1"/>
          </p:nvPr>
        </p:nvSpPr>
        <p:spPr>
          <a:xfrm>
            <a:off x="1524000" y="2235200"/>
            <a:ext cx="9144000" cy="2387600"/>
          </a:xfrm>
          <a:prstGeom prst="rect">
            <a:avLst/>
          </a:prstGeom>
        </p:spPr>
        <p:txBody>
          <a:bodyPr anchor="ctr" anchorCtr="0"/>
          <a:lstStyle>
            <a:lvl1pPr algn="ctr">
              <a:defRPr sz="3500" b="1"/>
            </a:lvl1pPr>
          </a:lstStyle>
          <a:p>
            <a:r>
              <a:rPr lang="fr-FR"/>
              <a:t>MODIFIEZ LE STYLE DU TITRE</a:t>
            </a:r>
          </a:p>
        </p:txBody>
      </p:sp>
    </p:spTree>
    <p:extLst>
      <p:ext uri="{BB962C8B-B14F-4D97-AF65-F5344CB8AC3E}">
        <p14:creationId xmlns:p14="http://schemas.microsoft.com/office/powerpoint/2010/main" val="2349625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F47BF-DE0D-F947-B592-7E35ADDB4955}"/>
              </a:ext>
            </a:extLst>
          </p:cNvPr>
          <p:cNvSpPr>
            <a:spLocks noGrp="1"/>
          </p:cNvSpPr>
          <p:nvPr>
            <p:ph type="title" hasCustomPrompt="1"/>
          </p:nvPr>
        </p:nvSpPr>
        <p:spPr>
          <a:xfrm>
            <a:off x="2854325" y="1020824"/>
            <a:ext cx="7033368" cy="409290"/>
          </a:xfrm>
        </p:spPr>
        <p:txBody>
          <a:bodyPr/>
          <a:lstStyle>
            <a:lvl1pPr>
              <a:defRPr>
                <a:solidFill>
                  <a:schemeClr val="bg1"/>
                </a:solidFill>
              </a:defRPr>
            </a:lvl1pPr>
          </a:lstStyle>
          <a:p>
            <a:r>
              <a:rPr lang="fr-FR"/>
              <a:t>CLICK TO EDIT MASTER TITLE STYLE</a:t>
            </a:r>
          </a:p>
        </p:txBody>
      </p:sp>
      <p:sp>
        <p:nvSpPr>
          <p:cNvPr id="6" name="Espace réservé du numéro de diapositive 5">
            <a:extLst>
              <a:ext uri="{FF2B5EF4-FFF2-40B4-BE49-F238E27FC236}">
                <a16:creationId xmlns:a16="http://schemas.microsoft.com/office/drawing/2014/main" id="{A19F3715-1E6E-8E41-BC5A-5EF9E4A807EE}"/>
              </a:ext>
            </a:extLst>
          </p:cNvPr>
          <p:cNvSpPr>
            <a:spLocks noGrp="1"/>
          </p:cNvSpPr>
          <p:nvPr>
            <p:ph type="sldNum" sz="quarter" idx="12"/>
          </p:nvPr>
        </p:nvSpPr>
        <p:spPr/>
        <p:txBody>
          <a:bodyPr/>
          <a:lstStyle/>
          <a:p>
            <a:fld id="{6B0C76E6-0B66-8944-91D4-A1BC6652E29F}" type="slidenum">
              <a:rPr lang="fr-FR" smtClean="0"/>
              <a:t>‹#›</a:t>
            </a:fld>
            <a:endParaRPr lang="fr-FR"/>
          </a:p>
        </p:txBody>
      </p:sp>
      <p:sp>
        <p:nvSpPr>
          <p:cNvPr id="8" name="Content Placeholder 7">
            <a:extLst>
              <a:ext uri="{FF2B5EF4-FFF2-40B4-BE49-F238E27FC236}">
                <a16:creationId xmlns:a16="http://schemas.microsoft.com/office/drawing/2014/main" id="{5C924D4E-C974-596E-94AA-8521A50FA4C5}"/>
              </a:ext>
            </a:extLst>
          </p:cNvPr>
          <p:cNvSpPr>
            <a:spLocks noGrp="1"/>
          </p:cNvSpPr>
          <p:nvPr>
            <p:ph sz="quarter" idx="13"/>
          </p:nvPr>
        </p:nvSpPr>
        <p:spPr>
          <a:xfrm>
            <a:off x="428171" y="1735193"/>
            <a:ext cx="10740572" cy="40354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 name="Picture 3" descr="A blue text on a black background&#10;&#10;Description automatically generated">
            <a:extLst>
              <a:ext uri="{FF2B5EF4-FFF2-40B4-BE49-F238E27FC236}">
                <a16:creationId xmlns:a16="http://schemas.microsoft.com/office/drawing/2014/main" id="{E58285D4-408C-B5A8-3794-ED326C6B80FF}"/>
              </a:ext>
            </a:extLst>
          </p:cNvPr>
          <p:cNvPicPr>
            <a:picLocks noChangeAspect="1"/>
          </p:cNvPicPr>
          <p:nvPr userDrawn="1"/>
        </p:nvPicPr>
        <p:blipFill>
          <a:blip r:embed="rId2"/>
          <a:stretch>
            <a:fillRect/>
          </a:stretch>
        </p:blipFill>
        <p:spPr>
          <a:xfrm>
            <a:off x="262777" y="11102"/>
            <a:ext cx="2377786" cy="976989"/>
          </a:xfrm>
          <a:prstGeom prst="rect">
            <a:avLst/>
          </a:prstGeom>
        </p:spPr>
      </p:pic>
    </p:spTree>
    <p:extLst>
      <p:ext uri="{BB962C8B-B14F-4D97-AF65-F5344CB8AC3E}">
        <p14:creationId xmlns:p14="http://schemas.microsoft.com/office/powerpoint/2010/main" val="1090962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E5C8D-4CBA-0148-A4B1-EFDB92B27C98}"/>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E67F35E-C4E6-C44C-A18A-1C5E14954A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5826D30-6BDB-364F-AC03-4B7D6E479684}"/>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000BDAC-0B52-4D46-9B6F-1D3248C58BC3}"/>
              </a:ext>
            </a:extLst>
          </p:cNvPr>
          <p:cNvSpPr>
            <a:spLocks noGrp="1"/>
          </p:cNvSpPr>
          <p:nvPr>
            <p:ph type="ftr" sz="quarter" idx="11"/>
          </p:nvPr>
        </p:nvSpPr>
        <p:spPr/>
        <p:txBody>
          <a:bodyPr/>
          <a:lstStyle/>
          <a:p>
            <a:r>
              <a:rPr lang="fr-FR"/>
              <a:t>SESAR3 NET-TBO and ATC-TBO Global TBO Symposium</a:t>
            </a:r>
          </a:p>
        </p:txBody>
      </p:sp>
      <p:sp>
        <p:nvSpPr>
          <p:cNvPr id="6" name="Espace réservé du numéro de diapositive 5">
            <a:extLst>
              <a:ext uri="{FF2B5EF4-FFF2-40B4-BE49-F238E27FC236}">
                <a16:creationId xmlns:a16="http://schemas.microsoft.com/office/drawing/2014/main" id="{128099D7-958D-9042-B4FD-2777E732F8B0}"/>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3308132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F47BF-DE0D-F947-B592-7E35ADDB4955}"/>
              </a:ext>
            </a:extLst>
          </p:cNvPr>
          <p:cNvSpPr>
            <a:spLocks noGrp="1"/>
          </p:cNvSpPr>
          <p:nvPr>
            <p:ph type="title" hasCustomPrompt="1"/>
          </p:nvPr>
        </p:nvSpPr>
        <p:spPr/>
        <p:txBody>
          <a:bodyPr/>
          <a:lstStyle>
            <a:lvl1pPr>
              <a:defRPr>
                <a:solidFill>
                  <a:schemeClr val="accent2"/>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6F2F1595-A6B0-1741-8899-B1C63A82C65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BB0182-6E7F-4B45-80F8-3CB4117EB03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A3D463E-45E1-6F4E-BB84-B2DEAC36E21C}"/>
              </a:ext>
            </a:extLst>
          </p:cNvPr>
          <p:cNvSpPr>
            <a:spLocks noGrp="1"/>
          </p:cNvSpPr>
          <p:nvPr>
            <p:ph type="ftr" sz="quarter" idx="11"/>
          </p:nvPr>
        </p:nvSpPr>
        <p:spPr/>
        <p:txBody>
          <a:bodyPr/>
          <a:lstStyle/>
          <a:p>
            <a:r>
              <a:rPr lang="fr-FR"/>
              <a:t>SESAR3 NET-TBO and ATC-TBO Global TBO Symposium</a:t>
            </a:r>
          </a:p>
        </p:txBody>
      </p:sp>
      <p:sp>
        <p:nvSpPr>
          <p:cNvPr id="6" name="Espace réservé du numéro de diapositive 5">
            <a:extLst>
              <a:ext uri="{FF2B5EF4-FFF2-40B4-BE49-F238E27FC236}">
                <a16:creationId xmlns:a16="http://schemas.microsoft.com/office/drawing/2014/main" id="{A19F3715-1E6E-8E41-BC5A-5EF9E4A807EE}"/>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1503364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3BF42-72BD-744A-BA56-4E9CCE1B76A0}"/>
              </a:ext>
            </a:extLst>
          </p:cNvPr>
          <p:cNvSpPr>
            <a:spLocks noGrp="1"/>
          </p:cNvSpPr>
          <p:nvPr>
            <p:ph type="title" hasCustomPrompt="1"/>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C00542D-3B60-6542-BD00-3EC4A0DE1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1520ECE-1FED-0448-930B-A913709048A3}"/>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B8EBEA7-6D03-BC44-8000-198582C72F43}"/>
              </a:ext>
            </a:extLst>
          </p:cNvPr>
          <p:cNvSpPr>
            <a:spLocks noGrp="1"/>
          </p:cNvSpPr>
          <p:nvPr>
            <p:ph type="ftr" sz="quarter" idx="11"/>
          </p:nvPr>
        </p:nvSpPr>
        <p:spPr/>
        <p:txBody>
          <a:bodyPr/>
          <a:lstStyle/>
          <a:p>
            <a:r>
              <a:rPr lang="fr-FR"/>
              <a:t>SESAR3 NET-TBO and ATC-TBO Global TBO Symposium</a:t>
            </a:r>
          </a:p>
        </p:txBody>
      </p:sp>
      <p:sp>
        <p:nvSpPr>
          <p:cNvPr id="6" name="Espace réservé du numéro de diapositive 5">
            <a:extLst>
              <a:ext uri="{FF2B5EF4-FFF2-40B4-BE49-F238E27FC236}">
                <a16:creationId xmlns:a16="http://schemas.microsoft.com/office/drawing/2014/main" id="{DDE03F03-4B15-8A41-8BFD-CBD033B6942D}"/>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3497743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863F2-C25B-B74E-ABDF-5F4EA101DD1A}"/>
              </a:ext>
            </a:extLst>
          </p:cNvPr>
          <p:cNvSpPr>
            <a:spLocks noGrp="1"/>
          </p:cNvSpPr>
          <p:nvPr>
            <p:ph type="title" hasCustomPrompt="1"/>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5E091AC-F3CC-C449-A82B-42AEE6993A1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5269545-C1BE-054A-9242-EA08908B873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726E8BC-FAA2-D247-9CA6-12D5417D363A}"/>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CABDFB2F-CDA4-E842-8C6F-7C7169E22D5C}"/>
              </a:ext>
            </a:extLst>
          </p:cNvPr>
          <p:cNvSpPr>
            <a:spLocks noGrp="1"/>
          </p:cNvSpPr>
          <p:nvPr>
            <p:ph type="ftr" sz="quarter" idx="11"/>
          </p:nvPr>
        </p:nvSpPr>
        <p:spPr/>
        <p:txBody>
          <a:bodyPr/>
          <a:lstStyle/>
          <a:p>
            <a:r>
              <a:rPr lang="fr-FR"/>
              <a:t>SESAR3 NET-TBO and ATC-TBO Global TBO Symposium</a:t>
            </a:r>
          </a:p>
        </p:txBody>
      </p:sp>
      <p:sp>
        <p:nvSpPr>
          <p:cNvPr id="7" name="Espace réservé du numéro de diapositive 6">
            <a:extLst>
              <a:ext uri="{FF2B5EF4-FFF2-40B4-BE49-F238E27FC236}">
                <a16:creationId xmlns:a16="http://schemas.microsoft.com/office/drawing/2014/main" id="{0561BE15-9516-C94A-B6F2-3B6AB7044A25}"/>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2022836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A14F6-9DBA-5E4D-AE48-2BD45564CF70}"/>
              </a:ext>
            </a:extLst>
          </p:cNvPr>
          <p:cNvSpPr>
            <a:spLocks noGrp="1"/>
          </p:cNvSpPr>
          <p:nvPr>
            <p:ph type="title" hasCustomPrompt="1"/>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6525218-E4FD-3B44-882A-E1D97CD9F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3044C76-7A39-0140-8D89-A65F0A822FC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6780354-68CF-A341-AFAE-35C727E89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F285439-2F64-B94E-A5E0-D507E32D49D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1A67385-683E-614E-89C7-E5B2533F41D6}"/>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4805BC9E-398E-914A-9CB6-8B5E84A90D98}"/>
              </a:ext>
            </a:extLst>
          </p:cNvPr>
          <p:cNvSpPr>
            <a:spLocks noGrp="1"/>
          </p:cNvSpPr>
          <p:nvPr>
            <p:ph type="ftr" sz="quarter" idx="11"/>
          </p:nvPr>
        </p:nvSpPr>
        <p:spPr/>
        <p:txBody>
          <a:bodyPr/>
          <a:lstStyle/>
          <a:p>
            <a:r>
              <a:rPr lang="fr-FR"/>
              <a:t>SESAR3 NET-TBO and ATC-TBO Global TBO Symposium</a:t>
            </a:r>
          </a:p>
        </p:txBody>
      </p:sp>
      <p:sp>
        <p:nvSpPr>
          <p:cNvPr id="9" name="Espace réservé du numéro de diapositive 8">
            <a:extLst>
              <a:ext uri="{FF2B5EF4-FFF2-40B4-BE49-F238E27FC236}">
                <a16:creationId xmlns:a16="http://schemas.microsoft.com/office/drawing/2014/main" id="{0E463F02-5454-1348-BD9D-24435F9DD2CC}"/>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14574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E5C8D-4CBA-0148-A4B1-EFDB92B27C98}"/>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E67F35E-C4E6-C44C-A18A-1C5E14954A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pied de page 4">
            <a:extLst>
              <a:ext uri="{FF2B5EF4-FFF2-40B4-BE49-F238E27FC236}">
                <a16:creationId xmlns:a16="http://schemas.microsoft.com/office/drawing/2014/main" id="{A000BDAC-0B52-4D46-9B6F-1D3248C58BC3}"/>
              </a:ext>
            </a:extLst>
          </p:cNvPr>
          <p:cNvSpPr>
            <a:spLocks noGrp="1"/>
          </p:cNvSpPr>
          <p:nvPr>
            <p:ph type="ftr" sz="quarter" idx="11"/>
          </p:nvPr>
        </p:nvSpPr>
        <p:spPr/>
        <p:txBody>
          <a:bodyPr/>
          <a:lstStyle/>
          <a:p>
            <a:r>
              <a:rPr lang="en-US"/>
              <a:t>SESAR3 NET-TBO and ATC-TBO Global TBO Symposium</a:t>
            </a:r>
            <a:endParaRPr lang="fr-FR"/>
          </a:p>
        </p:txBody>
      </p:sp>
      <p:sp>
        <p:nvSpPr>
          <p:cNvPr id="6" name="Espace réservé du numéro de diapositive 5">
            <a:extLst>
              <a:ext uri="{FF2B5EF4-FFF2-40B4-BE49-F238E27FC236}">
                <a16:creationId xmlns:a16="http://schemas.microsoft.com/office/drawing/2014/main" id="{128099D7-958D-9042-B4FD-2777E732F8B0}"/>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4271480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E2FB5A-6C02-454B-A26D-A5EBBC6F2243}"/>
              </a:ext>
            </a:extLst>
          </p:cNvPr>
          <p:cNvSpPr>
            <a:spLocks noGrp="1"/>
          </p:cNvSpPr>
          <p:nvPr>
            <p:ph type="title" hasCustomPrompt="1"/>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119A624-53AA-6E4C-B053-2F378D1E743B}"/>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492464BA-65C0-A54B-BB89-C59FCBB216F2}"/>
              </a:ext>
            </a:extLst>
          </p:cNvPr>
          <p:cNvSpPr>
            <a:spLocks noGrp="1"/>
          </p:cNvSpPr>
          <p:nvPr>
            <p:ph type="ftr" sz="quarter" idx="11"/>
          </p:nvPr>
        </p:nvSpPr>
        <p:spPr/>
        <p:txBody>
          <a:bodyPr/>
          <a:lstStyle/>
          <a:p>
            <a:r>
              <a:rPr lang="fr-FR"/>
              <a:t>SESAR3 NET-TBO and ATC-TBO Global TBO Symposium</a:t>
            </a:r>
          </a:p>
        </p:txBody>
      </p:sp>
      <p:sp>
        <p:nvSpPr>
          <p:cNvPr id="5" name="Espace réservé du numéro de diapositive 4">
            <a:extLst>
              <a:ext uri="{FF2B5EF4-FFF2-40B4-BE49-F238E27FC236}">
                <a16:creationId xmlns:a16="http://schemas.microsoft.com/office/drawing/2014/main" id="{88D351B9-9002-884F-8CC6-5B6DAB176499}"/>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2354359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5EE5EC-AC9F-8440-8D85-D3C96900B957}"/>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17F21836-5ADD-F842-BF3C-B9F3E77D77F6}"/>
              </a:ext>
            </a:extLst>
          </p:cNvPr>
          <p:cNvSpPr>
            <a:spLocks noGrp="1"/>
          </p:cNvSpPr>
          <p:nvPr>
            <p:ph type="ftr" sz="quarter" idx="11"/>
          </p:nvPr>
        </p:nvSpPr>
        <p:spPr/>
        <p:txBody>
          <a:bodyPr/>
          <a:lstStyle/>
          <a:p>
            <a:r>
              <a:rPr lang="fr-FR"/>
              <a:t>SESAR3 NET-TBO and ATC-TBO Global TBO Symposium</a:t>
            </a:r>
          </a:p>
        </p:txBody>
      </p:sp>
      <p:sp>
        <p:nvSpPr>
          <p:cNvPr id="4" name="Espace réservé du numéro de diapositive 3">
            <a:extLst>
              <a:ext uri="{FF2B5EF4-FFF2-40B4-BE49-F238E27FC236}">
                <a16:creationId xmlns:a16="http://schemas.microsoft.com/office/drawing/2014/main" id="{B8C79ABC-89C1-D642-AEFD-2ED281B9AEBE}"/>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683568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2632A-1DC2-2347-8D18-3E65D46206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9475F3-C7DD-414A-9588-00BA28571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E5F81E-3605-8546-A4FB-C3D7AE651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72628AC-DC70-9C4D-81B5-33D17B8EFB30}"/>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A234510E-7C19-A942-989C-E50942330516}"/>
              </a:ext>
            </a:extLst>
          </p:cNvPr>
          <p:cNvSpPr>
            <a:spLocks noGrp="1"/>
          </p:cNvSpPr>
          <p:nvPr>
            <p:ph type="ftr" sz="quarter" idx="11"/>
          </p:nvPr>
        </p:nvSpPr>
        <p:spPr/>
        <p:txBody>
          <a:bodyPr/>
          <a:lstStyle/>
          <a:p>
            <a:r>
              <a:rPr lang="fr-FR"/>
              <a:t>SESAR3 NET-TBO and ATC-TBO Global TBO Symposium</a:t>
            </a:r>
          </a:p>
        </p:txBody>
      </p:sp>
      <p:sp>
        <p:nvSpPr>
          <p:cNvPr id="7" name="Espace réservé du numéro de diapositive 6">
            <a:extLst>
              <a:ext uri="{FF2B5EF4-FFF2-40B4-BE49-F238E27FC236}">
                <a16:creationId xmlns:a16="http://schemas.microsoft.com/office/drawing/2014/main" id="{43640E9F-6F94-F94D-B127-285AC905990A}"/>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3390684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0A50C-2928-2647-BF65-2DB0B5795B1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924B748-F39B-A842-8F1C-4CF04753A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E2B85B3-1151-1A4A-9F2D-B97BAC762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354530-31EB-8E40-8DDA-7ECAF82CDB72}"/>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7F5A6EB3-3CB3-9F46-A289-8CC21650CBC6}"/>
              </a:ext>
            </a:extLst>
          </p:cNvPr>
          <p:cNvSpPr>
            <a:spLocks noGrp="1"/>
          </p:cNvSpPr>
          <p:nvPr>
            <p:ph type="ftr" sz="quarter" idx="11"/>
          </p:nvPr>
        </p:nvSpPr>
        <p:spPr/>
        <p:txBody>
          <a:bodyPr/>
          <a:lstStyle/>
          <a:p>
            <a:r>
              <a:rPr lang="fr-FR"/>
              <a:t>SESAR3 NET-TBO and ATC-TBO Global TBO Symposium</a:t>
            </a:r>
          </a:p>
        </p:txBody>
      </p:sp>
      <p:sp>
        <p:nvSpPr>
          <p:cNvPr id="7" name="Espace réservé du numéro de diapositive 6">
            <a:extLst>
              <a:ext uri="{FF2B5EF4-FFF2-40B4-BE49-F238E27FC236}">
                <a16:creationId xmlns:a16="http://schemas.microsoft.com/office/drawing/2014/main" id="{4CA49F2C-06E8-5642-AD05-C0B4D7CB0A04}"/>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2925942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6CA11-5A2C-CB4A-A728-E0FE87C7C47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C56D5C6-3181-F14C-B4FC-AED965AB7FF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1D0367-83AA-324E-8C42-959F20B008C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4DFAAA39-927C-414B-A5E0-E2E67B1C946C}"/>
              </a:ext>
            </a:extLst>
          </p:cNvPr>
          <p:cNvSpPr>
            <a:spLocks noGrp="1"/>
          </p:cNvSpPr>
          <p:nvPr>
            <p:ph type="ftr" sz="quarter" idx="11"/>
          </p:nvPr>
        </p:nvSpPr>
        <p:spPr/>
        <p:txBody>
          <a:bodyPr/>
          <a:lstStyle/>
          <a:p>
            <a:r>
              <a:rPr lang="fr-FR"/>
              <a:t>SESAR3 NET-TBO and ATC-TBO Global TBO Symposium</a:t>
            </a:r>
          </a:p>
        </p:txBody>
      </p:sp>
      <p:sp>
        <p:nvSpPr>
          <p:cNvPr id="6" name="Espace réservé du numéro de diapositive 5">
            <a:extLst>
              <a:ext uri="{FF2B5EF4-FFF2-40B4-BE49-F238E27FC236}">
                <a16:creationId xmlns:a16="http://schemas.microsoft.com/office/drawing/2014/main" id="{F4532FF8-6274-CC42-806C-330C2324E0CD}"/>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3405188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612438-D6B1-414A-AE13-3472952113A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EDA89-7E8F-B64F-82F6-EA07DB328B8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92DC3B-580D-A042-9111-906A19F6F77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A84F675-3B59-8D40-B1B0-91E266C77442}"/>
              </a:ext>
            </a:extLst>
          </p:cNvPr>
          <p:cNvSpPr>
            <a:spLocks noGrp="1"/>
          </p:cNvSpPr>
          <p:nvPr>
            <p:ph type="ftr" sz="quarter" idx="11"/>
          </p:nvPr>
        </p:nvSpPr>
        <p:spPr/>
        <p:txBody>
          <a:bodyPr/>
          <a:lstStyle/>
          <a:p>
            <a:r>
              <a:rPr lang="fr-FR"/>
              <a:t>SESAR3 NET-TBO and ATC-TBO Global TBO Symposium</a:t>
            </a:r>
          </a:p>
        </p:txBody>
      </p:sp>
      <p:sp>
        <p:nvSpPr>
          <p:cNvPr id="6" name="Espace réservé du numéro de diapositive 5">
            <a:extLst>
              <a:ext uri="{FF2B5EF4-FFF2-40B4-BE49-F238E27FC236}">
                <a16:creationId xmlns:a16="http://schemas.microsoft.com/office/drawing/2014/main" id="{5DB2D5D6-369C-CC4A-9EAB-3BDE5778A7F5}"/>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6994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F47BF-DE0D-F947-B592-7E35ADDB4955}"/>
              </a:ext>
            </a:extLst>
          </p:cNvPr>
          <p:cNvSpPr>
            <a:spLocks noGrp="1"/>
          </p:cNvSpPr>
          <p:nvPr>
            <p:ph type="title" hasCustomPrompt="1"/>
          </p:nvPr>
        </p:nvSpPr>
        <p:spPr/>
        <p:txBody>
          <a:bodyPr/>
          <a:lstStyle>
            <a:lvl1pPr>
              <a:defRPr>
                <a:solidFill>
                  <a:schemeClr val="accent2"/>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6F2F1595-A6B0-1741-8899-B1C63A82C65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A19F3715-1E6E-8E41-BC5A-5EF9E4A807EE}"/>
              </a:ext>
            </a:extLst>
          </p:cNvPr>
          <p:cNvSpPr>
            <a:spLocks noGrp="1"/>
          </p:cNvSpPr>
          <p:nvPr>
            <p:ph type="sldNum" sz="quarter" idx="12"/>
          </p:nvPr>
        </p:nvSpPr>
        <p:spPr/>
        <p:txBody>
          <a:bodyPr/>
          <a:lstStyle/>
          <a:p>
            <a:fld id="{6B0C76E6-0B66-8944-91D4-A1BC6652E29F}" type="slidenum">
              <a:rPr lang="fr-FR" smtClean="0"/>
              <a:t>‹#›</a:t>
            </a:fld>
            <a:endParaRPr lang="fr-FR"/>
          </a:p>
        </p:txBody>
      </p:sp>
      <p:sp>
        <p:nvSpPr>
          <p:cNvPr id="4" name="Espace réservé du pied de page 4">
            <a:extLst>
              <a:ext uri="{FF2B5EF4-FFF2-40B4-BE49-F238E27FC236}">
                <a16:creationId xmlns:a16="http://schemas.microsoft.com/office/drawing/2014/main" id="{834CE79E-401B-A086-C31D-B059EDBDEBC9}"/>
              </a:ext>
            </a:extLst>
          </p:cNvPr>
          <p:cNvSpPr>
            <a:spLocks noGrp="1"/>
          </p:cNvSpPr>
          <p:nvPr>
            <p:ph type="ftr" sz="quarter" idx="11"/>
          </p:nvPr>
        </p:nvSpPr>
        <p:spPr>
          <a:xfrm>
            <a:off x="554736" y="6419665"/>
            <a:ext cx="3579602" cy="235955"/>
          </a:xfrm>
        </p:spPr>
        <p:txBody>
          <a:bodyPr/>
          <a:lstStyle/>
          <a:p>
            <a:r>
              <a:rPr lang="en-US"/>
              <a:t>SESAR3 NET-TBO and ATC-TBO Global TBO Symposium</a:t>
            </a:r>
            <a:endParaRPr lang="fr-FR"/>
          </a:p>
        </p:txBody>
      </p:sp>
    </p:spTree>
    <p:extLst>
      <p:ext uri="{BB962C8B-B14F-4D97-AF65-F5344CB8AC3E}">
        <p14:creationId xmlns:p14="http://schemas.microsoft.com/office/powerpoint/2010/main" val="335470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3BF42-72BD-744A-BA56-4E9CCE1B76A0}"/>
              </a:ext>
            </a:extLst>
          </p:cNvPr>
          <p:cNvSpPr>
            <a:spLocks noGrp="1"/>
          </p:cNvSpPr>
          <p:nvPr>
            <p:ph type="title" hasCustomPrompt="1"/>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C00542D-3B60-6542-BD00-3EC4A0DE1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5" name="Espace réservé du pied de page 4">
            <a:extLst>
              <a:ext uri="{FF2B5EF4-FFF2-40B4-BE49-F238E27FC236}">
                <a16:creationId xmlns:a16="http://schemas.microsoft.com/office/drawing/2014/main" id="{DB8EBEA7-6D03-BC44-8000-198582C72F43}"/>
              </a:ext>
            </a:extLst>
          </p:cNvPr>
          <p:cNvSpPr>
            <a:spLocks noGrp="1"/>
          </p:cNvSpPr>
          <p:nvPr>
            <p:ph type="ftr" sz="quarter" idx="11"/>
          </p:nvPr>
        </p:nvSpPr>
        <p:spPr/>
        <p:txBody>
          <a:bodyPr/>
          <a:lstStyle/>
          <a:p>
            <a:r>
              <a:rPr lang="en-US"/>
              <a:t>SESAR3 NET-TBO and ATC-TBO Global TBO Symposium</a:t>
            </a:r>
            <a:endParaRPr lang="fr-FR"/>
          </a:p>
        </p:txBody>
      </p:sp>
      <p:sp>
        <p:nvSpPr>
          <p:cNvPr id="6" name="Espace réservé du numéro de diapositive 5">
            <a:extLst>
              <a:ext uri="{FF2B5EF4-FFF2-40B4-BE49-F238E27FC236}">
                <a16:creationId xmlns:a16="http://schemas.microsoft.com/office/drawing/2014/main" id="{DDE03F03-4B15-8A41-8BFD-CBD033B6942D}"/>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414740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863F2-C25B-B74E-ABDF-5F4EA101DD1A}"/>
              </a:ext>
            </a:extLst>
          </p:cNvPr>
          <p:cNvSpPr>
            <a:spLocks noGrp="1"/>
          </p:cNvSpPr>
          <p:nvPr>
            <p:ph type="title" hasCustomPrompt="1"/>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5E091AC-F3CC-C449-A82B-42AEE6993A1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5269545-C1BE-054A-9242-EA08908B873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CABDFB2F-CDA4-E842-8C6F-7C7169E22D5C}"/>
              </a:ext>
            </a:extLst>
          </p:cNvPr>
          <p:cNvSpPr>
            <a:spLocks noGrp="1"/>
          </p:cNvSpPr>
          <p:nvPr>
            <p:ph type="ftr" sz="quarter" idx="11"/>
          </p:nvPr>
        </p:nvSpPr>
        <p:spPr/>
        <p:txBody>
          <a:bodyPr/>
          <a:lstStyle/>
          <a:p>
            <a:r>
              <a:rPr lang="en-US"/>
              <a:t>SESAR3 NET-TBO and ATC-TBO Global TBO Symposium</a:t>
            </a:r>
            <a:endParaRPr lang="fr-FR"/>
          </a:p>
        </p:txBody>
      </p:sp>
      <p:sp>
        <p:nvSpPr>
          <p:cNvPr id="7" name="Espace réservé du numéro de diapositive 6">
            <a:extLst>
              <a:ext uri="{FF2B5EF4-FFF2-40B4-BE49-F238E27FC236}">
                <a16:creationId xmlns:a16="http://schemas.microsoft.com/office/drawing/2014/main" id="{0561BE15-9516-C94A-B6F2-3B6AB7044A25}"/>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6100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A14F6-9DBA-5E4D-AE48-2BD45564CF70}"/>
              </a:ext>
            </a:extLst>
          </p:cNvPr>
          <p:cNvSpPr>
            <a:spLocks noGrp="1"/>
          </p:cNvSpPr>
          <p:nvPr>
            <p:ph type="title" hasCustomPrompt="1"/>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6525218-E4FD-3B44-882A-E1D97CD9F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3044C76-7A39-0140-8D89-A65F0A822FC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6780354-68CF-A341-AFAE-35C727E89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F285439-2F64-B94E-A5E0-D507E32D49D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pied de page 7">
            <a:extLst>
              <a:ext uri="{FF2B5EF4-FFF2-40B4-BE49-F238E27FC236}">
                <a16:creationId xmlns:a16="http://schemas.microsoft.com/office/drawing/2014/main" id="{4805BC9E-398E-914A-9CB6-8B5E84A90D98}"/>
              </a:ext>
            </a:extLst>
          </p:cNvPr>
          <p:cNvSpPr>
            <a:spLocks noGrp="1"/>
          </p:cNvSpPr>
          <p:nvPr>
            <p:ph type="ftr" sz="quarter" idx="11"/>
          </p:nvPr>
        </p:nvSpPr>
        <p:spPr/>
        <p:txBody>
          <a:bodyPr/>
          <a:lstStyle/>
          <a:p>
            <a:r>
              <a:rPr lang="en-US"/>
              <a:t>SESAR3 NET-TBO and ATC-TBO Global TBO Symposium</a:t>
            </a:r>
            <a:endParaRPr lang="fr-FR"/>
          </a:p>
        </p:txBody>
      </p:sp>
      <p:sp>
        <p:nvSpPr>
          <p:cNvPr id="9" name="Espace réservé du numéro de diapositive 8">
            <a:extLst>
              <a:ext uri="{FF2B5EF4-FFF2-40B4-BE49-F238E27FC236}">
                <a16:creationId xmlns:a16="http://schemas.microsoft.com/office/drawing/2014/main" id="{0E463F02-5454-1348-BD9D-24435F9DD2CC}"/>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140301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E2FB5A-6C02-454B-A26D-A5EBBC6F2243}"/>
              </a:ext>
            </a:extLst>
          </p:cNvPr>
          <p:cNvSpPr>
            <a:spLocks noGrp="1"/>
          </p:cNvSpPr>
          <p:nvPr>
            <p:ph type="title" hasCustomPrompt="1"/>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492464BA-65C0-A54B-BB89-C59FCBB216F2}"/>
              </a:ext>
            </a:extLst>
          </p:cNvPr>
          <p:cNvSpPr>
            <a:spLocks noGrp="1"/>
          </p:cNvSpPr>
          <p:nvPr>
            <p:ph type="ftr" sz="quarter" idx="11"/>
          </p:nvPr>
        </p:nvSpPr>
        <p:spPr/>
        <p:txBody>
          <a:bodyPr/>
          <a:lstStyle/>
          <a:p>
            <a:r>
              <a:rPr lang="en-US"/>
              <a:t>SESAR3 NET-TBO and ATC-TBO Global TBO Symposium</a:t>
            </a:r>
            <a:endParaRPr lang="fr-FR"/>
          </a:p>
        </p:txBody>
      </p:sp>
      <p:sp>
        <p:nvSpPr>
          <p:cNvPr id="5" name="Espace réservé du numéro de diapositive 4">
            <a:extLst>
              <a:ext uri="{FF2B5EF4-FFF2-40B4-BE49-F238E27FC236}">
                <a16:creationId xmlns:a16="http://schemas.microsoft.com/office/drawing/2014/main" id="{88D351B9-9002-884F-8CC6-5B6DAB176499}"/>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63275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7F21836-5ADD-F842-BF3C-B9F3E77D77F6}"/>
              </a:ext>
            </a:extLst>
          </p:cNvPr>
          <p:cNvSpPr>
            <a:spLocks noGrp="1"/>
          </p:cNvSpPr>
          <p:nvPr>
            <p:ph type="ftr" sz="quarter" idx="11"/>
          </p:nvPr>
        </p:nvSpPr>
        <p:spPr/>
        <p:txBody>
          <a:bodyPr/>
          <a:lstStyle/>
          <a:p>
            <a:r>
              <a:rPr lang="en-US"/>
              <a:t>SESAR3 NET-TBO and ATC-TBO Global TBO Symposium</a:t>
            </a:r>
            <a:endParaRPr lang="fr-FR"/>
          </a:p>
        </p:txBody>
      </p:sp>
      <p:sp>
        <p:nvSpPr>
          <p:cNvPr id="4" name="Espace réservé du numéro de diapositive 3">
            <a:extLst>
              <a:ext uri="{FF2B5EF4-FFF2-40B4-BE49-F238E27FC236}">
                <a16:creationId xmlns:a16="http://schemas.microsoft.com/office/drawing/2014/main" id="{B8C79ABC-89C1-D642-AEFD-2ED281B9AEBE}"/>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96256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2632A-1DC2-2347-8D18-3E65D46206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9475F3-C7DD-414A-9588-00BA28571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E5F81E-3605-8546-A4FB-C3D7AE651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Espace réservé du pied de page 5">
            <a:extLst>
              <a:ext uri="{FF2B5EF4-FFF2-40B4-BE49-F238E27FC236}">
                <a16:creationId xmlns:a16="http://schemas.microsoft.com/office/drawing/2014/main" id="{A234510E-7C19-A942-989C-E50942330516}"/>
              </a:ext>
            </a:extLst>
          </p:cNvPr>
          <p:cNvSpPr>
            <a:spLocks noGrp="1"/>
          </p:cNvSpPr>
          <p:nvPr>
            <p:ph type="ftr" sz="quarter" idx="11"/>
          </p:nvPr>
        </p:nvSpPr>
        <p:spPr/>
        <p:txBody>
          <a:bodyPr/>
          <a:lstStyle/>
          <a:p>
            <a:r>
              <a:rPr lang="en-US"/>
              <a:t>SESAR3 NET-TBO and ATC-TBO Global TBO Symposium</a:t>
            </a:r>
            <a:endParaRPr lang="fr-FR"/>
          </a:p>
        </p:txBody>
      </p:sp>
      <p:sp>
        <p:nvSpPr>
          <p:cNvPr id="7" name="Espace réservé du numéro de diapositive 6">
            <a:extLst>
              <a:ext uri="{FF2B5EF4-FFF2-40B4-BE49-F238E27FC236}">
                <a16:creationId xmlns:a16="http://schemas.microsoft.com/office/drawing/2014/main" id="{43640E9F-6F94-F94D-B127-285AC905990A}"/>
              </a:ext>
            </a:extLst>
          </p:cNvPr>
          <p:cNvSpPr>
            <a:spLocks noGrp="1"/>
          </p:cNvSpPr>
          <p:nvPr>
            <p:ph type="sldNum" sz="quarter" idx="12"/>
          </p:nvPr>
        </p:nvSpPr>
        <p:spPr/>
        <p:txBody>
          <a:bodyPr/>
          <a:lstStyle/>
          <a:p>
            <a:fld id="{6B0C76E6-0B66-8944-91D4-A1BC6652E29F}" type="slidenum">
              <a:rPr lang="fr-FR" smtClean="0"/>
              <a:t>‹#›</a:t>
            </a:fld>
            <a:endParaRPr lang="fr-FR"/>
          </a:p>
        </p:txBody>
      </p:sp>
    </p:spTree>
    <p:extLst>
      <p:ext uri="{BB962C8B-B14F-4D97-AF65-F5344CB8AC3E}">
        <p14:creationId xmlns:p14="http://schemas.microsoft.com/office/powerpoint/2010/main" val="13360559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em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C5031FE-FE1B-1342-B6C0-074B3BA9736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268" y="1"/>
            <a:ext cx="12169463" cy="6857999"/>
          </a:xfrm>
          <a:prstGeom prst="rect">
            <a:avLst/>
          </a:prstGeom>
        </p:spPr>
      </p:pic>
    </p:spTree>
    <p:extLst>
      <p:ext uri="{BB962C8B-B14F-4D97-AF65-F5344CB8AC3E}">
        <p14:creationId xmlns:p14="http://schemas.microsoft.com/office/powerpoint/2010/main" val="1134536923"/>
      </p:ext>
    </p:extLst>
  </p:cSld>
  <p:clrMap bg1="lt1" tx1="dk1" bg2="lt2" tx2="dk2" accent1="accent1" accent2="accent2" accent3="accent3" accent4="accent4" accent5="accent5" accent6="accent6" hlink="hlink" folHlink="folHlink"/>
  <p:sldLayoutIdLst>
    <p:sldLayoutId id="2147483662"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C76206-6E17-B74D-B92D-4FB5AFFDDFF3}"/>
              </a:ext>
            </a:extLst>
          </p:cNvPr>
          <p:cNvPicPr>
            <a:picLocks noChangeAspect="1"/>
          </p:cNvPicPr>
          <p:nvPr userDrawn="1"/>
        </p:nvPicPr>
        <p:blipFill>
          <a:blip r:embed="rId15"/>
          <a:stretch>
            <a:fillRect/>
          </a:stretch>
        </p:blipFill>
        <p:spPr>
          <a:xfrm>
            <a:off x="1" y="5544000"/>
            <a:ext cx="12191999" cy="1152000"/>
          </a:xfrm>
          <a:prstGeom prst="rect">
            <a:avLst/>
          </a:prstGeom>
        </p:spPr>
      </p:pic>
      <p:sp>
        <p:nvSpPr>
          <p:cNvPr id="2" name="Espace réservé du titre 1">
            <a:extLst>
              <a:ext uri="{FF2B5EF4-FFF2-40B4-BE49-F238E27FC236}">
                <a16:creationId xmlns:a16="http://schemas.microsoft.com/office/drawing/2014/main" id="{797B6A4C-3D59-894B-8F8B-23465C06A15E}"/>
              </a:ext>
            </a:extLst>
          </p:cNvPr>
          <p:cNvSpPr>
            <a:spLocks noGrp="1"/>
          </p:cNvSpPr>
          <p:nvPr>
            <p:ph type="title"/>
          </p:nvPr>
        </p:nvSpPr>
        <p:spPr>
          <a:xfrm>
            <a:off x="554736" y="541032"/>
            <a:ext cx="7033368" cy="409290"/>
          </a:xfrm>
          <a:prstGeom prst="rect">
            <a:avLst/>
          </a:prstGeom>
        </p:spPr>
        <p:txBody>
          <a:bodyPr vert="horz" lIns="0" tIns="0" rIns="0" bIns="0" rtlCol="0" anchor="t" anchorCtr="0">
            <a:normAutofit/>
          </a:bodyPr>
          <a:lstStyle/>
          <a:p>
            <a:r>
              <a:rPr lang="fr-FR"/>
              <a:t>MODIFIEZ LE STYLE DU TITRE</a:t>
            </a:r>
          </a:p>
        </p:txBody>
      </p:sp>
      <p:sp>
        <p:nvSpPr>
          <p:cNvPr id="3" name="Espace réservé du texte 2">
            <a:extLst>
              <a:ext uri="{FF2B5EF4-FFF2-40B4-BE49-F238E27FC236}">
                <a16:creationId xmlns:a16="http://schemas.microsoft.com/office/drawing/2014/main" id="{67BA081E-7345-5D42-85A3-7758C37047E1}"/>
              </a:ext>
            </a:extLst>
          </p:cNvPr>
          <p:cNvSpPr>
            <a:spLocks noGrp="1"/>
          </p:cNvSpPr>
          <p:nvPr>
            <p:ph type="body" idx="1"/>
          </p:nvPr>
        </p:nvSpPr>
        <p:spPr>
          <a:xfrm>
            <a:off x="2051303" y="1872000"/>
            <a:ext cx="8037961" cy="403567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55C4AD98-0AFC-DE48-AEC5-68DF1DC76EC9}"/>
              </a:ext>
            </a:extLst>
          </p:cNvPr>
          <p:cNvSpPr>
            <a:spLocks noGrp="1"/>
          </p:cNvSpPr>
          <p:nvPr>
            <p:ph type="ftr" sz="quarter" idx="3"/>
          </p:nvPr>
        </p:nvSpPr>
        <p:spPr>
          <a:xfrm>
            <a:off x="554736" y="6419665"/>
            <a:ext cx="3579602" cy="235955"/>
          </a:xfrm>
          <a:prstGeom prst="rect">
            <a:avLst/>
          </a:prstGeom>
        </p:spPr>
        <p:txBody>
          <a:bodyPr vert="horz" lIns="0" tIns="0" rIns="0" bIns="0" rtlCol="0" anchor="t" anchorCtr="0"/>
          <a:lstStyle>
            <a:lvl1pPr algn="l">
              <a:defRPr sz="1200">
                <a:solidFill>
                  <a:schemeClr val="tx1"/>
                </a:solidFill>
              </a:defRPr>
            </a:lvl1pPr>
          </a:lstStyle>
          <a:p>
            <a:r>
              <a:rPr lang="en-US"/>
              <a:t>SESAR3 NET-TBO and ATC-TBO Global TBO Symposium</a:t>
            </a:r>
            <a:endParaRPr lang="fr-FR"/>
          </a:p>
        </p:txBody>
      </p:sp>
      <p:sp>
        <p:nvSpPr>
          <p:cNvPr id="6" name="Espace réservé du numéro de diapositive 5">
            <a:extLst>
              <a:ext uri="{FF2B5EF4-FFF2-40B4-BE49-F238E27FC236}">
                <a16:creationId xmlns:a16="http://schemas.microsoft.com/office/drawing/2014/main" id="{7C0B0DF4-E951-F041-BE2E-779BA8A61509}"/>
              </a:ext>
            </a:extLst>
          </p:cNvPr>
          <p:cNvSpPr>
            <a:spLocks noGrp="1"/>
          </p:cNvSpPr>
          <p:nvPr>
            <p:ph type="sldNum" sz="quarter" idx="4"/>
          </p:nvPr>
        </p:nvSpPr>
        <p:spPr>
          <a:xfrm>
            <a:off x="8894064" y="6389752"/>
            <a:ext cx="2743200" cy="235955"/>
          </a:xfrm>
          <a:prstGeom prst="rect">
            <a:avLst/>
          </a:prstGeom>
        </p:spPr>
        <p:txBody>
          <a:bodyPr vert="horz" lIns="0" tIns="0" rIns="0" bIns="0" rtlCol="0" anchor="t" anchorCtr="0"/>
          <a:lstStyle>
            <a:lvl1pPr algn="r">
              <a:defRPr sz="1200">
                <a:solidFill>
                  <a:schemeClr val="tx1"/>
                </a:solidFill>
              </a:defRPr>
            </a:lvl1pPr>
          </a:lstStyle>
          <a:p>
            <a:fld id="{6B0C76E6-0B66-8944-91D4-A1BC6652E29F}" type="slidenum">
              <a:rPr lang="fr-FR" smtClean="0"/>
              <a:pPr/>
              <a:t>‹#›</a:t>
            </a:fld>
            <a:endParaRPr lang="fr-FR"/>
          </a:p>
        </p:txBody>
      </p:sp>
      <p:pic>
        <p:nvPicPr>
          <p:cNvPr id="10" name="Image 9">
            <a:extLst>
              <a:ext uri="{FF2B5EF4-FFF2-40B4-BE49-F238E27FC236}">
                <a16:creationId xmlns:a16="http://schemas.microsoft.com/office/drawing/2014/main" id="{80ED0457-E830-1148-9D7C-205ACCD5699C}"/>
              </a:ext>
            </a:extLst>
          </p:cNvPr>
          <p:cNvPicPr>
            <a:picLocks noChangeAspect="1"/>
          </p:cNvPicPr>
          <p:nvPr userDrawn="1"/>
        </p:nvPicPr>
        <p:blipFill>
          <a:blip r:embed="rId16"/>
          <a:stretch>
            <a:fillRect/>
          </a:stretch>
        </p:blipFill>
        <p:spPr>
          <a:xfrm>
            <a:off x="10089264" y="237927"/>
            <a:ext cx="1548000" cy="712394"/>
          </a:xfrm>
          <a:prstGeom prst="rect">
            <a:avLst/>
          </a:prstGeom>
        </p:spPr>
      </p:pic>
    </p:spTree>
    <p:extLst>
      <p:ext uri="{BB962C8B-B14F-4D97-AF65-F5344CB8AC3E}">
        <p14:creationId xmlns:p14="http://schemas.microsoft.com/office/powerpoint/2010/main" val="171699743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96" r:id="rId13"/>
  </p:sldLayoutIdLst>
  <p:hf sldNum="0" hdr="0" dt="0"/>
  <p:txStyles>
    <p:titleStyle>
      <a:lvl1pPr algn="l" defTabSz="914400" rtl="0" eaLnBrk="1" latinLnBrk="0" hangingPunct="1">
        <a:lnSpc>
          <a:spcPct val="90000"/>
        </a:lnSpc>
        <a:spcBef>
          <a:spcPct val="0"/>
        </a:spcBef>
        <a:buNone/>
        <a:defRPr sz="35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C76206-6E17-B74D-B92D-4FB5AFFDDFF3}"/>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 y="5544000"/>
            <a:ext cx="12191999" cy="1152000"/>
          </a:xfrm>
          <a:prstGeom prst="rect">
            <a:avLst/>
          </a:prstGeom>
        </p:spPr>
      </p:pic>
      <p:sp>
        <p:nvSpPr>
          <p:cNvPr id="2" name="Espace réservé du titre 1">
            <a:extLst>
              <a:ext uri="{FF2B5EF4-FFF2-40B4-BE49-F238E27FC236}">
                <a16:creationId xmlns:a16="http://schemas.microsoft.com/office/drawing/2014/main" id="{797B6A4C-3D59-894B-8F8B-23465C06A15E}"/>
              </a:ext>
            </a:extLst>
          </p:cNvPr>
          <p:cNvSpPr>
            <a:spLocks noGrp="1"/>
          </p:cNvSpPr>
          <p:nvPr>
            <p:ph type="title"/>
          </p:nvPr>
        </p:nvSpPr>
        <p:spPr>
          <a:xfrm>
            <a:off x="554736" y="541032"/>
            <a:ext cx="7033368" cy="409290"/>
          </a:xfrm>
          <a:prstGeom prst="rect">
            <a:avLst/>
          </a:prstGeom>
        </p:spPr>
        <p:txBody>
          <a:bodyPr vert="horz" lIns="0" tIns="0" rIns="0" bIns="0" rtlCol="0" anchor="t" anchorCtr="0">
            <a:normAutofit/>
          </a:bodyPr>
          <a:lstStyle/>
          <a:p>
            <a:r>
              <a:rPr lang="fr-FR"/>
              <a:t>MODIFIEZ LE STYLE DU TITRE</a:t>
            </a:r>
          </a:p>
        </p:txBody>
      </p:sp>
      <p:sp>
        <p:nvSpPr>
          <p:cNvPr id="3" name="Espace réservé du texte 2">
            <a:extLst>
              <a:ext uri="{FF2B5EF4-FFF2-40B4-BE49-F238E27FC236}">
                <a16:creationId xmlns:a16="http://schemas.microsoft.com/office/drawing/2014/main" id="{67BA081E-7345-5D42-85A3-7758C37047E1}"/>
              </a:ext>
            </a:extLst>
          </p:cNvPr>
          <p:cNvSpPr>
            <a:spLocks noGrp="1"/>
          </p:cNvSpPr>
          <p:nvPr>
            <p:ph type="body" idx="1"/>
          </p:nvPr>
        </p:nvSpPr>
        <p:spPr>
          <a:xfrm>
            <a:off x="2051303" y="1872000"/>
            <a:ext cx="8037961" cy="403567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39F459-3FF9-F149-898A-CAE4F153CAFB}"/>
              </a:ext>
            </a:extLst>
          </p:cNvPr>
          <p:cNvSpPr>
            <a:spLocks noGrp="1"/>
          </p:cNvSpPr>
          <p:nvPr>
            <p:ph type="dt" sz="half" idx="2"/>
          </p:nvPr>
        </p:nvSpPr>
        <p:spPr>
          <a:xfrm>
            <a:off x="2297483" y="6419088"/>
            <a:ext cx="2743200" cy="236532"/>
          </a:xfrm>
          <a:prstGeom prst="rect">
            <a:avLst/>
          </a:prstGeom>
        </p:spPr>
        <p:txBody>
          <a:bodyPr vert="horz" lIns="0" tIns="0" rIns="0" bIns="0" rtlCol="0" anchor="t" anchorCtr="0"/>
          <a:lstStyle>
            <a:lvl1pPr algn="l">
              <a:defRPr sz="1200">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55C4AD98-0AFC-DE48-AEC5-68DF1DC76EC9}"/>
              </a:ext>
            </a:extLst>
          </p:cNvPr>
          <p:cNvSpPr>
            <a:spLocks noGrp="1"/>
          </p:cNvSpPr>
          <p:nvPr>
            <p:ph type="ftr" sz="quarter" idx="3"/>
          </p:nvPr>
        </p:nvSpPr>
        <p:spPr>
          <a:xfrm>
            <a:off x="554736" y="6419665"/>
            <a:ext cx="1742039" cy="235955"/>
          </a:xfrm>
          <a:prstGeom prst="rect">
            <a:avLst/>
          </a:prstGeom>
        </p:spPr>
        <p:txBody>
          <a:bodyPr vert="horz" lIns="0" tIns="0" rIns="0" bIns="0" rtlCol="0" anchor="t" anchorCtr="0"/>
          <a:lstStyle>
            <a:lvl1pPr algn="l">
              <a:defRPr sz="1200">
                <a:solidFill>
                  <a:schemeClr val="tx1"/>
                </a:solidFill>
              </a:defRPr>
            </a:lvl1pPr>
          </a:lstStyle>
          <a:p>
            <a:r>
              <a:rPr lang="fr-FR"/>
              <a:t>SESAR3 NET-TBO and ATC-TBO Global TBO Symposium</a:t>
            </a:r>
          </a:p>
        </p:txBody>
      </p:sp>
      <p:sp>
        <p:nvSpPr>
          <p:cNvPr id="6" name="Espace réservé du numéro de diapositive 5">
            <a:extLst>
              <a:ext uri="{FF2B5EF4-FFF2-40B4-BE49-F238E27FC236}">
                <a16:creationId xmlns:a16="http://schemas.microsoft.com/office/drawing/2014/main" id="{7C0B0DF4-E951-F041-BE2E-779BA8A61509}"/>
              </a:ext>
            </a:extLst>
          </p:cNvPr>
          <p:cNvSpPr>
            <a:spLocks noGrp="1"/>
          </p:cNvSpPr>
          <p:nvPr>
            <p:ph type="sldNum" sz="quarter" idx="4"/>
          </p:nvPr>
        </p:nvSpPr>
        <p:spPr>
          <a:xfrm>
            <a:off x="8894064" y="6389752"/>
            <a:ext cx="2743200" cy="235955"/>
          </a:xfrm>
          <a:prstGeom prst="rect">
            <a:avLst/>
          </a:prstGeom>
        </p:spPr>
        <p:txBody>
          <a:bodyPr vert="horz" lIns="0" tIns="0" rIns="0" bIns="0" rtlCol="0" anchor="t" anchorCtr="0"/>
          <a:lstStyle>
            <a:lvl1pPr algn="r">
              <a:defRPr sz="1200">
                <a:solidFill>
                  <a:schemeClr val="tx1"/>
                </a:solidFill>
              </a:defRPr>
            </a:lvl1pPr>
          </a:lstStyle>
          <a:p>
            <a:fld id="{6B0C76E6-0B66-8944-91D4-A1BC6652E29F}" type="slidenum">
              <a:rPr lang="fr-FR" smtClean="0"/>
              <a:pPr/>
              <a:t>‹#›</a:t>
            </a:fld>
            <a:endParaRPr lang="fr-FR"/>
          </a:p>
        </p:txBody>
      </p:sp>
      <p:pic>
        <p:nvPicPr>
          <p:cNvPr id="10" name="Image 9">
            <a:extLst>
              <a:ext uri="{FF2B5EF4-FFF2-40B4-BE49-F238E27FC236}">
                <a16:creationId xmlns:a16="http://schemas.microsoft.com/office/drawing/2014/main" id="{80ED0457-E830-1148-9D7C-205ACCD5699C}"/>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089264" y="237927"/>
            <a:ext cx="1548000" cy="712394"/>
          </a:xfrm>
          <a:prstGeom prst="rect">
            <a:avLst/>
          </a:prstGeom>
        </p:spPr>
      </p:pic>
    </p:spTree>
    <p:extLst>
      <p:ext uri="{BB962C8B-B14F-4D97-AF65-F5344CB8AC3E}">
        <p14:creationId xmlns:p14="http://schemas.microsoft.com/office/powerpoint/2010/main" val="896773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35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6.png"/><Relationship Id="rId2" Type="http://schemas.openxmlformats.org/officeDocument/2006/relationships/image" Target="../media/image17.png"/><Relationship Id="rId16" Type="http://schemas.openxmlformats.org/officeDocument/2006/relationships/image" Target="../media/image25.jpeg"/><Relationship Id="rId1" Type="http://schemas.openxmlformats.org/officeDocument/2006/relationships/slideLayout" Target="../slideLayouts/slideLayout3.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9.png"/><Relationship Id="rId15" Type="http://schemas.microsoft.com/office/2007/relationships/hdphoto" Target="../media/hdphoto6.wdp"/><Relationship Id="rId10" Type="http://schemas.openxmlformats.org/officeDocument/2006/relationships/image" Target="../media/image22.png"/><Relationship Id="rId19" Type="http://schemas.microsoft.com/office/2007/relationships/hdphoto" Target="../media/hdphoto7.wdp"/><Relationship Id="rId4" Type="http://schemas.microsoft.com/office/2007/relationships/hdphoto" Target="../media/hdphoto1.wdp"/><Relationship Id="rId9" Type="http://schemas.openxmlformats.org/officeDocument/2006/relationships/image" Target="../media/image21.pn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hyperlink" Target="https://www.eurocontrol.int/project/4d-skyway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6.jpeg"/><Relationship Id="rId1" Type="http://schemas.openxmlformats.org/officeDocument/2006/relationships/slideLayout" Target="../slideLayouts/slideLayout16.xml"/><Relationship Id="rId5" Type="http://schemas.openxmlformats.org/officeDocument/2006/relationships/image" Target="../media/image44.JP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company/sesar3-atc-tbo/?viewAsMember=true"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604073" y="1886365"/>
            <a:ext cx="10275377" cy="163036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200" b="1" i="0" kern="1200">
                <a:solidFill>
                  <a:schemeClr val="bg1"/>
                </a:solidFill>
                <a:latin typeface="Calibri"/>
                <a:ea typeface="+mj-ea"/>
                <a:cs typeface="Calibri"/>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a:ea typeface="+mj-ea"/>
                <a:cs typeface="Calibri"/>
              </a:rPr>
              <a:t>SESAR NETWORK TBO and ATC TBO</a:t>
            </a:r>
          </a:p>
          <a:p>
            <a:pPr algn="ctr">
              <a:defRPr/>
            </a:pPr>
            <a:r>
              <a:rPr lang="en-US" sz="2800" dirty="0">
                <a:solidFill>
                  <a:srgbClr val="FFFFFF"/>
                </a:solidFill>
              </a:rPr>
              <a:t>Gérard Mavoian &amp; Peter Alty (EUROCONTROL)</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a:ea typeface="+mj-ea"/>
              <a:cs typeface="Calibri"/>
            </a:endParaRPr>
          </a:p>
          <a:p>
            <a:pPr algn="ctr">
              <a:defRPr/>
            </a:pPr>
            <a:r>
              <a:rPr lang="en-US" dirty="0">
                <a:solidFill>
                  <a:srgbClr val="FFFFFF"/>
                </a:solidFill>
              </a:rPr>
              <a:t>Session 3: Experience &amp; Innovation</a:t>
            </a:r>
            <a:endParaRPr kumimoji="0" lang="en-US" b="1" i="0" u="none" strike="noStrike" kern="1200" cap="none" spc="0" normalizeH="0" baseline="0" noProof="0" dirty="0">
              <a:ln>
                <a:noFill/>
              </a:ln>
              <a:solidFill>
                <a:srgbClr val="FFFFFF"/>
              </a:solidFill>
              <a:effectLst/>
              <a:uLnTx/>
              <a:uFillTx/>
              <a:latin typeface="Calibri"/>
              <a:ea typeface="+mj-ea"/>
              <a:cs typeface="Calibri"/>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a:ea typeface="+mj-ea"/>
                <a:cs typeface="Calibri"/>
              </a:rPr>
              <a:t>Global TBO Symposium</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dirty="0">
                <a:solidFill>
                  <a:srgbClr val="FFFFFF"/>
                </a:solidFill>
              </a:rPr>
              <a:t>Brussels, 04 June 2024</a:t>
            </a:r>
            <a:endParaRPr kumimoji="0" lang="en-US" b="1" i="0" u="none" strike="noStrike" kern="1200" cap="none" spc="0" normalizeH="0" baseline="0" noProof="0" dirty="0">
              <a:ln>
                <a:noFill/>
              </a:ln>
              <a:solidFill>
                <a:srgbClr val="FFFFFF"/>
              </a:solidFill>
              <a:effectLst/>
              <a:uLnTx/>
              <a:uFillTx/>
              <a:latin typeface="Calibri"/>
              <a:ea typeface="Calibri"/>
              <a:cs typeface="Calibri"/>
            </a:endParaRPr>
          </a:p>
        </p:txBody>
      </p:sp>
      <p:sp>
        <p:nvSpPr>
          <p:cNvPr id="2" name="Title 2">
            <a:extLst>
              <a:ext uri="{FF2B5EF4-FFF2-40B4-BE49-F238E27FC236}">
                <a16:creationId xmlns:a16="http://schemas.microsoft.com/office/drawing/2014/main" id="{51F57209-BA04-CFCD-2C9E-DDC0BF92970D}"/>
              </a:ext>
            </a:extLst>
          </p:cNvPr>
          <p:cNvSpPr txBox="1">
            <a:spLocks/>
          </p:cNvSpPr>
          <p:nvPr/>
        </p:nvSpPr>
        <p:spPr>
          <a:xfrm>
            <a:off x="1604072" y="3801656"/>
            <a:ext cx="10275377" cy="163036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200" b="1" i="0" kern="1200">
                <a:solidFill>
                  <a:schemeClr val="bg1"/>
                </a:solidFill>
                <a:latin typeface="Calibri"/>
                <a:ea typeface="+mj-ea"/>
                <a:cs typeface="Calibri"/>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FFFFFF"/>
              </a:solidFill>
              <a:effectLst/>
              <a:uLnTx/>
              <a:uFillTx/>
              <a:latin typeface="Calibri"/>
              <a:ea typeface="Calibri"/>
              <a:cs typeface="Calibri"/>
            </a:endParaRPr>
          </a:p>
        </p:txBody>
      </p:sp>
    </p:spTree>
    <p:extLst>
      <p:ext uri="{BB962C8B-B14F-4D97-AF65-F5344CB8AC3E}">
        <p14:creationId xmlns:p14="http://schemas.microsoft.com/office/powerpoint/2010/main" val="281539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9801" y="1280647"/>
            <a:ext cx="4641806" cy="2259932"/>
          </a:xfrm>
          <a:prstGeom prst="rect">
            <a:avLst/>
          </a:prstGeom>
        </p:spPr>
      </p:pic>
      <p:sp>
        <p:nvSpPr>
          <p:cNvPr id="18" name="Trapezoid 17">
            <a:extLst>
              <a:ext uri="{FF2B5EF4-FFF2-40B4-BE49-F238E27FC236}">
                <a16:creationId xmlns:a16="http://schemas.microsoft.com/office/drawing/2014/main" id="{41D8A646-2F9D-C34B-E181-7A71F017B4FC}"/>
              </a:ext>
            </a:extLst>
          </p:cNvPr>
          <p:cNvSpPr/>
          <p:nvPr/>
        </p:nvSpPr>
        <p:spPr>
          <a:xfrm>
            <a:off x="6720819" y="792633"/>
            <a:ext cx="3339885" cy="387191"/>
          </a:xfrm>
          <a:prstGeom prst="trapezoid">
            <a:avLst>
              <a:gd name="adj" fmla="val 67605"/>
            </a:avLst>
          </a:prstGeom>
          <a:solidFill>
            <a:schemeClr val="accent2">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Coordination &amp; Separation</a:t>
            </a: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9" name="TextBox 8"/>
          <p:cNvSpPr txBox="1"/>
          <p:nvPr/>
        </p:nvSpPr>
        <p:spPr>
          <a:xfrm>
            <a:off x="1648596" y="6521246"/>
            <a:ext cx="5384551" cy="276999"/>
          </a:xfrm>
          <a:prstGeom prst="rect">
            <a:avLst/>
          </a:prstGeom>
          <a:solidFill>
            <a:srgbClr val="FFFFFF"/>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BBE0E3"/>
                </a:solidFill>
                <a:effectLst/>
                <a:uLnTx/>
                <a:uFillTx/>
                <a:latin typeface="Arial"/>
                <a:ea typeface="+mn-ea"/>
                <a:cs typeface="+mn-cs"/>
              </a:rPr>
              <a:t>Source = draft ICAO Global TBO Concept version 0.11</a:t>
            </a:r>
            <a:endParaRPr kumimoji="0" lang="en-GB" sz="1200" b="0" i="0" u="none" strike="noStrike" kern="1200" cap="none" spc="0" normalizeH="0" baseline="0" noProof="0">
              <a:ln>
                <a:noFill/>
              </a:ln>
              <a:solidFill>
                <a:srgbClr val="BBE0E3"/>
              </a:solidFill>
              <a:effectLst/>
              <a:uLnTx/>
              <a:uFillTx/>
              <a:latin typeface="Arial"/>
              <a:ea typeface="+mn-ea"/>
              <a:cs typeface="Arial"/>
            </a:endParaRPr>
          </a:p>
        </p:txBody>
      </p:sp>
      <p:sp>
        <p:nvSpPr>
          <p:cNvPr id="3" name="Rectangle 2"/>
          <p:cNvSpPr>
            <a:spLocks noChangeArrowheads="1"/>
          </p:cNvSpPr>
          <p:nvPr/>
        </p:nvSpPr>
        <p:spPr bwMode="auto">
          <a:xfrm>
            <a:off x="2798478" y="882562"/>
            <a:ext cx="184731" cy="369332"/>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extBox 1"/>
          <p:cNvSpPr txBox="1"/>
          <p:nvPr/>
        </p:nvSpPr>
        <p:spPr>
          <a:xfrm>
            <a:off x="2933620" y="457112"/>
            <a:ext cx="6862328"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Arial"/>
                <a:ea typeface="+mn-ea"/>
                <a:cs typeface="+mn-cs"/>
              </a:rPr>
              <a:t>Planning&gt;Strategic Execution&gt;Tactical Execution</a:t>
            </a:r>
          </a:p>
        </p:txBody>
      </p:sp>
      <p:sp>
        <p:nvSpPr>
          <p:cNvPr id="7" name="Footer Placeholder 6"/>
          <p:cNvSpPr>
            <a:spLocks noGrp="1"/>
          </p:cNvSpPr>
          <p:nvPr>
            <p:ph type="ftr" sz="quarter" idx="11"/>
          </p:nvPr>
        </p:nvSpPr>
        <p:spPr>
          <a:xfrm>
            <a:off x="9686441" y="6572251"/>
            <a:ext cx="2115518" cy="28574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080"/>
                </a:solidFill>
                <a:effectLst/>
                <a:uLnTx/>
                <a:uFillTx/>
                <a:latin typeface="Arial"/>
                <a:ea typeface="+mn-ea"/>
                <a:cs typeface="+mn-cs"/>
              </a:rPr>
              <a:t>SESAR3 NET-TBO and ATC-TBO Global TBO Symposium</a:t>
            </a:r>
            <a:endParaRPr kumimoji="0" lang="fr-FR" sz="1000" b="0" i="0" u="none" strike="noStrike" kern="1200" cap="none" spc="0" normalizeH="0" baseline="0" noProof="0" dirty="0">
              <a:ln>
                <a:noFill/>
              </a:ln>
              <a:solidFill>
                <a:srgbClr val="808080"/>
              </a:solidFill>
              <a:effectLst/>
              <a:uLnTx/>
              <a:uFillTx/>
              <a:latin typeface="Arial"/>
              <a:ea typeface="+mn-ea"/>
              <a:cs typeface="+mn-cs"/>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748" y="3862228"/>
            <a:ext cx="3789451" cy="2659018"/>
          </a:xfrm>
          <a:prstGeom prst="rect">
            <a:avLst/>
          </a:prstGeom>
        </p:spPr>
      </p:pic>
      <p:grpSp>
        <p:nvGrpSpPr>
          <p:cNvPr id="17" name="Group 16">
            <a:extLst>
              <a:ext uri="{FF2B5EF4-FFF2-40B4-BE49-F238E27FC236}">
                <a16:creationId xmlns:a16="http://schemas.microsoft.com/office/drawing/2014/main" id="{92F5AB87-CDC4-57A2-34D4-33AB96E71976}"/>
              </a:ext>
            </a:extLst>
          </p:cNvPr>
          <p:cNvGrpSpPr/>
          <p:nvPr/>
        </p:nvGrpSpPr>
        <p:grpSpPr>
          <a:xfrm>
            <a:off x="7108336" y="-56698"/>
            <a:ext cx="2782874" cy="974604"/>
            <a:chOff x="7175718" y="80667"/>
            <a:chExt cx="3081385" cy="1140105"/>
          </a:xfrm>
        </p:grpSpPr>
        <p:sp>
          <p:nvSpPr>
            <p:cNvPr id="4" name="Oval 3"/>
            <p:cNvSpPr/>
            <p:nvPr/>
          </p:nvSpPr>
          <p:spPr>
            <a:xfrm>
              <a:off x="7175718" y="442062"/>
              <a:ext cx="3081385" cy="778710"/>
            </a:xfrm>
            <a:prstGeom prst="ellipse">
              <a:avLst/>
            </a:prstGeom>
            <a:noFill/>
            <a:ln w="38100">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7B71CE28-7455-89E1-0C24-10ABB72C42B5}"/>
                </a:ext>
              </a:extLst>
            </p:cNvPr>
            <p:cNvSpPr txBox="1"/>
            <p:nvPr/>
          </p:nvSpPr>
          <p:spPr>
            <a:xfrm>
              <a:off x="8048015" y="80667"/>
              <a:ext cx="1483524" cy="43205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9DD9"/>
                  </a:solidFill>
                  <a:effectLst/>
                  <a:uLnTx/>
                  <a:uFillTx/>
                  <a:latin typeface="Arial"/>
                  <a:ea typeface="+mn-ea"/>
                  <a:cs typeface="+mn-cs"/>
                </a:rPr>
                <a:t>ATC-TBO</a:t>
              </a:r>
              <a:endParaRPr kumimoji="0" lang="en-GB" sz="1800" b="0" i="0" u="none" strike="noStrike" kern="1200" cap="none" spc="0" normalizeH="0" baseline="0" noProof="0" dirty="0">
                <a:ln>
                  <a:noFill/>
                </a:ln>
                <a:solidFill>
                  <a:srgbClr val="009DD9"/>
                </a:solidFill>
                <a:effectLst/>
                <a:uLnTx/>
                <a:uFillTx/>
                <a:latin typeface="Arial"/>
                <a:ea typeface="+mn-ea"/>
                <a:cs typeface="Arial"/>
              </a:endParaRPr>
            </a:p>
          </p:txBody>
        </p:sp>
      </p:grpSp>
      <p:grpSp>
        <p:nvGrpSpPr>
          <p:cNvPr id="16" name="Group 15">
            <a:extLst>
              <a:ext uri="{FF2B5EF4-FFF2-40B4-BE49-F238E27FC236}">
                <a16:creationId xmlns:a16="http://schemas.microsoft.com/office/drawing/2014/main" id="{C2F328D2-FD6C-5491-50F1-F90BFAD97356}"/>
              </a:ext>
            </a:extLst>
          </p:cNvPr>
          <p:cNvGrpSpPr/>
          <p:nvPr/>
        </p:nvGrpSpPr>
        <p:grpSpPr>
          <a:xfrm>
            <a:off x="2800998" y="-57768"/>
            <a:ext cx="5090792" cy="1049992"/>
            <a:chOff x="3185148" y="77926"/>
            <a:chExt cx="4540760" cy="1157665"/>
          </a:xfrm>
        </p:grpSpPr>
        <p:sp>
          <p:nvSpPr>
            <p:cNvPr id="15" name="TextBox 14">
              <a:extLst>
                <a:ext uri="{FF2B5EF4-FFF2-40B4-BE49-F238E27FC236}">
                  <a16:creationId xmlns:a16="http://schemas.microsoft.com/office/drawing/2014/main" id="{999E1912-5F6E-4D88-6734-85131E569766}"/>
                </a:ext>
              </a:extLst>
            </p:cNvPr>
            <p:cNvSpPr txBox="1"/>
            <p:nvPr/>
          </p:nvSpPr>
          <p:spPr>
            <a:xfrm>
              <a:off x="4679912" y="77926"/>
              <a:ext cx="1706175" cy="40720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9DD9"/>
                  </a:solidFill>
                  <a:effectLst/>
                  <a:uLnTx/>
                  <a:uFillTx/>
                  <a:latin typeface="Arial"/>
                  <a:ea typeface="+mn-ea"/>
                  <a:cs typeface="+mn-cs"/>
                </a:rPr>
                <a:t>NET-TBO</a:t>
              </a:r>
              <a:endParaRPr kumimoji="0" lang="en-GB" sz="1800" b="0" i="0" u="none" strike="noStrike" kern="1200" cap="none" spc="0" normalizeH="0" baseline="0" noProof="0">
                <a:ln>
                  <a:noFill/>
                </a:ln>
                <a:solidFill>
                  <a:srgbClr val="009DD9"/>
                </a:solidFill>
                <a:effectLst/>
                <a:uLnTx/>
                <a:uFillTx/>
                <a:latin typeface="Arial"/>
                <a:ea typeface="+mn-ea"/>
                <a:cs typeface="Arial"/>
              </a:endParaRPr>
            </a:p>
          </p:txBody>
        </p:sp>
        <p:sp>
          <p:nvSpPr>
            <p:cNvPr id="14" name="Oval 13">
              <a:extLst>
                <a:ext uri="{FF2B5EF4-FFF2-40B4-BE49-F238E27FC236}">
                  <a16:creationId xmlns:a16="http://schemas.microsoft.com/office/drawing/2014/main" id="{23651B2C-6929-D11E-7EE7-7FF65658E0F5}"/>
                </a:ext>
              </a:extLst>
            </p:cNvPr>
            <p:cNvSpPr/>
            <p:nvPr/>
          </p:nvSpPr>
          <p:spPr>
            <a:xfrm>
              <a:off x="3185148" y="456881"/>
              <a:ext cx="4540760" cy="778710"/>
            </a:xfrm>
            <a:prstGeom prst="ellipse">
              <a:avLst/>
            </a:prstGeom>
            <a:noFill/>
            <a:ln w="38100">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5" name="Content Placeholder 6">
            <a:extLst>
              <a:ext uri="{FF2B5EF4-FFF2-40B4-BE49-F238E27FC236}">
                <a16:creationId xmlns:a16="http://schemas.microsoft.com/office/drawing/2014/main" id="{5648AA9A-06AC-5D70-1D08-2F72DF0BBF2C}"/>
              </a:ext>
            </a:extLst>
          </p:cNvPr>
          <p:cNvSpPr txBox="1">
            <a:spLocks/>
          </p:cNvSpPr>
          <p:nvPr/>
        </p:nvSpPr>
        <p:spPr>
          <a:xfrm>
            <a:off x="4315968" y="3662443"/>
            <a:ext cx="7799832" cy="25028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182765"/>
                </a:solidFill>
                <a:latin typeface="Titillium"/>
              </a:rPr>
              <a:t>ATM aims to optimise network performance, whilst minimising deviations from airspace users’ requested trajectories</a:t>
            </a:r>
          </a:p>
          <a:p>
            <a:pPr algn="just"/>
            <a:r>
              <a:rPr lang="en-US" sz="2400" dirty="0">
                <a:solidFill>
                  <a:srgbClr val="182765"/>
                </a:solidFill>
                <a:latin typeface="Titillium"/>
              </a:rPr>
              <a:t>But trajectories may need to change in flight due to crossing traffic, weather hazards, arrival procedures, airspace user operational needs..!</a:t>
            </a:r>
          </a:p>
          <a:p>
            <a:pPr algn="just"/>
            <a:r>
              <a:rPr lang="en-US" sz="2400" dirty="0">
                <a:solidFill>
                  <a:srgbClr val="182765"/>
                </a:solidFill>
                <a:latin typeface="Titillium"/>
              </a:rPr>
              <a:t>ATC-TBO validates use cases that provide flexibility to deal with uncertainty in flight execution..</a:t>
            </a:r>
            <a:endParaRPr lang="en-GB" sz="2400" dirty="0"/>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4036" y="1280647"/>
            <a:ext cx="5009211" cy="2293158"/>
          </a:xfrm>
          <a:prstGeom prst="rect">
            <a:avLst/>
          </a:prstGeom>
        </p:spPr>
      </p:pic>
      <p:sp>
        <p:nvSpPr>
          <p:cNvPr id="21" name="Title 7">
            <a:extLst>
              <a:ext uri="{FF2B5EF4-FFF2-40B4-BE49-F238E27FC236}">
                <a16:creationId xmlns:a16="http://schemas.microsoft.com/office/drawing/2014/main" id="{610E517A-2C87-CA52-6362-5A8BC077F035}"/>
              </a:ext>
            </a:extLst>
          </p:cNvPr>
          <p:cNvSpPr>
            <a:spLocks noGrp="1"/>
          </p:cNvSpPr>
          <p:nvPr>
            <p:ph type="title"/>
          </p:nvPr>
        </p:nvSpPr>
        <p:spPr>
          <a:xfrm>
            <a:off x="451054" y="388007"/>
            <a:ext cx="1610837" cy="589567"/>
          </a:xfrm>
        </p:spPr>
        <p:txBody>
          <a:bodyPr>
            <a:normAutofit/>
          </a:bodyPr>
          <a:lstStyle/>
          <a:p>
            <a:r>
              <a:rPr lang="en-GB" sz="3600" dirty="0"/>
              <a:t>ATC-TBO</a:t>
            </a:r>
          </a:p>
        </p:txBody>
      </p:sp>
    </p:spTree>
    <p:extLst>
      <p:ext uri="{BB962C8B-B14F-4D97-AF65-F5344CB8AC3E}">
        <p14:creationId xmlns:p14="http://schemas.microsoft.com/office/powerpoint/2010/main" val="6798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86" y="368657"/>
            <a:ext cx="9900710" cy="777405"/>
          </a:xfrm>
        </p:spPr>
        <p:txBody>
          <a:bodyPr>
            <a:normAutofit/>
          </a:bodyPr>
          <a:lstStyle/>
          <a:p>
            <a:r>
              <a:rPr lang="en-GB" sz="3600" dirty="0"/>
              <a:t>Use case example – enhanced vertical clearances </a:t>
            </a:r>
          </a:p>
        </p:txBody>
      </p:sp>
      <p:sp>
        <p:nvSpPr>
          <p:cNvPr id="21" name="Right Arrow 20"/>
          <p:cNvSpPr/>
          <p:nvPr/>
        </p:nvSpPr>
        <p:spPr>
          <a:xfrm rot="1507489">
            <a:off x="4095692" y="2022038"/>
            <a:ext cx="1923613" cy="1162856"/>
          </a:xfrm>
          <a:prstGeom prst="rightArrow">
            <a:avLst/>
          </a:prstGeom>
          <a:gradFill flip="none" rotWithShape="1">
            <a:gsLst>
              <a:gs pos="0">
                <a:srgbClr val="FFFF00"/>
              </a:gs>
              <a:gs pos="100000">
                <a:srgbClr val="C00000"/>
              </a:gs>
            </a:gsLst>
            <a:lin ang="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4" name="TextBox 23"/>
          <p:cNvSpPr txBox="1"/>
          <p:nvPr/>
        </p:nvSpPr>
        <p:spPr>
          <a:xfrm>
            <a:off x="7718834" y="2047367"/>
            <a:ext cx="18782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alibri" panose="020F0502020204030204"/>
                <a:ea typeface="+mn-ea"/>
                <a:cs typeface="+mn-cs"/>
              </a:rPr>
              <a:t>The Solution</a:t>
            </a:r>
          </a:p>
        </p:txBody>
      </p:sp>
      <p:sp>
        <p:nvSpPr>
          <p:cNvPr id="20" name="Freeform 19"/>
          <p:cNvSpPr/>
          <p:nvPr/>
        </p:nvSpPr>
        <p:spPr>
          <a:xfrm>
            <a:off x="4608693" y="2640361"/>
            <a:ext cx="6646012" cy="1965748"/>
          </a:xfrm>
          <a:custGeom>
            <a:avLst/>
            <a:gdLst>
              <a:gd name="connsiteX0" fmla="*/ 0 w 5543550"/>
              <a:gd name="connsiteY0" fmla="*/ 1849397 h 1849397"/>
              <a:gd name="connsiteX1" fmla="*/ 400050 w 5543550"/>
              <a:gd name="connsiteY1" fmla="*/ 1535072 h 1849397"/>
              <a:gd name="connsiteX2" fmla="*/ 1009650 w 5543550"/>
              <a:gd name="connsiteY2" fmla="*/ 1487447 h 1849397"/>
              <a:gd name="connsiteX3" fmla="*/ 1724025 w 5543550"/>
              <a:gd name="connsiteY3" fmla="*/ 706397 h 1849397"/>
              <a:gd name="connsiteX4" fmla="*/ 2819400 w 5543550"/>
              <a:gd name="connsiteY4" fmla="*/ 592097 h 1849397"/>
              <a:gd name="connsiteX5" fmla="*/ 3533775 w 5543550"/>
              <a:gd name="connsiteY5" fmla="*/ 77747 h 1849397"/>
              <a:gd name="connsiteX6" fmla="*/ 5543550 w 5543550"/>
              <a:gd name="connsiteY6" fmla="*/ 11072 h 1849397"/>
              <a:gd name="connsiteX0" fmla="*/ 0 w 5543550"/>
              <a:gd name="connsiteY0" fmla="*/ 1849397 h 1849397"/>
              <a:gd name="connsiteX1" fmla="*/ 400050 w 5543550"/>
              <a:gd name="connsiteY1" fmla="*/ 1535072 h 1849397"/>
              <a:gd name="connsiteX2" fmla="*/ 1085850 w 5543550"/>
              <a:gd name="connsiteY2" fmla="*/ 1411247 h 1849397"/>
              <a:gd name="connsiteX3" fmla="*/ 1724025 w 5543550"/>
              <a:gd name="connsiteY3" fmla="*/ 706397 h 1849397"/>
              <a:gd name="connsiteX4" fmla="*/ 2819400 w 5543550"/>
              <a:gd name="connsiteY4" fmla="*/ 592097 h 1849397"/>
              <a:gd name="connsiteX5" fmla="*/ 3533775 w 5543550"/>
              <a:gd name="connsiteY5" fmla="*/ 77747 h 1849397"/>
              <a:gd name="connsiteX6" fmla="*/ 5543550 w 5543550"/>
              <a:gd name="connsiteY6" fmla="*/ 11072 h 1849397"/>
              <a:gd name="connsiteX0" fmla="*/ 0 w 5543550"/>
              <a:gd name="connsiteY0" fmla="*/ 1849397 h 1849397"/>
              <a:gd name="connsiteX1" fmla="*/ 400050 w 5543550"/>
              <a:gd name="connsiteY1" fmla="*/ 1535072 h 1849397"/>
              <a:gd name="connsiteX2" fmla="*/ 1085850 w 5543550"/>
              <a:gd name="connsiteY2" fmla="*/ 1430297 h 1849397"/>
              <a:gd name="connsiteX3" fmla="*/ 1724025 w 5543550"/>
              <a:gd name="connsiteY3" fmla="*/ 706397 h 1849397"/>
              <a:gd name="connsiteX4" fmla="*/ 2819400 w 5543550"/>
              <a:gd name="connsiteY4" fmla="*/ 592097 h 1849397"/>
              <a:gd name="connsiteX5" fmla="*/ 3533775 w 5543550"/>
              <a:gd name="connsiteY5" fmla="*/ 77747 h 1849397"/>
              <a:gd name="connsiteX6" fmla="*/ 5543550 w 5543550"/>
              <a:gd name="connsiteY6" fmla="*/ 11072 h 1849397"/>
              <a:gd name="connsiteX0" fmla="*/ 0 w 5543550"/>
              <a:gd name="connsiteY0" fmla="*/ 1849397 h 1849397"/>
              <a:gd name="connsiteX1" fmla="*/ 400050 w 5543550"/>
              <a:gd name="connsiteY1" fmla="*/ 1535072 h 1849397"/>
              <a:gd name="connsiteX2" fmla="*/ 1724025 w 5543550"/>
              <a:gd name="connsiteY2" fmla="*/ 706397 h 1849397"/>
              <a:gd name="connsiteX3" fmla="*/ 2819400 w 5543550"/>
              <a:gd name="connsiteY3" fmla="*/ 592097 h 1849397"/>
              <a:gd name="connsiteX4" fmla="*/ 3533775 w 5543550"/>
              <a:gd name="connsiteY4" fmla="*/ 77747 h 1849397"/>
              <a:gd name="connsiteX5" fmla="*/ 5543550 w 5543550"/>
              <a:gd name="connsiteY5" fmla="*/ 11072 h 1849397"/>
              <a:gd name="connsiteX0" fmla="*/ 0 w 5543550"/>
              <a:gd name="connsiteY0" fmla="*/ 1840693 h 1840693"/>
              <a:gd name="connsiteX1" fmla="*/ 400050 w 5543550"/>
              <a:gd name="connsiteY1" fmla="*/ 1526368 h 1840693"/>
              <a:gd name="connsiteX2" fmla="*/ 1724025 w 5543550"/>
              <a:gd name="connsiteY2" fmla="*/ 697693 h 1840693"/>
              <a:gd name="connsiteX3" fmla="*/ 2600325 w 5543550"/>
              <a:gd name="connsiteY3" fmla="*/ 126193 h 1840693"/>
              <a:gd name="connsiteX4" fmla="*/ 3533775 w 5543550"/>
              <a:gd name="connsiteY4" fmla="*/ 69043 h 1840693"/>
              <a:gd name="connsiteX5" fmla="*/ 5543550 w 5543550"/>
              <a:gd name="connsiteY5" fmla="*/ 2368 h 1840693"/>
              <a:gd name="connsiteX0" fmla="*/ 0 w 5543550"/>
              <a:gd name="connsiteY0" fmla="*/ 1840693 h 1840693"/>
              <a:gd name="connsiteX1" fmla="*/ 400050 w 5543550"/>
              <a:gd name="connsiteY1" fmla="*/ 1526368 h 1840693"/>
              <a:gd name="connsiteX2" fmla="*/ 1714500 w 5543550"/>
              <a:gd name="connsiteY2" fmla="*/ 631018 h 1840693"/>
              <a:gd name="connsiteX3" fmla="*/ 2600325 w 5543550"/>
              <a:gd name="connsiteY3" fmla="*/ 126193 h 1840693"/>
              <a:gd name="connsiteX4" fmla="*/ 3533775 w 5543550"/>
              <a:gd name="connsiteY4" fmla="*/ 69043 h 1840693"/>
              <a:gd name="connsiteX5" fmla="*/ 5543550 w 5543550"/>
              <a:gd name="connsiteY5" fmla="*/ 2368 h 1840693"/>
              <a:gd name="connsiteX0" fmla="*/ 0 w 5543550"/>
              <a:gd name="connsiteY0" fmla="*/ 1840389 h 1840389"/>
              <a:gd name="connsiteX1" fmla="*/ 400050 w 5543550"/>
              <a:gd name="connsiteY1" fmla="*/ 1526064 h 1840389"/>
              <a:gd name="connsiteX2" fmla="*/ 1714500 w 5543550"/>
              <a:gd name="connsiteY2" fmla="*/ 630714 h 1840389"/>
              <a:gd name="connsiteX3" fmla="*/ 2600325 w 5543550"/>
              <a:gd name="connsiteY3" fmla="*/ 59214 h 1840389"/>
              <a:gd name="connsiteX4" fmla="*/ 3533775 w 5543550"/>
              <a:gd name="connsiteY4" fmla="*/ 68739 h 1840389"/>
              <a:gd name="connsiteX5" fmla="*/ 5543550 w 5543550"/>
              <a:gd name="connsiteY5" fmla="*/ 2064 h 1840389"/>
              <a:gd name="connsiteX0" fmla="*/ 0 w 5543550"/>
              <a:gd name="connsiteY0" fmla="*/ 1840389 h 1840389"/>
              <a:gd name="connsiteX1" fmla="*/ 400050 w 5543550"/>
              <a:gd name="connsiteY1" fmla="*/ 1526064 h 1840389"/>
              <a:gd name="connsiteX2" fmla="*/ 1724025 w 5543550"/>
              <a:gd name="connsiteY2" fmla="*/ 573564 h 1840389"/>
              <a:gd name="connsiteX3" fmla="*/ 2600325 w 5543550"/>
              <a:gd name="connsiteY3" fmla="*/ 59214 h 1840389"/>
              <a:gd name="connsiteX4" fmla="*/ 3533775 w 5543550"/>
              <a:gd name="connsiteY4" fmla="*/ 68739 h 1840389"/>
              <a:gd name="connsiteX5" fmla="*/ 5543550 w 5543550"/>
              <a:gd name="connsiteY5" fmla="*/ 2064 h 1840389"/>
              <a:gd name="connsiteX0" fmla="*/ 0 w 5543550"/>
              <a:gd name="connsiteY0" fmla="*/ 1844720 h 1844720"/>
              <a:gd name="connsiteX1" fmla="*/ 400050 w 5543550"/>
              <a:gd name="connsiteY1" fmla="*/ 1530395 h 1844720"/>
              <a:gd name="connsiteX2" fmla="*/ 1724025 w 5543550"/>
              <a:gd name="connsiteY2" fmla="*/ 577895 h 1844720"/>
              <a:gd name="connsiteX3" fmla="*/ 2600325 w 5543550"/>
              <a:gd name="connsiteY3" fmla="*/ 63545 h 1844720"/>
              <a:gd name="connsiteX4" fmla="*/ 3533775 w 5543550"/>
              <a:gd name="connsiteY4" fmla="*/ 15920 h 1844720"/>
              <a:gd name="connsiteX5" fmla="*/ 5543550 w 5543550"/>
              <a:gd name="connsiteY5" fmla="*/ 6395 h 1844720"/>
              <a:gd name="connsiteX0" fmla="*/ 0 w 5543550"/>
              <a:gd name="connsiteY0" fmla="*/ 1866900 h 1866900"/>
              <a:gd name="connsiteX1" fmla="*/ 400050 w 5543550"/>
              <a:gd name="connsiteY1" fmla="*/ 1552575 h 1866900"/>
              <a:gd name="connsiteX2" fmla="*/ 1724025 w 5543550"/>
              <a:gd name="connsiteY2" fmla="*/ 600075 h 1866900"/>
              <a:gd name="connsiteX3" fmla="*/ 2600325 w 5543550"/>
              <a:gd name="connsiteY3" fmla="*/ 85725 h 1866900"/>
              <a:gd name="connsiteX4" fmla="*/ 3533775 w 5543550"/>
              <a:gd name="connsiteY4" fmla="*/ 0 h 1866900"/>
              <a:gd name="connsiteX5" fmla="*/ 5543550 w 5543550"/>
              <a:gd name="connsiteY5" fmla="*/ 28575 h 1866900"/>
              <a:gd name="connsiteX0" fmla="*/ 0 w 5534025"/>
              <a:gd name="connsiteY0" fmla="*/ 1876425 h 1876425"/>
              <a:gd name="connsiteX1" fmla="*/ 400050 w 5534025"/>
              <a:gd name="connsiteY1" fmla="*/ 1562100 h 1876425"/>
              <a:gd name="connsiteX2" fmla="*/ 1724025 w 5534025"/>
              <a:gd name="connsiteY2" fmla="*/ 609600 h 1876425"/>
              <a:gd name="connsiteX3" fmla="*/ 2600325 w 5534025"/>
              <a:gd name="connsiteY3" fmla="*/ 95250 h 1876425"/>
              <a:gd name="connsiteX4" fmla="*/ 3533775 w 5534025"/>
              <a:gd name="connsiteY4" fmla="*/ 9525 h 1876425"/>
              <a:gd name="connsiteX5" fmla="*/ 5534025 w 5534025"/>
              <a:gd name="connsiteY5" fmla="*/ 0 h 1876425"/>
              <a:gd name="connsiteX0" fmla="*/ 0 w 5534025"/>
              <a:gd name="connsiteY0" fmla="*/ 1882825 h 1882825"/>
              <a:gd name="connsiteX1" fmla="*/ 400050 w 5534025"/>
              <a:gd name="connsiteY1" fmla="*/ 1568500 h 1882825"/>
              <a:gd name="connsiteX2" fmla="*/ 1724025 w 5534025"/>
              <a:gd name="connsiteY2" fmla="*/ 616000 h 1882825"/>
              <a:gd name="connsiteX3" fmla="*/ 2600325 w 5534025"/>
              <a:gd name="connsiteY3" fmla="*/ 101650 h 1882825"/>
              <a:gd name="connsiteX4" fmla="*/ 3533775 w 5534025"/>
              <a:gd name="connsiteY4" fmla="*/ 6400 h 1882825"/>
              <a:gd name="connsiteX5" fmla="*/ 5534025 w 5534025"/>
              <a:gd name="connsiteY5" fmla="*/ 640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4025" h="1882825">
                <a:moveTo>
                  <a:pt x="0" y="1882825"/>
                </a:moveTo>
                <a:cubicBezTo>
                  <a:pt x="115887" y="1755825"/>
                  <a:pt x="112713" y="1779637"/>
                  <a:pt x="400050" y="1568500"/>
                </a:cubicBezTo>
                <a:cubicBezTo>
                  <a:pt x="687387" y="1357363"/>
                  <a:pt x="1357313" y="860475"/>
                  <a:pt x="1724025" y="616000"/>
                </a:cubicBezTo>
                <a:cubicBezTo>
                  <a:pt x="2090738" y="371525"/>
                  <a:pt x="2298700" y="203250"/>
                  <a:pt x="2600325" y="101650"/>
                </a:cubicBezTo>
                <a:cubicBezTo>
                  <a:pt x="2901950" y="50"/>
                  <a:pt x="3044825" y="22275"/>
                  <a:pt x="3533775" y="6400"/>
                </a:cubicBezTo>
                <a:cubicBezTo>
                  <a:pt x="4022725" y="-9475"/>
                  <a:pt x="4867275" y="9575"/>
                  <a:pt x="5534025" y="6400"/>
                </a:cubicBezTo>
              </a:path>
            </a:pathLst>
          </a:custGeom>
          <a:noFill/>
          <a:ln w="25400" cap="flat" cmpd="sng" algn="ctr">
            <a:solidFill>
              <a:srgbClr val="333399">
                <a:lumMod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nvGrpSpPr>
          <p:cNvPr id="58" name="Group 57"/>
          <p:cNvGrpSpPr/>
          <p:nvPr/>
        </p:nvGrpSpPr>
        <p:grpSpPr>
          <a:xfrm>
            <a:off x="69883" y="1353190"/>
            <a:ext cx="4860710" cy="1926396"/>
            <a:chOff x="69883" y="1704884"/>
            <a:chExt cx="6194994" cy="2383614"/>
          </a:xfrm>
        </p:grpSpPr>
        <p:sp>
          <p:nvSpPr>
            <p:cNvPr id="15" name="Freeform 14"/>
            <p:cNvSpPr/>
            <p:nvPr/>
          </p:nvSpPr>
          <p:spPr>
            <a:xfrm>
              <a:off x="496267" y="1728189"/>
              <a:ext cx="5768610" cy="1915990"/>
            </a:xfrm>
            <a:custGeom>
              <a:avLst/>
              <a:gdLst>
                <a:gd name="connsiteX0" fmla="*/ 357962 w 6245325"/>
                <a:gd name="connsiteY0" fmla="*/ 1786327 h 2195770"/>
                <a:gd name="connsiteX1" fmla="*/ 1079857 w 6245325"/>
                <a:gd name="connsiteY1" fmla="*/ 984222 h 2195770"/>
                <a:gd name="connsiteX2" fmla="*/ 1673415 w 6245325"/>
                <a:gd name="connsiteY2" fmla="*/ 406706 h 2195770"/>
                <a:gd name="connsiteX3" fmla="*/ 2154678 w 6245325"/>
                <a:gd name="connsiteY3" fmla="*/ 85864 h 2195770"/>
                <a:gd name="connsiteX4" fmla="*/ 2459478 w 6245325"/>
                <a:gd name="connsiteY4" fmla="*/ 5653 h 2195770"/>
                <a:gd name="connsiteX5" fmla="*/ 5619773 w 6245325"/>
                <a:gd name="connsiteY5" fmla="*/ 21695 h 2195770"/>
                <a:gd name="connsiteX6" fmla="*/ 6189268 w 6245325"/>
                <a:gd name="connsiteY6" fmla="*/ 142011 h 2195770"/>
                <a:gd name="connsiteX7" fmla="*/ 4801626 w 6245325"/>
                <a:gd name="connsiteY7" fmla="*/ 406706 h 2195770"/>
                <a:gd name="connsiteX8" fmla="*/ 2732194 w 6245325"/>
                <a:gd name="connsiteY8" fmla="*/ 1064432 h 2195770"/>
                <a:gd name="connsiteX9" fmla="*/ 133373 w 6245325"/>
                <a:gd name="connsiteY9" fmla="*/ 2179359 h 2195770"/>
                <a:gd name="connsiteX10" fmla="*/ 382026 w 6245325"/>
                <a:gd name="connsiteY10" fmla="*/ 1730180 h 2195770"/>
                <a:gd name="connsiteX11" fmla="*/ 430152 w 6245325"/>
                <a:gd name="connsiteY11" fmla="*/ 1730180 h 2195770"/>
                <a:gd name="connsiteX0" fmla="*/ 357962 w 6245325"/>
                <a:gd name="connsiteY0" fmla="*/ 1799156 h 2208599"/>
                <a:gd name="connsiteX1" fmla="*/ 1079857 w 6245325"/>
                <a:gd name="connsiteY1" fmla="*/ 997051 h 2208599"/>
                <a:gd name="connsiteX2" fmla="*/ 1673415 w 6245325"/>
                <a:gd name="connsiteY2" fmla="*/ 419535 h 2208599"/>
                <a:gd name="connsiteX3" fmla="*/ 2130615 w 6245325"/>
                <a:gd name="connsiteY3" fmla="*/ 34524 h 2208599"/>
                <a:gd name="connsiteX4" fmla="*/ 2459478 w 6245325"/>
                <a:gd name="connsiteY4" fmla="*/ 18482 h 2208599"/>
                <a:gd name="connsiteX5" fmla="*/ 5619773 w 6245325"/>
                <a:gd name="connsiteY5" fmla="*/ 34524 h 2208599"/>
                <a:gd name="connsiteX6" fmla="*/ 6189268 w 6245325"/>
                <a:gd name="connsiteY6" fmla="*/ 154840 h 2208599"/>
                <a:gd name="connsiteX7" fmla="*/ 4801626 w 6245325"/>
                <a:gd name="connsiteY7" fmla="*/ 419535 h 2208599"/>
                <a:gd name="connsiteX8" fmla="*/ 2732194 w 6245325"/>
                <a:gd name="connsiteY8" fmla="*/ 1077261 h 2208599"/>
                <a:gd name="connsiteX9" fmla="*/ 133373 w 6245325"/>
                <a:gd name="connsiteY9" fmla="*/ 2192188 h 2208599"/>
                <a:gd name="connsiteX10" fmla="*/ 382026 w 6245325"/>
                <a:gd name="connsiteY10" fmla="*/ 1743009 h 2208599"/>
                <a:gd name="connsiteX11" fmla="*/ 430152 w 6245325"/>
                <a:gd name="connsiteY11" fmla="*/ 1743009 h 2208599"/>
                <a:gd name="connsiteX0" fmla="*/ 357962 w 6245325"/>
                <a:gd name="connsiteY0" fmla="*/ 1793727 h 2203170"/>
                <a:gd name="connsiteX1" fmla="*/ 1079857 w 6245325"/>
                <a:gd name="connsiteY1" fmla="*/ 991622 h 2203170"/>
                <a:gd name="connsiteX2" fmla="*/ 1673415 w 6245325"/>
                <a:gd name="connsiteY2" fmla="*/ 414106 h 2203170"/>
                <a:gd name="connsiteX3" fmla="*/ 2090510 w 6245325"/>
                <a:gd name="connsiteY3" fmla="*/ 37116 h 2203170"/>
                <a:gd name="connsiteX4" fmla="*/ 2459478 w 6245325"/>
                <a:gd name="connsiteY4" fmla="*/ 13053 h 2203170"/>
                <a:gd name="connsiteX5" fmla="*/ 5619773 w 6245325"/>
                <a:gd name="connsiteY5" fmla="*/ 29095 h 2203170"/>
                <a:gd name="connsiteX6" fmla="*/ 6189268 w 6245325"/>
                <a:gd name="connsiteY6" fmla="*/ 149411 h 2203170"/>
                <a:gd name="connsiteX7" fmla="*/ 4801626 w 6245325"/>
                <a:gd name="connsiteY7" fmla="*/ 414106 h 2203170"/>
                <a:gd name="connsiteX8" fmla="*/ 2732194 w 6245325"/>
                <a:gd name="connsiteY8" fmla="*/ 1071832 h 2203170"/>
                <a:gd name="connsiteX9" fmla="*/ 133373 w 6245325"/>
                <a:gd name="connsiteY9" fmla="*/ 2186759 h 2203170"/>
                <a:gd name="connsiteX10" fmla="*/ 382026 w 6245325"/>
                <a:gd name="connsiteY10" fmla="*/ 1737580 h 2203170"/>
                <a:gd name="connsiteX11" fmla="*/ 430152 w 6245325"/>
                <a:gd name="connsiteY11" fmla="*/ 1737580 h 2203170"/>
                <a:gd name="connsiteX0" fmla="*/ 357962 w 6245325"/>
                <a:gd name="connsiteY0" fmla="*/ 1793727 h 2203170"/>
                <a:gd name="connsiteX1" fmla="*/ 1079857 w 6245325"/>
                <a:gd name="connsiteY1" fmla="*/ 991622 h 2203170"/>
                <a:gd name="connsiteX2" fmla="*/ 1673415 w 6245325"/>
                <a:gd name="connsiteY2" fmla="*/ 414106 h 2203170"/>
                <a:gd name="connsiteX3" fmla="*/ 2090510 w 6245325"/>
                <a:gd name="connsiteY3" fmla="*/ 37116 h 2203170"/>
                <a:gd name="connsiteX4" fmla="*/ 2459478 w 6245325"/>
                <a:gd name="connsiteY4" fmla="*/ 13053 h 2203170"/>
                <a:gd name="connsiteX5" fmla="*/ 5619773 w 6245325"/>
                <a:gd name="connsiteY5" fmla="*/ 29095 h 2203170"/>
                <a:gd name="connsiteX6" fmla="*/ 6189268 w 6245325"/>
                <a:gd name="connsiteY6" fmla="*/ 149411 h 2203170"/>
                <a:gd name="connsiteX7" fmla="*/ 4801626 w 6245325"/>
                <a:gd name="connsiteY7" fmla="*/ 414106 h 2203170"/>
                <a:gd name="connsiteX8" fmla="*/ 2732194 w 6245325"/>
                <a:gd name="connsiteY8" fmla="*/ 1071832 h 2203170"/>
                <a:gd name="connsiteX9" fmla="*/ 133373 w 6245325"/>
                <a:gd name="connsiteY9" fmla="*/ 2186759 h 2203170"/>
                <a:gd name="connsiteX10" fmla="*/ 382026 w 6245325"/>
                <a:gd name="connsiteY10" fmla="*/ 1737580 h 2203170"/>
                <a:gd name="connsiteX0" fmla="*/ 357962 w 6245325"/>
                <a:gd name="connsiteY0" fmla="*/ 1793727 h 2203170"/>
                <a:gd name="connsiteX1" fmla="*/ 1079857 w 6245325"/>
                <a:gd name="connsiteY1" fmla="*/ 991622 h 2203170"/>
                <a:gd name="connsiteX2" fmla="*/ 1673415 w 6245325"/>
                <a:gd name="connsiteY2" fmla="*/ 414106 h 2203170"/>
                <a:gd name="connsiteX3" fmla="*/ 2090510 w 6245325"/>
                <a:gd name="connsiteY3" fmla="*/ 37116 h 2203170"/>
                <a:gd name="connsiteX4" fmla="*/ 2459478 w 6245325"/>
                <a:gd name="connsiteY4" fmla="*/ 13053 h 2203170"/>
                <a:gd name="connsiteX5" fmla="*/ 5619773 w 6245325"/>
                <a:gd name="connsiteY5" fmla="*/ 29095 h 2203170"/>
                <a:gd name="connsiteX6" fmla="*/ 6189268 w 6245325"/>
                <a:gd name="connsiteY6" fmla="*/ 149411 h 2203170"/>
                <a:gd name="connsiteX7" fmla="*/ 4801626 w 6245325"/>
                <a:gd name="connsiteY7" fmla="*/ 414106 h 2203170"/>
                <a:gd name="connsiteX8" fmla="*/ 2732194 w 6245325"/>
                <a:gd name="connsiteY8" fmla="*/ 1071832 h 2203170"/>
                <a:gd name="connsiteX9" fmla="*/ 133373 w 6245325"/>
                <a:gd name="connsiteY9" fmla="*/ 2186759 h 2203170"/>
                <a:gd name="connsiteX10" fmla="*/ 382026 w 6245325"/>
                <a:gd name="connsiteY10" fmla="*/ 1737580 h 2203170"/>
                <a:gd name="connsiteX0" fmla="*/ 293794 w 6245325"/>
                <a:gd name="connsiteY0" fmla="*/ 1849874 h 2203170"/>
                <a:gd name="connsiteX1" fmla="*/ 1079857 w 6245325"/>
                <a:gd name="connsiteY1" fmla="*/ 991622 h 2203170"/>
                <a:gd name="connsiteX2" fmla="*/ 1673415 w 6245325"/>
                <a:gd name="connsiteY2" fmla="*/ 414106 h 2203170"/>
                <a:gd name="connsiteX3" fmla="*/ 2090510 w 6245325"/>
                <a:gd name="connsiteY3" fmla="*/ 37116 h 2203170"/>
                <a:gd name="connsiteX4" fmla="*/ 2459478 w 6245325"/>
                <a:gd name="connsiteY4" fmla="*/ 13053 h 2203170"/>
                <a:gd name="connsiteX5" fmla="*/ 5619773 w 6245325"/>
                <a:gd name="connsiteY5" fmla="*/ 29095 h 2203170"/>
                <a:gd name="connsiteX6" fmla="*/ 6189268 w 6245325"/>
                <a:gd name="connsiteY6" fmla="*/ 149411 h 2203170"/>
                <a:gd name="connsiteX7" fmla="*/ 4801626 w 6245325"/>
                <a:gd name="connsiteY7" fmla="*/ 414106 h 2203170"/>
                <a:gd name="connsiteX8" fmla="*/ 2732194 w 6245325"/>
                <a:gd name="connsiteY8" fmla="*/ 1071832 h 2203170"/>
                <a:gd name="connsiteX9" fmla="*/ 133373 w 6245325"/>
                <a:gd name="connsiteY9" fmla="*/ 2186759 h 2203170"/>
                <a:gd name="connsiteX10" fmla="*/ 382026 w 6245325"/>
                <a:gd name="connsiteY10" fmla="*/ 1737580 h 2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5325" h="2203170">
                  <a:moveTo>
                    <a:pt x="293794" y="1849874"/>
                  </a:moveTo>
                  <a:cubicBezTo>
                    <a:pt x="545120" y="1563790"/>
                    <a:pt x="849920" y="1230917"/>
                    <a:pt x="1079857" y="991622"/>
                  </a:cubicBezTo>
                  <a:cubicBezTo>
                    <a:pt x="1309794" y="752327"/>
                    <a:pt x="1504973" y="573190"/>
                    <a:pt x="1673415" y="414106"/>
                  </a:cubicBezTo>
                  <a:cubicBezTo>
                    <a:pt x="1841857" y="255022"/>
                    <a:pt x="1959500" y="103958"/>
                    <a:pt x="2090510" y="37116"/>
                  </a:cubicBezTo>
                  <a:cubicBezTo>
                    <a:pt x="2221520" y="-29726"/>
                    <a:pt x="1871268" y="14390"/>
                    <a:pt x="2459478" y="13053"/>
                  </a:cubicBezTo>
                  <a:lnTo>
                    <a:pt x="5619773" y="29095"/>
                  </a:lnTo>
                  <a:cubicBezTo>
                    <a:pt x="6241405" y="51821"/>
                    <a:pt x="6325626" y="85243"/>
                    <a:pt x="6189268" y="149411"/>
                  </a:cubicBezTo>
                  <a:cubicBezTo>
                    <a:pt x="6052910" y="213579"/>
                    <a:pt x="5377805" y="260369"/>
                    <a:pt x="4801626" y="414106"/>
                  </a:cubicBezTo>
                  <a:cubicBezTo>
                    <a:pt x="4225447" y="567843"/>
                    <a:pt x="3510236" y="776390"/>
                    <a:pt x="2732194" y="1071832"/>
                  </a:cubicBezTo>
                  <a:cubicBezTo>
                    <a:pt x="1954152" y="1367274"/>
                    <a:pt x="525068" y="2075801"/>
                    <a:pt x="133373" y="2186759"/>
                  </a:cubicBezTo>
                  <a:cubicBezTo>
                    <a:pt x="-258322" y="2297717"/>
                    <a:pt x="332563" y="1812443"/>
                    <a:pt x="382026" y="1737580"/>
                  </a:cubicBezTo>
                </a:path>
              </a:pathLst>
            </a:custGeom>
            <a:gradFill>
              <a:gsLst>
                <a:gs pos="15000">
                  <a:srgbClr val="BBE0E3">
                    <a:lumMod val="5000"/>
                    <a:lumOff val="95000"/>
                  </a:srgbClr>
                </a:gs>
                <a:gs pos="35000">
                  <a:srgbClr val="808080">
                    <a:lumMod val="60000"/>
                    <a:lumOff val="40000"/>
                  </a:srgbClr>
                </a:gs>
                <a:gs pos="62000">
                  <a:srgbClr val="BBE0E3">
                    <a:lumMod val="30000"/>
                    <a:lumOff val="70000"/>
                  </a:srgbClr>
                </a:gs>
              </a:gsLst>
              <a:lin ang="36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7" name="Freeform 16"/>
            <p:cNvSpPr/>
            <p:nvPr/>
          </p:nvSpPr>
          <p:spPr>
            <a:xfrm>
              <a:off x="829664" y="1861515"/>
              <a:ext cx="5120403" cy="1608331"/>
            </a:xfrm>
            <a:custGeom>
              <a:avLst/>
              <a:gdLst>
                <a:gd name="connsiteX0" fmla="*/ 0 w 5543550"/>
                <a:gd name="connsiteY0" fmla="*/ 1849397 h 1849397"/>
                <a:gd name="connsiteX1" fmla="*/ 400050 w 5543550"/>
                <a:gd name="connsiteY1" fmla="*/ 1535072 h 1849397"/>
                <a:gd name="connsiteX2" fmla="*/ 1009650 w 5543550"/>
                <a:gd name="connsiteY2" fmla="*/ 1487447 h 1849397"/>
                <a:gd name="connsiteX3" fmla="*/ 1724025 w 5543550"/>
                <a:gd name="connsiteY3" fmla="*/ 706397 h 1849397"/>
                <a:gd name="connsiteX4" fmla="*/ 2819400 w 5543550"/>
                <a:gd name="connsiteY4" fmla="*/ 592097 h 1849397"/>
                <a:gd name="connsiteX5" fmla="*/ 3533775 w 5543550"/>
                <a:gd name="connsiteY5" fmla="*/ 77747 h 1849397"/>
                <a:gd name="connsiteX6" fmla="*/ 5543550 w 5543550"/>
                <a:gd name="connsiteY6" fmla="*/ 11072 h 1849397"/>
                <a:gd name="connsiteX0" fmla="*/ 0 w 5543550"/>
                <a:gd name="connsiteY0" fmla="*/ 1849397 h 1849397"/>
                <a:gd name="connsiteX1" fmla="*/ 400050 w 5543550"/>
                <a:gd name="connsiteY1" fmla="*/ 1535072 h 1849397"/>
                <a:gd name="connsiteX2" fmla="*/ 1085850 w 5543550"/>
                <a:gd name="connsiteY2" fmla="*/ 1411247 h 1849397"/>
                <a:gd name="connsiteX3" fmla="*/ 1724025 w 5543550"/>
                <a:gd name="connsiteY3" fmla="*/ 706397 h 1849397"/>
                <a:gd name="connsiteX4" fmla="*/ 2819400 w 5543550"/>
                <a:gd name="connsiteY4" fmla="*/ 592097 h 1849397"/>
                <a:gd name="connsiteX5" fmla="*/ 3533775 w 5543550"/>
                <a:gd name="connsiteY5" fmla="*/ 77747 h 1849397"/>
                <a:gd name="connsiteX6" fmla="*/ 5543550 w 5543550"/>
                <a:gd name="connsiteY6" fmla="*/ 11072 h 1849397"/>
                <a:gd name="connsiteX0" fmla="*/ 0 w 5543550"/>
                <a:gd name="connsiteY0" fmla="*/ 1849397 h 1849397"/>
                <a:gd name="connsiteX1" fmla="*/ 400050 w 5543550"/>
                <a:gd name="connsiteY1" fmla="*/ 1535072 h 1849397"/>
                <a:gd name="connsiteX2" fmla="*/ 1085850 w 5543550"/>
                <a:gd name="connsiteY2" fmla="*/ 1430297 h 1849397"/>
                <a:gd name="connsiteX3" fmla="*/ 1724025 w 5543550"/>
                <a:gd name="connsiteY3" fmla="*/ 706397 h 1849397"/>
                <a:gd name="connsiteX4" fmla="*/ 2819400 w 5543550"/>
                <a:gd name="connsiteY4" fmla="*/ 592097 h 1849397"/>
                <a:gd name="connsiteX5" fmla="*/ 3533775 w 5543550"/>
                <a:gd name="connsiteY5" fmla="*/ 77747 h 1849397"/>
                <a:gd name="connsiteX6" fmla="*/ 5543550 w 5543550"/>
                <a:gd name="connsiteY6" fmla="*/ 11072 h 184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3550" h="1849397">
                  <a:moveTo>
                    <a:pt x="0" y="1849397"/>
                  </a:moveTo>
                  <a:cubicBezTo>
                    <a:pt x="115887" y="1722397"/>
                    <a:pt x="219075" y="1604922"/>
                    <a:pt x="400050" y="1535072"/>
                  </a:cubicBezTo>
                  <a:cubicBezTo>
                    <a:pt x="581025" y="1465222"/>
                    <a:pt x="865188" y="1568409"/>
                    <a:pt x="1085850" y="1430297"/>
                  </a:cubicBezTo>
                  <a:cubicBezTo>
                    <a:pt x="1306512" y="1292185"/>
                    <a:pt x="1435100" y="846097"/>
                    <a:pt x="1724025" y="706397"/>
                  </a:cubicBezTo>
                  <a:cubicBezTo>
                    <a:pt x="2012950" y="566697"/>
                    <a:pt x="2517775" y="696872"/>
                    <a:pt x="2819400" y="592097"/>
                  </a:cubicBezTo>
                  <a:cubicBezTo>
                    <a:pt x="3121025" y="487322"/>
                    <a:pt x="3079750" y="174584"/>
                    <a:pt x="3533775" y="77747"/>
                  </a:cubicBezTo>
                  <a:cubicBezTo>
                    <a:pt x="3987800" y="-19091"/>
                    <a:pt x="4765675" y="-4010"/>
                    <a:pt x="5543550" y="11072"/>
                  </a:cubicBezTo>
                </a:path>
              </a:pathLst>
            </a:custGeom>
            <a:noFill/>
            <a:ln w="25400" cap="flat" cmpd="sng" algn="ctr">
              <a:solidFill>
                <a:srgbClr val="808080"/>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2" name="TextBox 21"/>
            <p:cNvSpPr txBox="1"/>
            <p:nvPr/>
          </p:nvSpPr>
          <p:spPr>
            <a:xfrm>
              <a:off x="362876" y="1704884"/>
              <a:ext cx="18782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777777"/>
                  </a:solidFill>
                  <a:effectLst/>
                  <a:uLnTx/>
                  <a:uFillTx/>
                  <a:latin typeface="Calibri" panose="020F0502020204030204"/>
                  <a:ea typeface="+mn-ea"/>
                  <a:cs typeface="+mn-cs"/>
                </a:rPr>
                <a:t>The Problem</a:t>
              </a:r>
            </a:p>
          </p:txBody>
        </p:sp>
        <p:sp>
          <p:nvSpPr>
            <p:cNvPr id="23" name="TextBox 22"/>
            <p:cNvSpPr txBox="1"/>
            <p:nvPr/>
          </p:nvSpPr>
          <p:spPr>
            <a:xfrm>
              <a:off x="2041310" y="2946022"/>
              <a:ext cx="3922938" cy="11424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777777"/>
                  </a:solidFill>
                  <a:effectLst/>
                  <a:uLnTx/>
                  <a:uFillTx/>
                  <a:latin typeface="Calibri" panose="020F0502020204030204"/>
                  <a:ea typeface="+mn-ea"/>
                  <a:cs typeface="+mn-cs"/>
                </a:rPr>
                <a:t>Uncertainty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777777"/>
                  </a:solidFill>
                  <a:effectLst/>
                  <a:uLnTx/>
                  <a:uFillTx/>
                  <a:latin typeface="Calibri" panose="020F0502020204030204"/>
                  <a:ea typeface="+mn-ea"/>
                  <a:cs typeface="+mn-cs"/>
                </a:rPr>
                <a:t>-&gt; Inefficient flight profiles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777777"/>
                  </a:solidFill>
                  <a:effectLst/>
                  <a:uLnTx/>
                  <a:uFillTx/>
                  <a:latin typeface="Calibri" panose="020F0502020204030204"/>
                  <a:ea typeface="+mn-ea"/>
                  <a:cs typeface="+mn-cs"/>
                </a:rPr>
                <a:t>-&gt; High controller workload</a:t>
              </a:r>
            </a:p>
          </p:txBody>
        </p:sp>
        <p:grpSp>
          <p:nvGrpSpPr>
            <p:cNvPr id="40" name="Group 39"/>
            <p:cNvGrpSpPr/>
            <p:nvPr/>
          </p:nvGrpSpPr>
          <p:grpSpPr>
            <a:xfrm rot="19718539">
              <a:off x="69883" y="3564638"/>
              <a:ext cx="755272" cy="333378"/>
              <a:chOff x="123783" y="2109579"/>
              <a:chExt cx="4862757" cy="1662075"/>
            </a:xfrm>
          </p:grpSpPr>
          <p:pic>
            <p:nvPicPr>
              <p:cNvPr id="41" name="Picture 64" descr="Image result for airplane png"/>
              <p:cNvPicPr>
                <a:picLocks noChangeAspect="1" noChangeArrowheads="1"/>
              </p:cNvPicPr>
              <p:nvPr/>
            </p:nvPicPr>
            <p:blipFill>
              <a:blip r:embed="rId2" cstate="email">
                <a:duotone>
                  <a:srgbClr val="808080">
                    <a:shade val="45000"/>
                    <a:satMod val="135000"/>
                  </a:srgbClr>
                  <a:prstClr val="white"/>
                </a:duotone>
                <a:extLst>
                  <a:ext uri="{28A0092B-C50C-407E-A947-70E740481C1C}">
                    <a14:useLocalDpi xmlns:a14="http://schemas.microsoft.com/office/drawing/2010/main"/>
                  </a:ext>
                </a:extLst>
              </a:blip>
              <a:srcRect/>
              <a:stretch>
                <a:fillRect/>
              </a:stretch>
            </p:blipFill>
            <p:spPr bwMode="auto">
              <a:xfrm rot="1032021" flipH="1">
                <a:off x="123783" y="2109579"/>
                <a:ext cx="4862757" cy="16620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3" cstate="email">
                <a:duotone>
                  <a:srgbClr val="808080">
                    <a:shade val="45000"/>
                    <a:satMod val="135000"/>
                  </a:srgbClr>
                  <a:prstClr val="white"/>
                </a:duotone>
                <a:extLst>
                  <a:ext uri="{BEBA8EAE-BF5A-486C-A8C5-ECC9F3942E4B}">
                    <a14:imgProps xmlns:a14="http://schemas.microsoft.com/office/drawing/2010/main">
                      <a14:imgLayer r:embed="rId4">
                        <a14:imgEffect>
                          <a14:backgroundRemoval t="0" b="100000" l="0" r="99743"/>
                        </a14:imgEffect>
                      </a14:imgLayer>
                    </a14:imgProps>
                  </a:ext>
                  <a:ext uri="{28A0092B-C50C-407E-A947-70E740481C1C}">
                    <a14:useLocalDpi xmlns:a14="http://schemas.microsoft.com/office/drawing/2010/main"/>
                  </a:ext>
                </a:extLst>
              </a:blip>
              <a:stretch>
                <a:fillRect/>
              </a:stretch>
            </p:blipFill>
            <p:spPr>
              <a:xfrm>
                <a:off x="519430" y="2502620"/>
                <a:ext cx="391442" cy="458863"/>
              </a:xfrm>
              <a:prstGeom prst="rect">
                <a:avLst/>
              </a:prstGeom>
            </p:spPr>
          </p:pic>
          <p:pic>
            <p:nvPicPr>
              <p:cNvPr id="43" name="Picture 42"/>
              <p:cNvPicPr>
                <a:picLocks noChangeAspect="1"/>
              </p:cNvPicPr>
              <p:nvPr/>
            </p:nvPicPr>
            <p:blipFill rotWithShape="1">
              <a:blip r:embed="rId5" cstate="email">
                <a:duotone>
                  <a:srgbClr val="808080">
                    <a:shade val="45000"/>
                    <a:satMod val="135000"/>
                  </a:srgbClr>
                  <a:prstClr val="white"/>
                </a:duotone>
                <a:extLst>
                  <a:ext uri="{BEBA8EAE-BF5A-486C-A8C5-ECC9F3942E4B}">
                    <a14:imgProps xmlns:a14="http://schemas.microsoft.com/office/drawing/2010/main">
                      <a14:imgLayer r:embed="rId6">
                        <a14:imgEffect>
                          <a14:backgroundRemoval t="0" b="100000" l="0" r="100000">
                            <a14:foregroundMark x1="5882" y1="37500" x2="5882" y2="37500"/>
                            <a14:foregroundMark x1="14706" y1="12500" x2="14706" y2="12500"/>
                            <a14:foregroundMark x1="0" y1="25000" x2="0" y2="25000"/>
                            <a14:foregroundMark x1="23529" y1="25000" x2="23529" y2="25000"/>
                            <a14:foregroundMark x1="61765" y1="37500" x2="61765" y2="37500"/>
                            <a14:foregroundMark x1="76471" y1="37500" x2="76471" y2="37500"/>
                            <a14:foregroundMark x1="88235" y1="37500" x2="88235" y2="37500"/>
                          </a14:backgroundRemoval>
                        </a14:imgEffect>
                      </a14:imgLayer>
                    </a14:imgProps>
                  </a:ext>
                  <a:ext uri="{28A0092B-C50C-407E-A947-70E740481C1C}">
                    <a14:useLocalDpi xmlns:a14="http://schemas.microsoft.com/office/drawing/2010/main"/>
                  </a:ext>
                </a:extLst>
              </a:blip>
              <a:srcRect/>
              <a:stretch/>
            </p:blipFill>
            <p:spPr>
              <a:xfrm rot="21300371">
                <a:off x="3887692" y="2777026"/>
                <a:ext cx="599440" cy="136215"/>
              </a:xfrm>
              <a:prstGeom prst="rect">
                <a:avLst/>
              </a:prstGeom>
            </p:spPr>
          </p:pic>
          <p:pic>
            <p:nvPicPr>
              <p:cNvPr id="44" name="Picture 43"/>
              <p:cNvPicPr>
                <a:picLocks noChangeAspect="1"/>
              </p:cNvPicPr>
              <p:nvPr/>
            </p:nvPicPr>
            <p:blipFill rotWithShape="1">
              <a:blip r:embed="rId7" cstate="email">
                <a:duotone>
                  <a:srgbClr val="808080">
                    <a:shade val="45000"/>
                    <a:satMod val="135000"/>
                  </a:srgbClr>
                  <a:prstClr val="white"/>
                </a:duotone>
                <a:extLst>
                  <a:ext uri="{BEBA8EAE-BF5A-486C-A8C5-ECC9F3942E4B}">
                    <a14:imgProps xmlns:a14="http://schemas.microsoft.com/office/drawing/2010/main">
                      <a14:imgLayer r:embed="rId8">
                        <a14:imgEffect>
                          <a14:backgroundRemoval t="0" b="80000" l="0" r="100000">
                            <a14:foregroundMark x1="6250" y1="60000" x2="6250" y2="60000"/>
                          </a14:backgroundRemoval>
                        </a14:imgEffect>
                      </a14:imgLayer>
                    </a14:imgProps>
                  </a:ext>
                  <a:ext uri="{28A0092B-C50C-407E-A947-70E740481C1C}">
                    <a14:useLocalDpi xmlns:a14="http://schemas.microsoft.com/office/drawing/2010/main"/>
                  </a:ext>
                </a:extLst>
              </a:blip>
              <a:srcRect/>
              <a:stretch/>
            </p:blipFill>
            <p:spPr>
              <a:xfrm rot="21321449">
                <a:off x="3606104" y="2783271"/>
                <a:ext cx="283864" cy="173058"/>
              </a:xfrm>
              <a:prstGeom prst="rect">
                <a:avLst/>
              </a:prstGeom>
            </p:spPr>
          </p:pic>
        </p:grpSp>
      </p:grpSp>
      <p:grpSp>
        <p:nvGrpSpPr>
          <p:cNvPr id="6" name="Group 5">
            <a:extLst>
              <a:ext uri="{FF2B5EF4-FFF2-40B4-BE49-F238E27FC236}">
                <a16:creationId xmlns:a16="http://schemas.microsoft.com/office/drawing/2014/main" id="{EC9BA6AB-A36C-20C1-ABE3-4347AC11F1F5}"/>
              </a:ext>
            </a:extLst>
          </p:cNvPr>
          <p:cNvGrpSpPr/>
          <p:nvPr/>
        </p:nvGrpSpPr>
        <p:grpSpPr>
          <a:xfrm>
            <a:off x="3776586" y="2544942"/>
            <a:ext cx="8168969" cy="3859434"/>
            <a:chOff x="3776586" y="2544942"/>
            <a:chExt cx="8168969" cy="3859434"/>
          </a:xfrm>
        </p:grpSpPr>
        <p:sp>
          <p:nvSpPr>
            <p:cNvPr id="57" name="TextBox 56"/>
            <p:cNvSpPr txBox="1"/>
            <p:nvPr/>
          </p:nvSpPr>
          <p:spPr>
            <a:xfrm>
              <a:off x="7588103" y="3268580"/>
              <a:ext cx="4357451"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Optimised flight profiles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Reduced fuel-burn / emissions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Reduced controller workload</a:t>
              </a:r>
            </a:p>
          </p:txBody>
        </p:sp>
        <p:grpSp>
          <p:nvGrpSpPr>
            <p:cNvPr id="4" name="Group 3">
              <a:extLst>
                <a:ext uri="{FF2B5EF4-FFF2-40B4-BE49-F238E27FC236}">
                  <a16:creationId xmlns:a16="http://schemas.microsoft.com/office/drawing/2014/main" id="{E78C119E-084C-FC89-5B11-542C3881DC77}"/>
                </a:ext>
              </a:extLst>
            </p:cNvPr>
            <p:cNvGrpSpPr/>
            <p:nvPr/>
          </p:nvGrpSpPr>
          <p:grpSpPr>
            <a:xfrm>
              <a:off x="3776586" y="2544942"/>
              <a:ext cx="8168969" cy="3859434"/>
              <a:chOff x="3776586" y="2544942"/>
              <a:chExt cx="8168969" cy="3859434"/>
            </a:xfrm>
          </p:grpSpPr>
          <p:sp>
            <p:nvSpPr>
              <p:cNvPr id="18" name="Freeform 17"/>
              <p:cNvSpPr/>
              <p:nvPr/>
            </p:nvSpPr>
            <p:spPr>
              <a:xfrm>
                <a:off x="4608692" y="2544942"/>
                <a:ext cx="7037917" cy="2061167"/>
              </a:xfrm>
              <a:custGeom>
                <a:avLst/>
                <a:gdLst>
                  <a:gd name="connsiteX0" fmla="*/ 357962 w 6245325"/>
                  <a:gd name="connsiteY0" fmla="*/ 1786327 h 2195770"/>
                  <a:gd name="connsiteX1" fmla="*/ 1079857 w 6245325"/>
                  <a:gd name="connsiteY1" fmla="*/ 984222 h 2195770"/>
                  <a:gd name="connsiteX2" fmla="*/ 1673415 w 6245325"/>
                  <a:gd name="connsiteY2" fmla="*/ 406706 h 2195770"/>
                  <a:gd name="connsiteX3" fmla="*/ 2154678 w 6245325"/>
                  <a:gd name="connsiteY3" fmla="*/ 85864 h 2195770"/>
                  <a:gd name="connsiteX4" fmla="*/ 2459478 w 6245325"/>
                  <a:gd name="connsiteY4" fmla="*/ 5653 h 2195770"/>
                  <a:gd name="connsiteX5" fmla="*/ 5619773 w 6245325"/>
                  <a:gd name="connsiteY5" fmla="*/ 21695 h 2195770"/>
                  <a:gd name="connsiteX6" fmla="*/ 6189268 w 6245325"/>
                  <a:gd name="connsiteY6" fmla="*/ 142011 h 2195770"/>
                  <a:gd name="connsiteX7" fmla="*/ 4801626 w 6245325"/>
                  <a:gd name="connsiteY7" fmla="*/ 406706 h 2195770"/>
                  <a:gd name="connsiteX8" fmla="*/ 2732194 w 6245325"/>
                  <a:gd name="connsiteY8" fmla="*/ 1064432 h 2195770"/>
                  <a:gd name="connsiteX9" fmla="*/ 133373 w 6245325"/>
                  <a:gd name="connsiteY9" fmla="*/ 2179359 h 2195770"/>
                  <a:gd name="connsiteX10" fmla="*/ 382026 w 6245325"/>
                  <a:gd name="connsiteY10" fmla="*/ 1730180 h 2195770"/>
                  <a:gd name="connsiteX11" fmla="*/ 430152 w 6245325"/>
                  <a:gd name="connsiteY11" fmla="*/ 1730180 h 2195770"/>
                  <a:gd name="connsiteX0" fmla="*/ 357962 w 6245325"/>
                  <a:gd name="connsiteY0" fmla="*/ 1799156 h 2208599"/>
                  <a:gd name="connsiteX1" fmla="*/ 1079857 w 6245325"/>
                  <a:gd name="connsiteY1" fmla="*/ 997051 h 2208599"/>
                  <a:gd name="connsiteX2" fmla="*/ 1673415 w 6245325"/>
                  <a:gd name="connsiteY2" fmla="*/ 419535 h 2208599"/>
                  <a:gd name="connsiteX3" fmla="*/ 2130615 w 6245325"/>
                  <a:gd name="connsiteY3" fmla="*/ 34524 h 2208599"/>
                  <a:gd name="connsiteX4" fmla="*/ 2459478 w 6245325"/>
                  <a:gd name="connsiteY4" fmla="*/ 18482 h 2208599"/>
                  <a:gd name="connsiteX5" fmla="*/ 5619773 w 6245325"/>
                  <a:gd name="connsiteY5" fmla="*/ 34524 h 2208599"/>
                  <a:gd name="connsiteX6" fmla="*/ 6189268 w 6245325"/>
                  <a:gd name="connsiteY6" fmla="*/ 154840 h 2208599"/>
                  <a:gd name="connsiteX7" fmla="*/ 4801626 w 6245325"/>
                  <a:gd name="connsiteY7" fmla="*/ 419535 h 2208599"/>
                  <a:gd name="connsiteX8" fmla="*/ 2732194 w 6245325"/>
                  <a:gd name="connsiteY8" fmla="*/ 1077261 h 2208599"/>
                  <a:gd name="connsiteX9" fmla="*/ 133373 w 6245325"/>
                  <a:gd name="connsiteY9" fmla="*/ 2192188 h 2208599"/>
                  <a:gd name="connsiteX10" fmla="*/ 382026 w 6245325"/>
                  <a:gd name="connsiteY10" fmla="*/ 1743009 h 2208599"/>
                  <a:gd name="connsiteX11" fmla="*/ 430152 w 6245325"/>
                  <a:gd name="connsiteY11" fmla="*/ 1743009 h 2208599"/>
                  <a:gd name="connsiteX0" fmla="*/ 357962 w 6245325"/>
                  <a:gd name="connsiteY0" fmla="*/ 1793727 h 2203170"/>
                  <a:gd name="connsiteX1" fmla="*/ 1079857 w 6245325"/>
                  <a:gd name="connsiteY1" fmla="*/ 991622 h 2203170"/>
                  <a:gd name="connsiteX2" fmla="*/ 1673415 w 6245325"/>
                  <a:gd name="connsiteY2" fmla="*/ 414106 h 2203170"/>
                  <a:gd name="connsiteX3" fmla="*/ 2090510 w 6245325"/>
                  <a:gd name="connsiteY3" fmla="*/ 37116 h 2203170"/>
                  <a:gd name="connsiteX4" fmla="*/ 2459478 w 6245325"/>
                  <a:gd name="connsiteY4" fmla="*/ 13053 h 2203170"/>
                  <a:gd name="connsiteX5" fmla="*/ 5619773 w 6245325"/>
                  <a:gd name="connsiteY5" fmla="*/ 29095 h 2203170"/>
                  <a:gd name="connsiteX6" fmla="*/ 6189268 w 6245325"/>
                  <a:gd name="connsiteY6" fmla="*/ 149411 h 2203170"/>
                  <a:gd name="connsiteX7" fmla="*/ 4801626 w 6245325"/>
                  <a:gd name="connsiteY7" fmla="*/ 414106 h 2203170"/>
                  <a:gd name="connsiteX8" fmla="*/ 2732194 w 6245325"/>
                  <a:gd name="connsiteY8" fmla="*/ 1071832 h 2203170"/>
                  <a:gd name="connsiteX9" fmla="*/ 133373 w 6245325"/>
                  <a:gd name="connsiteY9" fmla="*/ 2186759 h 2203170"/>
                  <a:gd name="connsiteX10" fmla="*/ 382026 w 6245325"/>
                  <a:gd name="connsiteY10" fmla="*/ 1737580 h 2203170"/>
                  <a:gd name="connsiteX11" fmla="*/ 430152 w 6245325"/>
                  <a:gd name="connsiteY11" fmla="*/ 1737580 h 2203170"/>
                  <a:gd name="connsiteX0" fmla="*/ 357962 w 6245325"/>
                  <a:gd name="connsiteY0" fmla="*/ 1793727 h 2203170"/>
                  <a:gd name="connsiteX1" fmla="*/ 1079857 w 6245325"/>
                  <a:gd name="connsiteY1" fmla="*/ 991622 h 2203170"/>
                  <a:gd name="connsiteX2" fmla="*/ 1673415 w 6245325"/>
                  <a:gd name="connsiteY2" fmla="*/ 414106 h 2203170"/>
                  <a:gd name="connsiteX3" fmla="*/ 2090510 w 6245325"/>
                  <a:gd name="connsiteY3" fmla="*/ 37116 h 2203170"/>
                  <a:gd name="connsiteX4" fmla="*/ 2459478 w 6245325"/>
                  <a:gd name="connsiteY4" fmla="*/ 13053 h 2203170"/>
                  <a:gd name="connsiteX5" fmla="*/ 5619773 w 6245325"/>
                  <a:gd name="connsiteY5" fmla="*/ 29095 h 2203170"/>
                  <a:gd name="connsiteX6" fmla="*/ 6189268 w 6245325"/>
                  <a:gd name="connsiteY6" fmla="*/ 149411 h 2203170"/>
                  <a:gd name="connsiteX7" fmla="*/ 4801626 w 6245325"/>
                  <a:gd name="connsiteY7" fmla="*/ 414106 h 2203170"/>
                  <a:gd name="connsiteX8" fmla="*/ 2732194 w 6245325"/>
                  <a:gd name="connsiteY8" fmla="*/ 1071832 h 2203170"/>
                  <a:gd name="connsiteX9" fmla="*/ 133373 w 6245325"/>
                  <a:gd name="connsiteY9" fmla="*/ 2186759 h 2203170"/>
                  <a:gd name="connsiteX10" fmla="*/ 382026 w 6245325"/>
                  <a:gd name="connsiteY10" fmla="*/ 1737580 h 2203170"/>
                  <a:gd name="connsiteX0" fmla="*/ 357962 w 6245325"/>
                  <a:gd name="connsiteY0" fmla="*/ 1793727 h 2203170"/>
                  <a:gd name="connsiteX1" fmla="*/ 1079857 w 6245325"/>
                  <a:gd name="connsiteY1" fmla="*/ 991622 h 2203170"/>
                  <a:gd name="connsiteX2" fmla="*/ 1673415 w 6245325"/>
                  <a:gd name="connsiteY2" fmla="*/ 414106 h 2203170"/>
                  <a:gd name="connsiteX3" fmla="*/ 2090510 w 6245325"/>
                  <a:gd name="connsiteY3" fmla="*/ 37116 h 2203170"/>
                  <a:gd name="connsiteX4" fmla="*/ 2459478 w 6245325"/>
                  <a:gd name="connsiteY4" fmla="*/ 13053 h 2203170"/>
                  <a:gd name="connsiteX5" fmla="*/ 5619773 w 6245325"/>
                  <a:gd name="connsiteY5" fmla="*/ 29095 h 2203170"/>
                  <a:gd name="connsiteX6" fmla="*/ 6189268 w 6245325"/>
                  <a:gd name="connsiteY6" fmla="*/ 149411 h 2203170"/>
                  <a:gd name="connsiteX7" fmla="*/ 4801626 w 6245325"/>
                  <a:gd name="connsiteY7" fmla="*/ 414106 h 2203170"/>
                  <a:gd name="connsiteX8" fmla="*/ 2732194 w 6245325"/>
                  <a:gd name="connsiteY8" fmla="*/ 1071832 h 2203170"/>
                  <a:gd name="connsiteX9" fmla="*/ 133373 w 6245325"/>
                  <a:gd name="connsiteY9" fmla="*/ 2186759 h 2203170"/>
                  <a:gd name="connsiteX10" fmla="*/ 382026 w 6245325"/>
                  <a:gd name="connsiteY10" fmla="*/ 1737580 h 2203170"/>
                  <a:gd name="connsiteX0" fmla="*/ 293794 w 6245325"/>
                  <a:gd name="connsiteY0" fmla="*/ 1849874 h 2203170"/>
                  <a:gd name="connsiteX1" fmla="*/ 1079857 w 6245325"/>
                  <a:gd name="connsiteY1" fmla="*/ 991622 h 2203170"/>
                  <a:gd name="connsiteX2" fmla="*/ 1673415 w 6245325"/>
                  <a:gd name="connsiteY2" fmla="*/ 414106 h 2203170"/>
                  <a:gd name="connsiteX3" fmla="*/ 2090510 w 6245325"/>
                  <a:gd name="connsiteY3" fmla="*/ 37116 h 2203170"/>
                  <a:gd name="connsiteX4" fmla="*/ 2459478 w 6245325"/>
                  <a:gd name="connsiteY4" fmla="*/ 13053 h 2203170"/>
                  <a:gd name="connsiteX5" fmla="*/ 5619773 w 6245325"/>
                  <a:gd name="connsiteY5" fmla="*/ 29095 h 2203170"/>
                  <a:gd name="connsiteX6" fmla="*/ 6189268 w 6245325"/>
                  <a:gd name="connsiteY6" fmla="*/ 149411 h 2203170"/>
                  <a:gd name="connsiteX7" fmla="*/ 4801626 w 6245325"/>
                  <a:gd name="connsiteY7" fmla="*/ 414106 h 2203170"/>
                  <a:gd name="connsiteX8" fmla="*/ 2732194 w 6245325"/>
                  <a:gd name="connsiteY8" fmla="*/ 1071832 h 2203170"/>
                  <a:gd name="connsiteX9" fmla="*/ 133373 w 6245325"/>
                  <a:gd name="connsiteY9" fmla="*/ 2186759 h 2203170"/>
                  <a:gd name="connsiteX10" fmla="*/ 382026 w 6245325"/>
                  <a:gd name="connsiteY10" fmla="*/ 1737580 h 2203170"/>
                  <a:gd name="connsiteX0" fmla="*/ 293794 w 6245325"/>
                  <a:gd name="connsiteY0" fmla="*/ 1849874 h 2203170"/>
                  <a:gd name="connsiteX1" fmla="*/ 1346557 w 6245325"/>
                  <a:gd name="connsiteY1" fmla="*/ 943997 h 2203170"/>
                  <a:gd name="connsiteX2" fmla="*/ 1673415 w 6245325"/>
                  <a:gd name="connsiteY2" fmla="*/ 414106 h 2203170"/>
                  <a:gd name="connsiteX3" fmla="*/ 2090510 w 6245325"/>
                  <a:gd name="connsiteY3" fmla="*/ 37116 h 2203170"/>
                  <a:gd name="connsiteX4" fmla="*/ 2459478 w 6245325"/>
                  <a:gd name="connsiteY4" fmla="*/ 13053 h 2203170"/>
                  <a:gd name="connsiteX5" fmla="*/ 5619773 w 6245325"/>
                  <a:gd name="connsiteY5" fmla="*/ 29095 h 2203170"/>
                  <a:gd name="connsiteX6" fmla="*/ 6189268 w 6245325"/>
                  <a:gd name="connsiteY6" fmla="*/ 149411 h 2203170"/>
                  <a:gd name="connsiteX7" fmla="*/ 4801626 w 6245325"/>
                  <a:gd name="connsiteY7" fmla="*/ 414106 h 2203170"/>
                  <a:gd name="connsiteX8" fmla="*/ 2732194 w 6245325"/>
                  <a:gd name="connsiteY8" fmla="*/ 1071832 h 2203170"/>
                  <a:gd name="connsiteX9" fmla="*/ 133373 w 6245325"/>
                  <a:gd name="connsiteY9" fmla="*/ 2186759 h 2203170"/>
                  <a:gd name="connsiteX10" fmla="*/ 382026 w 6245325"/>
                  <a:gd name="connsiteY10" fmla="*/ 1737580 h 2203170"/>
                  <a:gd name="connsiteX0" fmla="*/ 293794 w 6245325"/>
                  <a:gd name="connsiteY0" fmla="*/ 1839900 h 2193196"/>
                  <a:gd name="connsiteX1" fmla="*/ 1346557 w 6245325"/>
                  <a:gd name="connsiteY1" fmla="*/ 934023 h 2193196"/>
                  <a:gd name="connsiteX2" fmla="*/ 2073465 w 6245325"/>
                  <a:gd name="connsiteY2" fmla="*/ 251732 h 2193196"/>
                  <a:gd name="connsiteX3" fmla="*/ 2090510 w 6245325"/>
                  <a:gd name="connsiteY3" fmla="*/ 27142 h 2193196"/>
                  <a:gd name="connsiteX4" fmla="*/ 2459478 w 6245325"/>
                  <a:gd name="connsiteY4" fmla="*/ 3079 h 2193196"/>
                  <a:gd name="connsiteX5" fmla="*/ 5619773 w 6245325"/>
                  <a:gd name="connsiteY5" fmla="*/ 19121 h 2193196"/>
                  <a:gd name="connsiteX6" fmla="*/ 6189268 w 6245325"/>
                  <a:gd name="connsiteY6" fmla="*/ 139437 h 2193196"/>
                  <a:gd name="connsiteX7" fmla="*/ 4801626 w 6245325"/>
                  <a:gd name="connsiteY7" fmla="*/ 404132 h 2193196"/>
                  <a:gd name="connsiteX8" fmla="*/ 2732194 w 6245325"/>
                  <a:gd name="connsiteY8" fmla="*/ 1061858 h 2193196"/>
                  <a:gd name="connsiteX9" fmla="*/ 133373 w 6245325"/>
                  <a:gd name="connsiteY9" fmla="*/ 2176785 h 2193196"/>
                  <a:gd name="connsiteX10" fmla="*/ 382026 w 6245325"/>
                  <a:gd name="connsiteY10" fmla="*/ 1727606 h 2193196"/>
                  <a:gd name="connsiteX0" fmla="*/ 293794 w 6245325"/>
                  <a:gd name="connsiteY0" fmla="*/ 1836821 h 2190117"/>
                  <a:gd name="connsiteX1" fmla="*/ 1346557 w 6245325"/>
                  <a:gd name="connsiteY1" fmla="*/ 930944 h 2190117"/>
                  <a:gd name="connsiteX2" fmla="*/ 2073465 w 6245325"/>
                  <a:gd name="connsiteY2" fmla="*/ 248653 h 2190117"/>
                  <a:gd name="connsiteX3" fmla="*/ 2459478 w 6245325"/>
                  <a:gd name="connsiteY3" fmla="*/ 0 h 2190117"/>
                  <a:gd name="connsiteX4" fmla="*/ 5619773 w 6245325"/>
                  <a:gd name="connsiteY4" fmla="*/ 16042 h 2190117"/>
                  <a:gd name="connsiteX5" fmla="*/ 6189268 w 6245325"/>
                  <a:gd name="connsiteY5" fmla="*/ 136358 h 2190117"/>
                  <a:gd name="connsiteX6" fmla="*/ 4801626 w 6245325"/>
                  <a:gd name="connsiteY6" fmla="*/ 401053 h 2190117"/>
                  <a:gd name="connsiteX7" fmla="*/ 2732194 w 6245325"/>
                  <a:gd name="connsiteY7" fmla="*/ 1058779 h 2190117"/>
                  <a:gd name="connsiteX8" fmla="*/ 133373 w 6245325"/>
                  <a:gd name="connsiteY8" fmla="*/ 2173706 h 2190117"/>
                  <a:gd name="connsiteX9" fmla="*/ 382026 w 6245325"/>
                  <a:gd name="connsiteY9" fmla="*/ 1724527 h 2190117"/>
                  <a:gd name="connsiteX0" fmla="*/ 293794 w 6233631"/>
                  <a:gd name="connsiteY0" fmla="*/ 1836821 h 2190117"/>
                  <a:gd name="connsiteX1" fmla="*/ 1346557 w 6233631"/>
                  <a:gd name="connsiteY1" fmla="*/ 930944 h 2190117"/>
                  <a:gd name="connsiteX2" fmla="*/ 2073465 w 6233631"/>
                  <a:gd name="connsiteY2" fmla="*/ 248653 h 2190117"/>
                  <a:gd name="connsiteX3" fmla="*/ 3002403 w 6233631"/>
                  <a:gd name="connsiteY3" fmla="*/ 0 h 2190117"/>
                  <a:gd name="connsiteX4" fmla="*/ 5619773 w 6233631"/>
                  <a:gd name="connsiteY4" fmla="*/ 16042 h 2190117"/>
                  <a:gd name="connsiteX5" fmla="*/ 6189268 w 6233631"/>
                  <a:gd name="connsiteY5" fmla="*/ 136358 h 2190117"/>
                  <a:gd name="connsiteX6" fmla="*/ 4801626 w 6233631"/>
                  <a:gd name="connsiteY6" fmla="*/ 401053 h 2190117"/>
                  <a:gd name="connsiteX7" fmla="*/ 2732194 w 6233631"/>
                  <a:gd name="connsiteY7" fmla="*/ 1058779 h 2190117"/>
                  <a:gd name="connsiteX8" fmla="*/ 133373 w 6233631"/>
                  <a:gd name="connsiteY8" fmla="*/ 2173706 h 2190117"/>
                  <a:gd name="connsiteX9" fmla="*/ 382026 w 6233631"/>
                  <a:gd name="connsiteY9" fmla="*/ 1724527 h 2190117"/>
                  <a:gd name="connsiteX0" fmla="*/ 293794 w 6233631"/>
                  <a:gd name="connsiteY0" fmla="*/ 1851540 h 2204836"/>
                  <a:gd name="connsiteX1" fmla="*/ 1346557 w 6233631"/>
                  <a:gd name="connsiteY1" fmla="*/ 945663 h 2204836"/>
                  <a:gd name="connsiteX2" fmla="*/ 2073465 w 6233631"/>
                  <a:gd name="connsiteY2" fmla="*/ 263372 h 2204836"/>
                  <a:gd name="connsiteX3" fmla="*/ 3002403 w 6233631"/>
                  <a:gd name="connsiteY3" fmla="*/ 14719 h 2204836"/>
                  <a:gd name="connsiteX4" fmla="*/ 5619773 w 6233631"/>
                  <a:gd name="connsiteY4" fmla="*/ 30761 h 2204836"/>
                  <a:gd name="connsiteX5" fmla="*/ 6189268 w 6233631"/>
                  <a:gd name="connsiteY5" fmla="*/ 151077 h 2204836"/>
                  <a:gd name="connsiteX6" fmla="*/ 4801626 w 6233631"/>
                  <a:gd name="connsiteY6" fmla="*/ 415772 h 2204836"/>
                  <a:gd name="connsiteX7" fmla="*/ 2732194 w 6233631"/>
                  <a:gd name="connsiteY7" fmla="*/ 1073498 h 2204836"/>
                  <a:gd name="connsiteX8" fmla="*/ 133373 w 6233631"/>
                  <a:gd name="connsiteY8" fmla="*/ 2188425 h 2204836"/>
                  <a:gd name="connsiteX9" fmla="*/ 382026 w 6233631"/>
                  <a:gd name="connsiteY9" fmla="*/ 1739246 h 2204836"/>
                  <a:gd name="connsiteX0" fmla="*/ 293794 w 6233631"/>
                  <a:gd name="connsiteY0" fmla="*/ 1851540 h 2204836"/>
                  <a:gd name="connsiteX1" fmla="*/ 1346557 w 6233631"/>
                  <a:gd name="connsiteY1" fmla="*/ 945663 h 2204836"/>
                  <a:gd name="connsiteX2" fmla="*/ 2073465 w 6233631"/>
                  <a:gd name="connsiteY2" fmla="*/ 263372 h 2204836"/>
                  <a:gd name="connsiteX3" fmla="*/ 3002403 w 6233631"/>
                  <a:gd name="connsiteY3" fmla="*/ 14719 h 2204836"/>
                  <a:gd name="connsiteX4" fmla="*/ 5619773 w 6233631"/>
                  <a:gd name="connsiteY4" fmla="*/ 30761 h 2204836"/>
                  <a:gd name="connsiteX5" fmla="*/ 6189268 w 6233631"/>
                  <a:gd name="connsiteY5" fmla="*/ 151077 h 2204836"/>
                  <a:gd name="connsiteX6" fmla="*/ 4801626 w 6233631"/>
                  <a:gd name="connsiteY6" fmla="*/ 415772 h 2204836"/>
                  <a:gd name="connsiteX7" fmla="*/ 2732194 w 6233631"/>
                  <a:gd name="connsiteY7" fmla="*/ 1073498 h 2204836"/>
                  <a:gd name="connsiteX8" fmla="*/ 133373 w 6233631"/>
                  <a:gd name="connsiteY8" fmla="*/ 2188425 h 2204836"/>
                  <a:gd name="connsiteX9" fmla="*/ 382026 w 6233631"/>
                  <a:gd name="connsiteY9" fmla="*/ 1739246 h 2204836"/>
                  <a:gd name="connsiteX0" fmla="*/ 293794 w 6233631"/>
                  <a:gd name="connsiteY0" fmla="*/ 1845396 h 2198692"/>
                  <a:gd name="connsiteX1" fmla="*/ 1346557 w 6233631"/>
                  <a:gd name="connsiteY1" fmla="*/ 939519 h 2198692"/>
                  <a:gd name="connsiteX2" fmla="*/ 2244915 w 6233631"/>
                  <a:gd name="connsiteY2" fmla="*/ 171503 h 2198692"/>
                  <a:gd name="connsiteX3" fmla="*/ 3002403 w 6233631"/>
                  <a:gd name="connsiteY3" fmla="*/ 8575 h 2198692"/>
                  <a:gd name="connsiteX4" fmla="*/ 5619773 w 6233631"/>
                  <a:gd name="connsiteY4" fmla="*/ 24617 h 2198692"/>
                  <a:gd name="connsiteX5" fmla="*/ 6189268 w 6233631"/>
                  <a:gd name="connsiteY5" fmla="*/ 144933 h 2198692"/>
                  <a:gd name="connsiteX6" fmla="*/ 4801626 w 6233631"/>
                  <a:gd name="connsiteY6" fmla="*/ 409628 h 2198692"/>
                  <a:gd name="connsiteX7" fmla="*/ 2732194 w 6233631"/>
                  <a:gd name="connsiteY7" fmla="*/ 1067354 h 2198692"/>
                  <a:gd name="connsiteX8" fmla="*/ 133373 w 6233631"/>
                  <a:gd name="connsiteY8" fmla="*/ 2182281 h 2198692"/>
                  <a:gd name="connsiteX9" fmla="*/ 382026 w 6233631"/>
                  <a:gd name="connsiteY9" fmla="*/ 1733102 h 2198692"/>
                  <a:gd name="connsiteX0" fmla="*/ 274579 w 6214416"/>
                  <a:gd name="connsiteY0" fmla="*/ 1845396 h 2207059"/>
                  <a:gd name="connsiteX1" fmla="*/ 1327342 w 6214416"/>
                  <a:gd name="connsiteY1" fmla="*/ 939519 h 2207059"/>
                  <a:gd name="connsiteX2" fmla="*/ 2225700 w 6214416"/>
                  <a:gd name="connsiteY2" fmla="*/ 171503 h 2207059"/>
                  <a:gd name="connsiteX3" fmla="*/ 2983188 w 6214416"/>
                  <a:gd name="connsiteY3" fmla="*/ 8575 h 2207059"/>
                  <a:gd name="connsiteX4" fmla="*/ 5600558 w 6214416"/>
                  <a:gd name="connsiteY4" fmla="*/ 24617 h 2207059"/>
                  <a:gd name="connsiteX5" fmla="*/ 6170053 w 6214416"/>
                  <a:gd name="connsiteY5" fmla="*/ 144933 h 2207059"/>
                  <a:gd name="connsiteX6" fmla="*/ 4782411 w 6214416"/>
                  <a:gd name="connsiteY6" fmla="*/ 409628 h 2207059"/>
                  <a:gd name="connsiteX7" fmla="*/ 2436754 w 6214416"/>
                  <a:gd name="connsiteY7" fmla="*/ 876854 h 2207059"/>
                  <a:gd name="connsiteX8" fmla="*/ 114158 w 6214416"/>
                  <a:gd name="connsiteY8" fmla="*/ 2182281 h 2207059"/>
                  <a:gd name="connsiteX9" fmla="*/ 362811 w 6214416"/>
                  <a:gd name="connsiteY9" fmla="*/ 1733102 h 2207059"/>
                  <a:gd name="connsiteX0" fmla="*/ 274579 w 6214416"/>
                  <a:gd name="connsiteY0" fmla="*/ 1845396 h 2209303"/>
                  <a:gd name="connsiteX1" fmla="*/ 1327342 w 6214416"/>
                  <a:gd name="connsiteY1" fmla="*/ 939519 h 2209303"/>
                  <a:gd name="connsiteX2" fmla="*/ 2225700 w 6214416"/>
                  <a:gd name="connsiteY2" fmla="*/ 171503 h 2209303"/>
                  <a:gd name="connsiteX3" fmla="*/ 2983188 w 6214416"/>
                  <a:gd name="connsiteY3" fmla="*/ 8575 h 2209303"/>
                  <a:gd name="connsiteX4" fmla="*/ 5600558 w 6214416"/>
                  <a:gd name="connsiteY4" fmla="*/ 24617 h 2209303"/>
                  <a:gd name="connsiteX5" fmla="*/ 6170053 w 6214416"/>
                  <a:gd name="connsiteY5" fmla="*/ 144933 h 2209303"/>
                  <a:gd name="connsiteX6" fmla="*/ 4782411 w 6214416"/>
                  <a:gd name="connsiteY6" fmla="*/ 409628 h 2209303"/>
                  <a:gd name="connsiteX7" fmla="*/ 2436754 w 6214416"/>
                  <a:gd name="connsiteY7" fmla="*/ 829229 h 2209303"/>
                  <a:gd name="connsiteX8" fmla="*/ 114158 w 6214416"/>
                  <a:gd name="connsiteY8" fmla="*/ 2182281 h 2209303"/>
                  <a:gd name="connsiteX9" fmla="*/ 362811 w 6214416"/>
                  <a:gd name="connsiteY9" fmla="*/ 1733102 h 2209303"/>
                  <a:gd name="connsiteX0" fmla="*/ 274579 w 6287795"/>
                  <a:gd name="connsiteY0" fmla="*/ 1845396 h 2209303"/>
                  <a:gd name="connsiteX1" fmla="*/ 1327342 w 6287795"/>
                  <a:gd name="connsiteY1" fmla="*/ 939519 h 2209303"/>
                  <a:gd name="connsiteX2" fmla="*/ 2225700 w 6287795"/>
                  <a:gd name="connsiteY2" fmla="*/ 171503 h 2209303"/>
                  <a:gd name="connsiteX3" fmla="*/ 2983188 w 6287795"/>
                  <a:gd name="connsiteY3" fmla="*/ 8575 h 2209303"/>
                  <a:gd name="connsiteX4" fmla="*/ 5600558 w 6287795"/>
                  <a:gd name="connsiteY4" fmla="*/ 24617 h 2209303"/>
                  <a:gd name="connsiteX5" fmla="*/ 6170053 w 6287795"/>
                  <a:gd name="connsiteY5" fmla="*/ 144933 h 2209303"/>
                  <a:gd name="connsiteX6" fmla="*/ 3725136 w 6287795"/>
                  <a:gd name="connsiteY6" fmla="*/ 447728 h 2209303"/>
                  <a:gd name="connsiteX7" fmla="*/ 2436754 w 6287795"/>
                  <a:gd name="connsiteY7" fmla="*/ 829229 h 2209303"/>
                  <a:gd name="connsiteX8" fmla="*/ 114158 w 6287795"/>
                  <a:gd name="connsiteY8" fmla="*/ 2182281 h 2209303"/>
                  <a:gd name="connsiteX9" fmla="*/ 362811 w 6287795"/>
                  <a:gd name="connsiteY9" fmla="*/ 1733102 h 2209303"/>
                  <a:gd name="connsiteX0" fmla="*/ 274579 w 6287795"/>
                  <a:gd name="connsiteY0" fmla="*/ 1845396 h 2209303"/>
                  <a:gd name="connsiteX1" fmla="*/ 1327342 w 6287795"/>
                  <a:gd name="connsiteY1" fmla="*/ 939519 h 2209303"/>
                  <a:gd name="connsiteX2" fmla="*/ 2225700 w 6287795"/>
                  <a:gd name="connsiteY2" fmla="*/ 171503 h 2209303"/>
                  <a:gd name="connsiteX3" fmla="*/ 2983188 w 6287795"/>
                  <a:gd name="connsiteY3" fmla="*/ 8575 h 2209303"/>
                  <a:gd name="connsiteX4" fmla="*/ 5600558 w 6287795"/>
                  <a:gd name="connsiteY4" fmla="*/ 24617 h 2209303"/>
                  <a:gd name="connsiteX5" fmla="*/ 6170053 w 6287795"/>
                  <a:gd name="connsiteY5" fmla="*/ 144933 h 2209303"/>
                  <a:gd name="connsiteX6" fmla="*/ 3725136 w 6287795"/>
                  <a:gd name="connsiteY6" fmla="*/ 409628 h 2209303"/>
                  <a:gd name="connsiteX7" fmla="*/ 2436754 w 6287795"/>
                  <a:gd name="connsiteY7" fmla="*/ 829229 h 2209303"/>
                  <a:gd name="connsiteX8" fmla="*/ 114158 w 6287795"/>
                  <a:gd name="connsiteY8" fmla="*/ 2182281 h 2209303"/>
                  <a:gd name="connsiteX9" fmla="*/ 362811 w 6287795"/>
                  <a:gd name="connsiteY9" fmla="*/ 1733102 h 2209303"/>
                  <a:gd name="connsiteX0" fmla="*/ 274579 w 6238141"/>
                  <a:gd name="connsiteY0" fmla="*/ 1845396 h 2209303"/>
                  <a:gd name="connsiteX1" fmla="*/ 1327342 w 6238141"/>
                  <a:gd name="connsiteY1" fmla="*/ 939519 h 2209303"/>
                  <a:gd name="connsiteX2" fmla="*/ 2225700 w 6238141"/>
                  <a:gd name="connsiteY2" fmla="*/ 171503 h 2209303"/>
                  <a:gd name="connsiteX3" fmla="*/ 2983188 w 6238141"/>
                  <a:gd name="connsiteY3" fmla="*/ 8575 h 2209303"/>
                  <a:gd name="connsiteX4" fmla="*/ 5600558 w 6238141"/>
                  <a:gd name="connsiteY4" fmla="*/ 24617 h 2209303"/>
                  <a:gd name="connsiteX5" fmla="*/ 6170053 w 6238141"/>
                  <a:gd name="connsiteY5" fmla="*/ 144933 h 2209303"/>
                  <a:gd name="connsiteX6" fmla="*/ 4432234 w 6238141"/>
                  <a:gd name="connsiteY6" fmla="*/ 300719 h 2209303"/>
                  <a:gd name="connsiteX7" fmla="*/ 3725136 w 6238141"/>
                  <a:gd name="connsiteY7" fmla="*/ 409628 h 2209303"/>
                  <a:gd name="connsiteX8" fmla="*/ 2436754 w 6238141"/>
                  <a:gd name="connsiteY8" fmla="*/ 829229 h 2209303"/>
                  <a:gd name="connsiteX9" fmla="*/ 114158 w 6238141"/>
                  <a:gd name="connsiteY9" fmla="*/ 2182281 h 2209303"/>
                  <a:gd name="connsiteX10" fmla="*/ 362811 w 6238141"/>
                  <a:gd name="connsiteY10" fmla="*/ 1733102 h 2209303"/>
                  <a:gd name="connsiteX0" fmla="*/ 274579 w 6240111"/>
                  <a:gd name="connsiteY0" fmla="*/ 1845396 h 2209303"/>
                  <a:gd name="connsiteX1" fmla="*/ 1327342 w 6240111"/>
                  <a:gd name="connsiteY1" fmla="*/ 939519 h 2209303"/>
                  <a:gd name="connsiteX2" fmla="*/ 2225700 w 6240111"/>
                  <a:gd name="connsiteY2" fmla="*/ 171503 h 2209303"/>
                  <a:gd name="connsiteX3" fmla="*/ 2983188 w 6240111"/>
                  <a:gd name="connsiteY3" fmla="*/ 8575 h 2209303"/>
                  <a:gd name="connsiteX4" fmla="*/ 5600558 w 6240111"/>
                  <a:gd name="connsiteY4" fmla="*/ 24617 h 2209303"/>
                  <a:gd name="connsiteX5" fmla="*/ 6170053 w 6240111"/>
                  <a:gd name="connsiteY5" fmla="*/ 144933 h 2209303"/>
                  <a:gd name="connsiteX6" fmla="*/ 4403659 w 6240111"/>
                  <a:gd name="connsiteY6" fmla="*/ 195944 h 2209303"/>
                  <a:gd name="connsiteX7" fmla="*/ 3725136 w 6240111"/>
                  <a:gd name="connsiteY7" fmla="*/ 409628 h 2209303"/>
                  <a:gd name="connsiteX8" fmla="*/ 2436754 w 6240111"/>
                  <a:gd name="connsiteY8" fmla="*/ 829229 h 2209303"/>
                  <a:gd name="connsiteX9" fmla="*/ 114158 w 6240111"/>
                  <a:gd name="connsiteY9" fmla="*/ 2182281 h 2209303"/>
                  <a:gd name="connsiteX10" fmla="*/ 362811 w 6240111"/>
                  <a:gd name="connsiteY10" fmla="*/ 1733102 h 2209303"/>
                  <a:gd name="connsiteX0" fmla="*/ 274579 w 6240111"/>
                  <a:gd name="connsiteY0" fmla="*/ 1845396 h 2209303"/>
                  <a:gd name="connsiteX1" fmla="*/ 1327342 w 6240111"/>
                  <a:gd name="connsiteY1" fmla="*/ 939519 h 2209303"/>
                  <a:gd name="connsiteX2" fmla="*/ 2225700 w 6240111"/>
                  <a:gd name="connsiteY2" fmla="*/ 171503 h 2209303"/>
                  <a:gd name="connsiteX3" fmla="*/ 2983188 w 6240111"/>
                  <a:gd name="connsiteY3" fmla="*/ 8575 h 2209303"/>
                  <a:gd name="connsiteX4" fmla="*/ 5600558 w 6240111"/>
                  <a:gd name="connsiteY4" fmla="*/ 24617 h 2209303"/>
                  <a:gd name="connsiteX5" fmla="*/ 6170053 w 6240111"/>
                  <a:gd name="connsiteY5" fmla="*/ 144933 h 2209303"/>
                  <a:gd name="connsiteX6" fmla="*/ 4403659 w 6240111"/>
                  <a:gd name="connsiteY6" fmla="*/ 195944 h 2209303"/>
                  <a:gd name="connsiteX7" fmla="*/ 3448911 w 6240111"/>
                  <a:gd name="connsiteY7" fmla="*/ 390578 h 2209303"/>
                  <a:gd name="connsiteX8" fmla="*/ 2436754 w 6240111"/>
                  <a:gd name="connsiteY8" fmla="*/ 829229 h 2209303"/>
                  <a:gd name="connsiteX9" fmla="*/ 114158 w 6240111"/>
                  <a:gd name="connsiteY9" fmla="*/ 2182281 h 2209303"/>
                  <a:gd name="connsiteX10" fmla="*/ 362811 w 6240111"/>
                  <a:gd name="connsiteY10" fmla="*/ 1733102 h 2209303"/>
                  <a:gd name="connsiteX0" fmla="*/ 252401 w 6217933"/>
                  <a:gd name="connsiteY0" fmla="*/ 1845396 h 2202328"/>
                  <a:gd name="connsiteX1" fmla="*/ 1305164 w 6217933"/>
                  <a:gd name="connsiteY1" fmla="*/ 939519 h 2202328"/>
                  <a:gd name="connsiteX2" fmla="*/ 2203522 w 6217933"/>
                  <a:gd name="connsiteY2" fmla="*/ 171503 h 2202328"/>
                  <a:gd name="connsiteX3" fmla="*/ 2961010 w 6217933"/>
                  <a:gd name="connsiteY3" fmla="*/ 8575 h 2202328"/>
                  <a:gd name="connsiteX4" fmla="*/ 5578380 w 6217933"/>
                  <a:gd name="connsiteY4" fmla="*/ 24617 h 2202328"/>
                  <a:gd name="connsiteX5" fmla="*/ 6147875 w 6217933"/>
                  <a:gd name="connsiteY5" fmla="*/ 144933 h 2202328"/>
                  <a:gd name="connsiteX6" fmla="*/ 4381481 w 6217933"/>
                  <a:gd name="connsiteY6" fmla="*/ 195944 h 2202328"/>
                  <a:gd name="connsiteX7" fmla="*/ 3426733 w 6217933"/>
                  <a:gd name="connsiteY7" fmla="*/ 390578 h 2202328"/>
                  <a:gd name="connsiteX8" fmla="*/ 2090726 w 6217933"/>
                  <a:gd name="connsiteY8" fmla="*/ 981629 h 2202328"/>
                  <a:gd name="connsiteX9" fmla="*/ 91980 w 6217933"/>
                  <a:gd name="connsiteY9" fmla="*/ 2182281 h 2202328"/>
                  <a:gd name="connsiteX10" fmla="*/ 340633 w 6217933"/>
                  <a:gd name="connsiteY10" fmla="*/ 1733102 h 220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7933" h="2202328">
                    <a:moveTo>
                      <a:pt x="252401" y="1845396"/>
                    </a:moveTo>
                    <a:cubicBezTo>
                      <a:pt x="503727" y="1559312"/>
                      <a:pt x="979977" y="1218501"/>
                      <a:pt x="1305164" y="939519"/>
                    </a:cubicBezTo>
                    <a:cubicBezTo>
                      <a:pt x="1630351" y="660537"/>
                      <a:pt x="1927548" y="326660"/>
                      <a:pt x="2203522" y="171503"/>
                    </a:cubicBezTo>
                    <a:cubicBezTo>
                      <a:pt x="2479496" y="16346"/>
                      <a:pt x="2398534" y="33056"/>
                      <a:pt x="2961010" y="8575"/>
                    </a:cubicBezTo>
                    <a:cubicBezTo>
                      <a:pt x="3523486" y="-15906"/>
                      <a:pt x="4705923" y="19270"/>
                      <a:pt x="5578380" y="24617"/>
                    </a:cubicBezTo>
                    <a:cubicBezTo>
                      <a:pt x="6109524" y="47343"/>
                      <a:pt x="6347358" y="116379"/>
                      <a:pt x="6147875" y="144933"/>
                    </a:cubicBezTo>
                    <a:cubicBezTo>
                      <a:pt x="5948392" y="173487"/>
                      <a:pt x="4788967" y="151828"/>
                      <a:pt x="4381481" y="195944"/>
                    </a:cubicBezTo>
                    <a:cubicBezTo>
                      <a:pt x="3973995" y="240060"/>
                      <a:pt x="3808526" y="259630"/>
                      <a:pt x="3426733" y="390578"/>
                    </a:cubicBezTo>
                    <a:cubicBezTo>
                      <a:pt x="3044940" y="521526"/>
                      <a:pt x="2646518" y="683012"/>
                      <a:pt x="2090726" y="981629"/>
                    </a:cubicBezTo>
                    <a:cubicBezTo>
                      <a:pt x="1534934" y="1280246"/>
                      <a:pt x="383662" y="2057036"/>
                      <a:pt x="91980" y="2182281"/>
                    </a:cubicBezTo>
                    <a:cubicBezTo>
                      <a:pt x="-199702" y="2307527"/>
                      <a:pt x="291170" y="1807965"/>
                      <a:pt x="340633" y="1733102"/>
                    </a:cubicBezTo>
                  </a:path>
                </a:pathLst>
              </a:custGeom>
              <a:gradFill>
                <a:gsLst>
                  <a:gs pos="15000">
                    <a:srgbClr val="BBE0E3">
                      <a:lumMod val="5000"/>
                      <a:lumOff val="95000"/>
                    </a:srgbClr>
                  </a:gs>
                  <a:gs pos="35000">
                    <a:srgbClr val="333399">
                      <a:lumMod val="40000"/>
                      <a:lumOff val="60000"/>
                    </a:srgbClr>
                  </a:gs>
                  <a:gs pos="62000">
                    <a:srgbClr val="BBE0E3">
                      <a:lumMod val="30000"/>
                      <a:lumOff val="70000"/>
                    </a:srgbClr>
                  </a:gs>
                </a:gsLst>
                <a:lin ang="3600000" scaled="0"/>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nvGrpSpPr>
              <p:cNvPr id="35" name="Group 34"/>
              <p:cNvGrpSpPr/>
              <p:nvPr/>
            </p:nvGrpSpPr>
            <p:grpSpPr>
              <a:xfrm rot="20037193">
                <a:off x="3776586" y="4732391"/>
                <a:ext cx="743552" cy="403449"/>
                <a:chOff x="123783" y="2109579"/>
                <a:chExt cx="4862757" cy="1662075"/>
              </a:xfrm>
            </p:grpSpPr>
            <p:pic>
              <p:nvPicPr>
                <p:cNvPr id="36" name="Picture 64" descr="Image result for airplane 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032021" flipH="1">
                  <a:off x="123783" y="2109579"/>
                  <a:ext cx="4862757" cy="166207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0" cstate="email">
                  <a:extLst>
                    <a:ext uri="{BEBA8EAE-BF5A-486C-A8C5-ECC9F3942E4B}">
                      <a14:imgProps xmlns:a14="http://schemas.microsoft.com/office/drawing/2010/main">
                        <a14:imgLayer r:embed="rId11">
                          <a14:imgEffect>
                            <a14:backgroundRemoval t="0" b="100000" l="0" r="99743"/>
                          </a14:imgEffect>
                        </a14:imgLayer>
                      </a14:imgProps>
                    </a:ext>
                    <a:ext uri="{28A0092B-C50C-407E-A947-70E740481C1C}">
                      <a14:useLocalDpi xmlns:a14="http://schemas.microsoft.com/office/drawing/2010/main"/>
                    </a:ext>
                  </a:extLst>
                </a:blip>
                <a:stretch>
                  <a:fillRect/>
                </a:stretch>
              </p:blipFill>
              <p:spPr>
                <a:xfrm>
                  <a:off x="519430" y="2502620"/>
                  <a:ext cx="391442" cy="458863"/>
                </a:xfrm>
                <a:prstGeom prst="rect">
                  <a:avLst/>
                </a:prstGeom>
              </p:spPr>
            </p:pic>
            <p:pic>
              <p:nvPicPr>
                <p:cNvPr id="38" name="Picture 37"/>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0" b="100000" l="0" r="100000">
                              <a14:foregroundMark x1="5882" y1="37500" x2="5882" y2="37500"/>
                              <a14:foregroundMark x1="14706" y1="12500" x2="14706" y2="12500"/>
                              <a14:foregroundMark x1="0" y1="25000" x2="0" y2="25000"/>
                              <a14:foregroundMark x1="23529" y1="25000" x2="23529" y2="25000"/>
                              <a14:foregroundMark x1="61765" y1="37500" x2="61765" y2="37500"/>
                              <a14:foregroundMark x1="76471" y1="37500" x2="76471" y2="37500"/>
                              <a14:foregroundMark x1="88235" y1="37500" x2="88235" y2="37500"/>
                            </a14:backgroundRemoval>
                          </a14:imgEffect>
                        </a14:imgLayer>
                      </a14:imgProps>
                    </a:ext>
                    <a:ext uri="{28A0092B-C50C-407E-A947-70E740481C1C}">
                      <a14:useLocalDpi xmlns:a14="http://schemas.microsoft.com/office/drawing/2010/main"/>
                    </a:ext>
                  </a:extLst>
                </a:blip>
                <a:srcRect/>
                <a:stretch/>
              </p:blipFill>
              <p:spPr>
                <a:xfrm rot="21300371">
                  <a:off x="3887692" y="2777026"/>
                  <a:ext cx="599440" cy="136215"/>
                </a:xfrm>
                <a:prstGeom prst="rect">
                  <a:avLst/>
                </a:prstGeom>
              </p:spPr>
            </p:pic>
            <p:pic>
              <p:nvPicPr>
                <p:cNvPr id="39" name="Picture 38"/>
                <p:cNvPicPr>
                  <a:picLocks noChangeAspect="1"/>
                </p:cNvPicPr>
                <p:nvPr/>
              </p:nvPicPr>
              <p:blipFill rotWithShape="1">
                <a:blip r:embed="rId14" cstate="email">
                  <a:extLst>
                    <a:ext uri="{BEBA8EAE-BF5A-486C-A8C5-ECC9F3942E4B}">
                      <a14:imgProps xmlns:a14="http://schemas.microsoft.com/office/drawing/2010/main">
                        <a14:imgLayer r:embed="rId15">
                          <a14:imgEffect>
                            <a14:backgroundRemoval t="0" b="80000" l="0" r="100000">
                              <a14:foregroundMark x1="6250" y1="60000" x2="6250" y2="60000"/>
                            </a14:backgroundRemoval>
                          </a14:imgEffect>
                        </a14:imgLayer>
                      </a14:imgProps>
                    </a:ext>
                    <a:ext uri="{28A0092B-C50C-407E-A947-70E740481C1C}">
                      <a14:useLocalDpi xmlns:a14="http://schemas.microsoft.com/office/drawing/2010/main"/>
                    </a:ext>
                  </a:extLst>
                </a:blip>
                <a:srcRect/>
                <a:stretch/>
              </p:blipFill>
              <p:spPr>
                <a:xfrm rot="21321449">
                  <a:off x="3606104" y="2783271"/>
                  <a:ext cx="283864" cy="173058"/>
                </a:xfrm>
                <a:prstGeom prst="rect">
                  <a:avLst/>
                </a:prstGeom>
              </p:spPr>
            </p:pic>
          </p:grpSp>
          <p:pic>
            <p:nvPicPr>
              <p:cNvPr id="45" name="Picture 4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303656" y="5446272"/>
                <a:ext cx="1714440" cy="958104"/>
              </a:xfrm>
              <a:prstGeom prst="rect">
                <a:avLst/>
              </a:prstGeom>
              <a:effectLst>
                <a:softEdge rad="38100"/>
              </a:effectLst>
            </p:spPr>
          </p:pic>
          <p:grpSp>
            <p:nvGrpSpPr>
              <p:cNvPr id="8" name="Group 7"/>
              <p:cNvGrpSpPr/>
              <p:nvPr/>
            </p:nvGrpSpPr>
            <p:grpSpPr>
              <a:xfrm>
                <a:off x="4530389" y="4278132"/>
                <a:ext cx="4127560" cy="1092101"/>
                <a:chOff x="5825837" y="4629826"/>
                <a:chExt cx="2832111" cy="1092101"/>
              </a:xfrm>
            </p:grpSpPr>
            <p:sp>
              <p:nvSpPr>
                <p:cNvPr id="50" name="Freeform 49"/>
                <p:cNvSpPr/>
                <p:nvPr/>
              </p:nvSpPr>
              <p:spPr>
                <a:xfrm>
                  <a:off x="5825837" y="5159228"/>
                  <a:ext cx="2503772" cy="562699"/>
                </a:xfrm>
                <a:custGeom>
                  <a:avLst/>
                  <a:gdLst>
                    <a:gd name="connsiteX0" fmla="*/ 0 w 2847109"/>
                    <a:gd name="connsiteY0" fmla="*/ 5917 h 712499"/>
                    <a:gd name="connsiteX1" fmla="*/ 1524000 w 2847109"/>
                    <a:gd name="connsiteY1" fmla="*/ 102899 h 712499"/>
                    <a:gd name="connsiteX2" fmla="*/ 2847109 w 2847109"/>
                    <a:gd name="connsiteY2" fmla="*/ 712499 h 712499"/>
                  </a:gdLst>
                  <a:ahLst/>
                  <a:cxnLst>
                    <a:cxn ang="0">
                      <a:pos x="connsiteX0" y="connsiteY0"/>
                    </a:cxn>
                    <a:cxn ang="0">
                      <a:pos x="connsiteX1" y="connsiteY1"/>
                    </a:cxn>
                    <a:cxn ang="0">
                      <a:pos x="connsiteX2" y="connsiteY2"/>
                    </a:cxn>
                  </a:cxnLst>
                  <a:rect l="l" t="t" r="r" b="b"/>
                  <a:pathLst>
                    <a:path w="2847109" h="712499">
                      <a:moveTo>
                        <a:pt x="0" y="5917"/>
                      </a:moveTo>
                      <a:cubicBezTo>
                        <a:pt x="524741" y="-4474"/>
                        <a:pt x="1049482" y="-14865"/>
                        <a:pt x="1524000" y="102899"/>
                      </a:cubicBezTo>
                      <a:cubicBezTo>
                        <a:pt x="1998518" y="220663"/>
                        <a:pt x="2422813" y="466581"/>
                        <a:pt x="2847109" y="712499"/>
                      </a:cubicBezTo>
                    </a:path>
                  </a:pathLst>
                </a:custGeom>
                <a:noFill/>
                <a:ln>
                  <a:solidFill>
                    <a:srgbClr val="001F59"/>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TextBox 54"/>
                <p:cNvSpPr txBox="1"/>
                <p:nvPr/>
              </p:nvSpPr>
              <p:spPr>
                <a:xfrm>
                  <a:off x="6233073" y="4629826"/>
                  <a:ext cx="2424875" cy="584775"/>
                </a:xfrm>
                <a:prstGeom prst="rect">
                  <a:avLst/>
                </a:prstGeom>
                <a:noFill/>
              </p:spPr>
              <p:txBody>
                <a:bodyPr wrap="square" lIns="91440" tIns="45720" rIns="91440" bIns="45720" rtlCol="0" anchor="t">
                  <a:spAutoFit/>
                </a:bodyPr>
                <a:lstStyle/>
                <a:p>
                  <a:pPr>
                    <a:defRPr/>
                  </a:pPr>
                  <a:r>
                    <a:rPr kumimoji="0" lang="en-GB" sz="1600" b="0" i="0" u="none" strike="noStrike" kern="1200" cap="none" spc="0" normalizeH="0" baseline="0" noProof="0" dirty="0">
                      <a:ln>
                        <a:noFill/>
                      </a:ln>
                      <a:solidFill>
                        <a:srgbClr val="0070C0"/>
                      </a:solidFill>
                      <a:effectLst/>
                      <a:uLnTx/>
                      <a:uFillTx/>
                      <a:latin typeface="Calibri" panose="020F0502020204030204"/>
                      <a:ea typeface="+mn-ea"/>
                      <a:cs typeface="+mn-cs"/>
                    </a:rPr>
                    <a:t>ADS-C</a:t>
                  </a:r>
                  <a:r>
                    <a:rPr lang="en-GB" sz="1600" dirty="0">
                      <a:solidFill>
                        <a:srgbClr val="0070C0"/>
                      </a:solidFill>
                      <a:latin typeface="Calibri" panose="020F0502020204030204"/>
                    </a:rPr>
                    <a:t> EPP</a:t>
                  </a:r>
                  <a:r>
                    <a:rPr kumimoji="0" lang="en-GB" sz="1600" b="0" i="0" u="none" strike="noStrike" kern="1200" cap="none" spc="0" normalizeH="0" baseline="0" noProof="0" dirty="0">
                      <a:ln>
                        <a:noFill/>
                      </a:ln>
                      <a:solidFill>
                        <a:srgbClr val="0070C0"/>
                      </a:solidFill>
                      <a:effectLst/>
                      <a:uLnTx/>
                      <a:uFillTx/>
                      <a:latin typeface="Calibri" panose="020F0502020204030204"/>
                      <a:ea typeface="+mn-ea"/>
                      <a:cs typeface="+mn-cs"/>
                    </a:rPr>
                    <a:t> downlink</a:t>
                  </a:r>
                  <a:r>
                    <a:rPr lang="en-GB" sz="1600" dirty="0">
                      <a:solidFill>
                        <a:srgbClr val="0070C0"/>
                      </a:solidFill>
                      <a:latin typeface="Calibri" panose="020F0502020204030204"/>
                    </a:rPr>
                    <a:t> </a:t>
                  </a:r>
                  <a:endParaRPr kumimoji="0" lang="en-GB" sz="1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Calibri" panose="020F0502020204030204"/>
                      <a:ea typeface="+mn-ea"/>
                      <a:cs typeface="+mn-cs"/>
                    </a:rPr>
                    <a:t>-&gt; Reduced Uncertainty</a:t>
                  </a:r>
                </a:p>
              </p:txBody>
            </p:sp>
          </p:grpSp>
          <p:grpSp>
            <p:nvGrpSpPr>
              <p:cNvPr id="11" name="Group 10"/>
              <p:cNvGrpSpPr/>
              <p:nvPr/>
            </p:nvGrpSpPr>
            <p:grpSpPr>
              <a:xfrm>
                <a:off x="3939824" y="5075353"/>
                <a:ext cx="4310887" cy="1112129"/>
                <a:chOff x="4020760" y="5490313"/>
                <a:chExt cx="4229951" cy="1062191"/>
              </a:xfrm>
            </p:grpSpPr>
            <p:sp>
              <p:nvSpPr>
                <p:cNvPr id="54" name="Freeform 53"/>
                <p:cNvSpPr/>
                <p:nvPr/>
              </p:nvSpPr>
              <p:spPr>
                <a:xfrm>
                  <a:off x="4482317" y="5490313"/>
                  <a:ext cx="3768394" cy="474022"/>
                </a:xfrm>
                <a:custGeom>
                  <a:avLst/>
                  <a:gdLst>
                    <a:gd name="connsiteX0" fmla="*/ 0 w 2847109"/>
                    <a:gd name="connsiteY0" fmla="*/ 5917 h 712499"/>
                    <a:gd name="connsiteX1" fmla="*/ 1524000 w 2847109"/>
                    <a:gd name="connsiteY1" fmla="*/ 102899 h 712499"/>
                    <a:gd name="connsiteX2" fmla="*/ 2847109 w 2847109"/>
                    <a:gd name="connsiteY2" fmla="*/ 712499 h 712499"/>
                    <a:gd name="connsiteX0" fmla="*/ 0 w 2847109"/>
                    <a:gd name="connsiteY0" fmla="*/ 179 h 706761"/>
                    <a:gd name="connsiteX1" fmla="*/ 1475509 w 2847109"/>
                    <a:gd name="connsiteY1" fmla="*/ 554361 h 706761"/>
                    <a:gd name="connsiteX2" fmla="*/ 2847109 w 2847109"/>
                    <a:gd name="connsiteY2" fmla="*/ 706761 h 706761"/>
                    <a:gd name="connsiteX0" fmla="*/ 0 w 2847109"/>
                    <a:gd name="connsiteY0" fmla="*/ 0 h 706582"/>
                    <a:gd name="connsiteX1" fmla="*/ 1475509 w 2847109"/>
                    <a:gd name="connsiteY1" fmla="*/ 554182 h 706582"/>
                    <a:gd name="connsiteX2" fmla="*/ 2847109 w 2847109"/>
                    <a:gd name="connsiteY2" fmla="*/ 706582 h 706582"/>
                    <a:gd name="connsiteX0" fmla="*/ 0 w 2847109"/>
                    <a:gd name="connsiteY0" fmla="*/ 0 h 706582"/>
                    <a:gd name="connsiteX1" fmla="*/ 1475509 w 2847109"/>
                    <a:gd name="connsiteY1" fmla="*/ 554182 h 706582"/>
                    <a:gd name="connsiteX2" fmla="*/ 2847109 w 2847109"/>
                    <a:gd name="connsiteY2" fmla="*/ 706582 h 706582"/>
                  </a:gdLst>
                  <a:ahLst/>
                  <a:cxnLst>
                    <a:cxn ang="0">
                      <a:pos x="connsiteX0" y="connsiteY0"/>
                    </a:cxn>
                    <a:cxn ang="0">
                      <a:pos x="connsiteX1" y="connsiteY1"/>
                    </a:cxn>
                    <a:cxn ang="0">
                      <a:pos x="connsiteX2" y="connsiteY2"/>
                    </a:cxn>
                  </a:cxnLst>
                  <a:rect l="l" t="t" r="r" b="b"/>
                  <a:pathLst>
                    <a:path w="2847109" h="706582">
                      <a:moveTo>
                        <a:pt x="0" y="0"/>
                      </a:moveTo>
                      <a:cubicBezTo>
                        <a:pt x="476250" y="218209"/>
                        <a:pt x="1000991" y="436418"/>
                        <a:pt x="1475509" y="554182"/>
                      </a:cubicBezTo>
                      <a:cubicBezTo>
                        <a:pt x="1950027" y="671946"/>
                        <a:pt x="2436668" y="675410"/>
                        <a:pt x="2847109" y="706582"/>
                      </a:cubicBezTo>
                    </a:path>
                  </a:pathLst>
                </a:custGeom>
                <a:noFill/>
                <a:ln>
                  <a:solidFill>
                    <a:srgbClr val="001F59"/>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oup 9"/>
                <p:cNvGrpSpPr/>
                <p:nvPr/>
              </p:nvGrpSpPr>
              <p:grpSpPr>
                <a:xfrm>
                  <a:off x="4020760" y="5758821"/>
                  <a:ext cx="4208149" cy="793683"/>
                  <a:chOff x="4020760" y="5758821"/>
                  <a:chExt cx="4208149" cy="793683"/>
                </a:xfrm>
              </p:grpSpPr>
              <p:sp>
                <p:nvSpPr>
                  <p:cNvPr id="51" name="TextBox 50"/>
                  <p:cNvSpPr txBox="1"/>
                  <p:nvPr/>
                </p:nvSpPr>
                <p:spPr>
                  <a:xfrm>
                    <a:off x="4677070" y="5758821"/>
                    <a:ext cx="3551839" cy="7936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Calibri" panose="020F0502020204030204"/>
                        <a:ea typeface="+mn-ea"/>
                        <a:cs typeface="+mn-cs"/>
                      </a:rPr>
                      <a:t>CPDLC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Calibri" panose="020F0502020204030204"/>
                        <a:ea typeface="+mn-ea"/>
                        <a:cs typeface="+mn-cs"/>
                      </a:rPr>
                      <a:t>-&gt; Auto-load for quick entry into FMS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Calibri" panose="020F0502020204030204"/>
                        <a:ea typeface="+mn-ea"/>
                        <a:cs typeface="+mn-cs"/>
                      </a:rPr>
                      <a:t>-&gt; Separation Assured</a:t>
                    </a:r>
                  </a:p>
                </p:txBody>
              </p:sp>
              <p:pic>
                <p:nvPicPr>
                  <p:cNvPr id="56" name="Picture 55"/>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020760" y="6078557"/>
                    <a:ext cx="604359" cy="331235"/>
                  </a:xfrm>
                  <a:prstGeom prst="rect">
                    <a:avLst/>
                  </a:prstGeom>
                </p:spPr>
              </p:pic>
            </p:grpSp>
          </p:grpSp>
          <p:grpSp>
            <p:nvGrpSpPr>
              <p:cNvPr id="9" name="Group 8"/>
              <p:cNvGrpSpPr/>
              <p:nvPr/>
            </p:nvGrpSpPr>
            <p:grpSpPr>
              <a:xfrm>
                <a:off x="8856401" y="4796495"/>
                <a:ext cx="3089154" cy="584775"/>
                <a:chOff x="8856401" y="5148189"/>
                <a:chExt cx="3089154" cy="584775"/>
              </a:xfrm>
            </p:grpSpPr>
            <p:pic>
              <p:nvPicPr>
                <p:cNvPr id="3" name="Picture 2"/>
                <p:cNvPicPr>
                  <a:picLocks noChangeAspect="1"/>
                </p:cNvPicPr>
                <p:nvPr/>
              </p:nvPicPr>
              <p:blipFill>
                <a:blip r:embed="rId18" cstate="email">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a:ext>
                  </a:extLst>
                </a:blip>
                <a:stretch>
                  <a:fillRect/>
                </a:stretch>
              </p:blipFill>
              <p:spPr>
                <a:xfrm>
                  <a:off x="8856401" y="5274865"/>
                  <a:ext cx="397256" cy="347696"/>
                </a:xfrm>
                <a:prstGeom prst="rect">
                  <a:avLst/>
                </a:prstGeom>
              </p:spPr>
            </p:pic>
            <p:sp>
              <p:nvSpPr>
                <p:cNvPr id="46" name="TextBox 45"/>
                <p:cNvSpPr txBox="1"/>
                <p:nvPr/>
              </p:nvSpPr>
              <p:spPr>
                <a:xfrm>
                  <a:off x="9209493" y="5148189"/>
                  <a:ext cx="27360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70C0"/>
                      </a:solidFill>
                      <a:effectLst/>
                      <a:uLnTx/>
                      <a:uFillTx/>
                      <a:latin typeface="Calibri" panose="020F0502020204030204"/>
                      <a:ea typeface="+mn-ea"/>
                      <a:cs typeface="+mn-cs"/>
                    </a:rPr>
                    <a:t>Conflict Resolution Algorithm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70C0"/>
                      </a:solidFill>
                      <a:effectLst/>
                      <a:uLnTx/>
                      <a:uFillTx/>
                      <a:latin typeface="Calibri" panose="020F0502020204030204"/>
                      <a:ea typeface="+mn-ea"/>
                      <a:cs typeface="+mn-cs"/>
                    </a:rPr>
                    <a:t>-&gt; Non-penalising constraints</a:t>
                  </a:r>
                </a:p>
              </p:txBody>
            </p:sp>
          </p:grpSp>
        </p:grpSp>
      </p:grpSp>
      <p:sp>
        <p:nvSpPr>
          <p:cNvPr id="5" name="Footer Placeholder 4">
            <a:extLst>
              <a:ext uri="{FF2B5EF4-FFF2-40B4-BE49-F238E27FC236}">
                <a16:creationId xmlns:a16="http://schemas.microsoft.com/office/drawing/2014/main" id="{62AFB678-AE71-5B5E-3963-D831494D343B}"/>
              </a:ext>
            </a:extLst>
          </p:cNvPr>
          <p:cNvSpPr>
            <a:spLocks noGrp="1"/>
          </p:cNvSpPr>
          <p:nvPr>
            <p:ph type="ftr" sz="quarter" idx="11"/>
          </p:nvPr>
        </p:nvSpPr>
        <p:spPr>
          <a:xfrm>
            <a:off x="10504256" y="6269090"/>
            <a:ext cx="1520596" cy="2698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F6E"/>
                </a:solidFill>
                <a:effectLst/>
                <a:uLnTx/>
                <a:uFillTx/>
                <a:latin typeface="Calibri" panose="020F0502020204030204"/>
                <a:ea typeface="+mn-ea"/>
                <a:cs typeface="+mn-cs"/>
              </a:rPr>
              <a:t>SESAR3 NET-TBO and ATC-TBO Global TBO Symposium</a:t>
            </a:r>
            <a:endParaRPr kumimoji="0" lang="fr-FR" sz="1200" b="0" i="0" u="none" strike="noStrike" kern="1200" cap="none" spc="0" normalizeH="0" baseline="0" noProof="0" dirty="0">
              <a:ln>
                <a:noFill/>
              </a:ln>
              <a:solidFill>
                <a:srgbClr val="002F6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8B1D0E6-8CE9-245A-E525-2077051EEF2D}"/>
              </a:ext>
            </a:extLst>
          </p:cNvPr>
          <p:cNvSpPr txBox="1"/>
          <p:nvPr/>
        </p:nvSpPr>
        <p:spPr>
          <a:xfrm>
            <a:off x="196831" y="6142417"/>
            <a:ext cx="3199787" cy="523220"/>
          </a:xfrm>
          <a:prstGeom prst="rect">
            <a:avLst/>
          </a:prstGeom>
          <a:solidFill>
            <a:srgbClr val="92D050"/>
          </a:solidFill>
        </p:spPr>
        <p:txBody>
          <a:bodyPr wrap="none" rtlCol="0">
            <a:spAutoFit/>
          </a:bodyPr>
          <a:lstStyle/>
          <a:p>
            <a:r>
              <a:rPr lang="en-GB" sz="2800" dirty="0"/>
              <a:t>Visit Demo in Lobby!</a:t>
            </a:r>
          </a:p>
        </p:txBody>
      </p:sp>
    </p:spTree>
    <p:extLst>
      <p:ext uri="{BB962C8B-B14F-4D97-AF65-F5344CB8AC3E}">
        <p14:creationId xmlns:p14="http://schemas.microsoft.com/office/powerpoint/2010/main" val="39370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P spid="20" grpId="0" animBg="1"/>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1F10B34-CDB6-B80C-C915-449D86DB0687}"/>
              </a:ext>
            </a:extLst>
          </p:cNvPr>
          <p:cNvSpPr>
            <a:spLocks noGrp="1"/>
          </p:cNvSpPr>
          <p:nvPr>
            <p:ph type="title"/>
          </p:nvPr>
        </p:nvSpPr>
        <p:spPr>
          <a:xfrm>
            <a:off x="152107" y="120859"/>
            <a:ext cx="7809012" cy="409290"/>
          </a:xfrm>
        </p:spPr>
        <p:txBody>
          <a:bodyPr>
            <a:normAutofit fontScale="90000"/>
          </a:bodyPr>
          <a:lstStyle/>
          <a:p>
            <a:r>
              <a:rPr lang="en-GB" dirty="0"/>
              <a:t>SESAR 2020 outcomes – 4DSkyways to 2023</a:t>
            </a:r>
          </a:p>
        </p:txBody>
      </p:sp>
      <p:sp>
        <p:nvSpPr>
          <p:cNvPr id="16" name="Content Placeholder 15">
            <a:extLst>
              <a:ext uri="{FF2B5EF4-FFF2-40B4-BE49-F238E27FC236}">
                <a16:creationId xmlns:a16="http://schemas.microsoft.com/office/drawing/2014/main" id="{A838AAB0-3553-DE72-5F77-E2E425BF7BA5}"/>
              </a:ext>
            </a:extLst>
          </p:cNvPr>
          <p:cNvSpPr>
            <a:spLocks noGrp="1"/>
          </p:cNvSpPr>
          <p:nvPr>
            <p:ph idx="1"/>
          </p:nvPr>
        </p:nvSpPr>
        <p:spPr>
          <a:xfrm>
            <a:off x="247973" y="730012"/>
            <a:ext cx="7299233" cy="5799163"/>
          </a:xfrm>
        </p:spPr>
        <p:txBody>
          <a:bodyPr vert="horz" lIns="91440" tIns="45720" rIns="91440" bIns="45720" rtlCol="0" anchor="t">
            <a:normAutofit lnSpcReduction="10000"/>
          </a:bodyPr>
          <a:lstStyle/>
          <a:p>
            <a:pPr marL="0" lvl="1" indent="0">
              <a:spcBef>
                <a:spcPts val="600"/>
              </a:spcBef>
              <a:spcAft>
                <a:spcPts val="600"/>
              </a:spcAft>
              <a:buNone/>
            </a:pPr>
            <a:r>
              <a:rPr lang="en-GB" sz="2200" dirty="0"/>
              <a:t>Use case validation:</a:t>
            </a:r>
          </a:p>
          <a:p>
            <a:pPr marL="228600" lvl="1">
              <a:spcBef>
                <a:spcPts val="600"/>
              </a:spcBef>
              <a:spcAft>
                <a:spcPts val="600"/>
              </a:spcAft>
            </a:pPr>
            <a:r>
              <a:rPr lang="en-GB" sz="2000" dirty="0"/>
              <a:t>Enhanced TP accuracy for trajectory prediction and conflict detection &amp; resolution, alerting adverse weather areas… </a:t>
            </a:r>
          </a:p>
          <a:p>
            <a:pPr marL="228600" lvl="1">
              <a:spcBef>
                <a:spcPts val="600"/>
              </a:spcBef>
              <a:spcAft>
                <a:spcPts val="600"/>
              </a:spcAft>
            </a:pPr>
            <a:r>
              <a:rPr lang="en-GB" sz="2000" dirty="0"/>
              <a:t>CPDLC complex clearances: lateral issued downstream, vertical with non-penalising constraints, conformance monitoring….</a:t>
            </a:r>
          </a:p>
          <a:p>
            <a:pPr>
              <a:spcBef>
                <a:spcPts val="600"/>
              </a:spcBef>
              <a:spcAft>
                <a:spcPts val="600"/>
              </a:spcAft>
            </a:pPr>
            <a:r>
              <a:rPr lang="en-GB" sz="2000" dirty="0"/>
              <a:t>Increasing traffic and ATS-B2 (ADS-C EPP + CPDLC) equipage scenarios</a:t>
            </a:r>
            <a:endParaRPr lang="en-GB" sz="2000" dirty="0">
              <a:ea typeface="Calibri"/>
              <a:cs typeface="Calibri"/>
            </a:endParaRPr>
          </a:p>
          <a:p>
            <a:pPr>
              <a:spcBef>
                <a:spcPts val="600"/>
              </a:spcBef>
              <a:spcAft>
                <a:spcPts val="600"/>
              </a:spcAft>
            </a:pPr>
            <a:r>
              <a:rPr lang="en-GB" sz="2000" dirty="0"/>
              <a:t>Real-time simulations on multiple industry/operational platforms across Europe</a:t>
            </a:r>
          </a:p>
          <a:p>
            <a:pPr marL="0" indent="0">
              <a:spcBef>
                <a:spcPts val="600"/>
              </a:spcBef>
              <a:spcAft>
                <a:spcPts val="600"/>
              </a:spcAft>
              <a:buNone/>
            </a:pPr>
            <a:r>
              <a:rPr lang="en-GB" sz="2400" dirty="0"/>
              <a:t>Concepts/enablers operationally feasible (V2+/TRL4+):</a:t>
            </a:r>
          </a:p>
          <a:p>
            <a:pPr marL="228600" lvl="1">
              <a:spcBef>
                <a:spcPts val="600"/>
              </a:spcBef>
              <a:spcAft>
                <a:spcPts val="600"/>
              </a:spcAft>
            </a:pPr>
            <a:r>
              <a:rPr lang="en-GB" sz="2000" dirty="0"/>
              <a:t>Improved trajectory prediction and improved CD&amp;R tools with more reliable detection envelope</a:t>
            </a:r>
          </a:p>
          <a:p>
            <a:pPr marL="228600" lvl="1">
              <a:spcBef>
                <a:spcPts val="600"/>
              </a:spcBef>
              <a:spcAft>
                <a:spcPts val="600"/>
              </a:spcAft>
            </a:pPr>
            <a:r>
              <a:rPr lang="en-GB" sz="2000" dirty="0"/>
              <a:t>Lateral and vertical complex CPDLC clearances enables ATCO workload reduction and increased capacity </a:t>
            </a:r>
            <a:r>
              <a:rPr lang="en-GB" sz="2000" dirty="0">
                <a:solidFill>
                  <a:srgbClr val="00B050"/>
                </a:solidFill>
              </a:rPr>
              <a:t>especially combined with enhanced TP accuracy use cases</a:t>
            </a:r>
          </a:p>
          <a:p>
            <a:pPr marL="228600" lvl="1">
              <a:spcBef>
                <a:spcPts val="600"/>
              </a:spcBef>
              <a:spcAft>
                <a:spcPts val="600"/>
              </a:spcAft>
            </a:pPr>
            <a:r>
              <a:rPr lang="en-GB" sz="2000" dirty="0"/>
              <a:t>In line with outcomes from SESAR large scale demos (e.g. ADSCENSIO) and experience in the field at MUAC</a:t>
            </a:r>
          </a:p>
          <a:p>
            <a:pPr>
              <a:spcBef>
                <a:spcPts val="600"/>
              </a:spcBef>
              <a:spcAft>
                <a:spcPts val="600"/>
              </a:spcAft>
            </a:pPr>
            <a:endParaRPr lang="en-GB" sz="2400" dirty="0"/>
          </a:p>
          <a:p>
            <a:pPr>
              <a:spcBef>
                <a:spcPts val="600"/>
              </a:spcBef>
              <a:spcAft>
                <a:spcPts val="600"/>
              </a:spcAft>
            </a:pPr>
            <a:endParaRPr lang="en-GB" sz="2400" dirty="0"/>
          </a:p>
          <a:p>
            <a:pPr>
              <a:spcBef>
                <a:spcPts val="600"/>
              </a:spcBef>
              <a:spcAft>
                <a:spcPts val="600"/>
              </a:spcAft>
            </a:pPr>
            <a:endParaRPr lang="en-GB" sz="2400" dirty="0"/>
          </a:p>
          <a:p>
            <a:pPr>
              <a:spcBef>
                <a:spcPts val="600"/>
              </a:spcBef>
              <a:spcAft>
                <a:spcPts val="600"/>
              </a:spcAft>
            </a:pPr>
            <a:endParaRPr lang="en-GB" sz="2400" dirty="0"/>
          </a:p>
          <a:p>
            <a:pPr>
              <a:spcBef>
                <a:spcPts val="600"/>
              </a:spcBef>
              <a:spcAft>
                <a:spcPts val="600"/>
              </a:spcAft>
            </a:pPr>
            <a:endParaRPr lang="en-GB" sz="2400" dirty="0">
              <a:sym typeface="Wingdings" panose="05000000000000000000" pitchFamily="2" charset="2"/>
            </a:endParaRPr>
          </a:p>
          <a:p>
            <a:pPr>
              <a:spcBef>
                <a:spcPts val="600"/>
              </a:spcBef>
              <a:spcAft>
                <a:spcPts val="600"/>
              </a:spcAft>
            </a:pPr>
            <a:endParaRPr lang="en-GB" dirty="0"/>
          </a:p>
          <a:p>
            <a:pPr marL="0" indent="0">
              <a:spcBef>
                <a:spcPts val="600"/>
              </a:spcBef>
              <a:spcAft>
                <a:spcPts val="600"/>
              </a:spcAft>
              <a:buNone/>
            </a:pPr>
            <a:endParaRPr lang="en-GB" sz="2400" dirty="0"/>
          </a:p>
          <a:p>
            <a:pPr marL="0" indent="0">
              <a:spcBef>
                <a:spcPts val="600"/>
              </a:spcBef>
              <a:spcAft>
                <a:spcPts val="600"/>
              </a:spcAft>
              <a:buNone/>
            </a:pPr>
            <a:endParaRPr lang="en-GB" sz="2400" dirty="0"/>
          </a:p>
          <a:p>
            <a:pPr>
              <a:spcBef>
                <a:spcPts val="600"/>
              </a:spcBef>
              <a:spcAft>
                <a:spcPts val="600"/>
              </a:spcAft>
            </a:pPr>
            <a:endParaRPr lang="en-GB" dirty="0"/>
          </a:p>
          <a:p>
            <a:endParaRPr lang="en-GB" dirty="0"/>
          </a:p>
        </p:txBody>
      </p:sp>
      <p:sp>
        <p:nvSpPr>
          <p:cNvPr id="3" name="Footer Placeholder 2">
            <a:extLst>
              <a:ext uri="{FF2B5EF4-FFF2-40B4-BE49-F238E27FC236}">
                <a16:creationId xmlns:a16="http://schemas.microsoft.com/office/drawing/2014/main" id="{381606A9-8C81-CB8F-5E8C-C9DE2465DFAA}"/>
              </a:ext>
            </a:extLst>
          </p:cNvPr>
          <p:cNvSpPr>
            <a:spLocks noGrp="1"/>
          </p:cNvSpPr>
          <p:nvPr>
            <p:ph type="ftr" sz="quarter" idx="11"/>
          </p:nvPr>
        </p:nvSpPr>
        <p:spPr>
          <a:xfrm>
            <a:off x="554736" y="6419665"/>
            <a:ext cx="2310122" cy="235955"/>
          </a:xfrm>
        </p:spPr>
        <p:txBody>
          <a:bodyPr/>
          <a:lstStyle/>
          <a:p>
            <a:r>
              <a:rPr lang="en-US"/>
              <a:t>SESAR3 NET-TBO and ATC-TBO Global TBO Symposium</a:t>
            </a:r>
            <a:endParaRPr lang="fr-FR" dirty="0"/>
          </a:p>
        </p:txBody>
      </p:sp>
      <p:grpSp>
        <p:nvGrpSpPr>
          <p:cNvPr id="21" name="Group 20">
            <a:extLst>
              <a:ext uri="{FF2B5EF4-FFF2-40B4-BE49-F238E27FC236}">
                <a16:creationId xmlns:a16="http://schemas.microsoft.com/office/drawing/2014/main" id="{E629EE08-8540-1D5C-D173-D0ECA8DF2524}"/>
              </a:ext>
            </a:extLst>
          </p:cNvPr>
          <p:cNvGrpSpPr/>
          <p:nvPr/>
        </p:nvGrpSpPr>
        <p:grpSpPr>
          <a:xfrm>
            <a:off x="7547206" y="89527"/>
            <a:ext cx="4644794" cy="6448115"/>
            <a:chOff x="7518401" y="10692"/>
            <a:chExt cx="4631386" cy="6847307"/>
          </a:xfrm>
        </p:grpSpPr>
        <p:pic>
          <p:nvPicPr>
            <p:cNvPr id="7" name="Picture 6">
              <a:extLst>
                <a:ext uri="{FF2B5EF4-FFF2-40B4-BE49-F238E27FC236}">
                  <a16:creationId xmlns:a16="http://schemas.microsoft.com/office/drawing/2014/main" id="{EC0D0D9F-2265-93B5-F61B-3EDA742E27F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18402" y="692971"/>
              <a:ext cx="2725535" cy="1792415"/>
            </a:xfrm>
            <a:prstGeom prst="rect">
              <a:avLst/>
            </a:prstGeom>
          </p:spPr>
        </p:pic>
        <p:pic>
          <p:nvPicPr>
            <p:cNvPr id="12" name="Picture 11">
              <a:extLst>
                <a:ext uri="{FF2B5EF4-FFF2-40B4-BE49-F238E27FC236}">
                  <a16:creationId xmlns:a16="http://schemas.microsoft.com/office/drawing/2014/main" id="{6227275E-D221-3EE6-6E1B-F930D3F9391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
            <a:stretch/>
          </p:blipFill>
          <p:spPr>
            <a:xfrm>
              <a:off x="10202440" y="24532"/>
              <a:ext cx="1876725" cy="1913535"/>
            </a:xfrm>
            <a:prstGeom prst="rect">
              <a:avLst/>
            </a:prstGeom>
          </p:spPr>
        </p:pic>
        <p:pic>
          <p:nvPicPr>
            <p:cNvPr id="4" name="Picture 3">
              <a:extLst>
                <a:ext uri="{FF2B5EF4-FFF2-40B4-BE49-F238E27FC236}">
                  <a16:creationId xmlns:a16="http://schemas.microsoft.com/office/drawing/2014/main" id="{5F254A1E-B925-11CE-FAD5-BC2D00564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90360" y="4308088"/>
              <a:ext cx="2141504" cy="1381852"/>
            </a:xfrm>
            <a:prstGeom prst="rect">
              <a:avLst/>
            </a:prstGeom>
          </p:spPr>
        </p:pic>
        <p:pic>
          <p:nvPicPr>
            <p:cNvPr id="6" name="Picture 5">
              <a:extLst>
                <a:ext uri="{FF2B5EF4-FFF2-40B4-BE49-F238E27FC236}">
                  <a16:creationId xmlns:a16="http://schemas.microsoft.com/office/drawing/2014/main" id="{13B9F221-6060-DDDC-4B5C-B3ADEC8F21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
            <a:stretch/>
          </p:blipFill>
          <p:spPr>
            <a:xfrm>
              <a:off x="7520808" y="4269001"/>
              <a:ext cx="1164429" cy="1420937"/>
            </a:xfrm>
            <a:prstGeom prst="rect">
              <a:avLst/>
            </a:prstGeom>
          </p:spPr>
        </p:pic>
        <p:pic>
          <p:nvPicPr>
            <p:cNvPr id="13" name="Picture 12">
              <a:extLst>
                <a:ext uri="{FF2B5EF4-FFF2-40B4-BE49-F238E27FC236}">
                  <a16:creationId xmlns:a16="http://schemas.microsoft.com/office/drawing/2014/main" id="{A196632A-09A7-0C46-64AD-FE4B23BA4E8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238927" y="1612563"/>
              <a:ext cx="1862445" cy="1344128"/>
            </a:xfrm>
            <a:prstGeom prst="rect">
              <a:avLst/>
            </a:prstGeom>
          </p:spPr>
        </p:pic>
        <p:pic>
          <p:nvPicPr>
            <p:cNvPr id="8" name="Picture 7">
              <a:extLst>
                <a:ext uri="{FF2B5EF4-FFF2-40B4-BE49-F238E27FC236}">
                  <a16:creationId xmlns:a16="http://schemas.microsoft.com/office/drawing/2014/main" id="{2BE12EF5-ED87-109E-13EC-F68B5D66F5E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779546" y="22978"/>
              <a:ext cx="1450420" cy="834007"/>
            </a:xfrm>
            <a:prstGeom prst="rect">
              <a:avLst/>
            </a:prstGeom>
          </p:spPr>
        </p:pic>
        <p:pic>
          <p:nvPicPr>
            <p:cNvPr id="14" name="Picture 13">
              <a:extLst>
                <a:ext uri="{FF2B5EF4-FFF2-40B4-BE49-F238E27FC236}">
                  <a16:creationId xmlns:a16="http://schemas.microsoft.com/office/drawing/2014/main" id="{AA0A503D-9195-7901-4410-CAEC1C0F7345}"/>
                </a:ext>
              </a:extLst>
            </p:cNvPr>
            <p:cNvPicPr>
              <a:picLocks noChangeAspect="1"/>
            </p:cNvPicPr>
            <p:nvPr/>
          </p:nvPicPr>
          <p:blipFill>
            <a:blip r:embed="rId8"/>
            <a:stretch>
              <a:fillRect/>
            </a:stretch>
          </p:blipFill>
          <p:spPr>
            <a:xfrm>
              <a:off x="7523795" y="10692"/>
              <a:ext cx="1523894" cy="834007"/>
            </a:xfrm>
            <a:prstGeom prst="rect">
              <a:avLst/>
            </a:prstGeom>
          </p:spPr>
        </p:pic>
        <p:pic>
          <p:nvPicPr>
            <p:cNvPr id="10" name="Picture 9">
              <a:extLst>
                <a:ext uri="{FF2B5EF4-FFF2-40B4-BE49-F238E27FC236}">
                  <a16:creationId xmlns:a16="http://schemas.microsoft.com/office/drawing/2014/main" id="{1E4E3283-BF6C-8DC1-FB6A-2B651DD63A6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98048" y="2439471"/>
              <a:ext cx="3022325" cy="1931640"/>
            </a:xfrm>
            <a:prstGeom prst="rect">
              <a:avLst/>
            </a:prstGeom>
          </p:spPr>
        </p:pic>
        <p:pic>
          <p:nvPicPr>
            <p:cNvPr id="11" name="Picture 10">
              <a:extLst>
                <a:ext uri="{FF2B5EF4-FFF2-40B4-BE49-F238E27FC236}">
                  <a16:creationId xmlns:a16="http://schemas.microsoft.com/office/drawing/2014/main" id="{AD55BBC5-7292-800C-8E30-9164C60DFA9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518402" y="2427185"/>
              <a:ext cx="1977690" cy="2019357"/>
            </a:xfrm>
            <a:prstGeom prst="rect">
              <a:avLst/>
            </a:prstGeom>
          </p:spPr>
        </p:pic>
        <p:pic>
          <p:nvPicPr>
            <p:cNvPr id="5" name="Picture 4">
              <a:extLst>
                <a:ext uri="{FF2B5EF4-FFF2-40B4-BE49-F238E27FC236}">
                  <a16:creationId xmlns:a16="http://schemas.microsoft.com/office/drawing/2014/main" id="{CFE55775-E592-9005-C04F-4C5C00D8F3AD}"/>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b="-5"/>
            <a:stretch/>
          </p:blipFill>
          <p:spPr>
            <a:xfrm>
              <a:off x="8259135" y="4361647"/>
              <a:ext cx="2018691" cy="1328290"/>
            </a:xfrm>
            <a:prstGeom prst="rect">
              <a:avLst/>
            </a:prstGeom>
          </p:spPr>
        </p:pic>
        <p:pic>
          <p:nvPicPr>
            <p:cNvPr id="17" name="Picture 16">
              <a:extLst>
                <a:ext uri="{FF2B5EF4-FFF2-40B4-BE49-F238E27FC236}">
                  <a16:creationId xmlns:a16="http://schemas.microsoft.com/office/drawing/2014/main" id="{28C8B38C-7A11-F988-21BF-95437D1A5D1B}"/>
                </a:ext>
              </a:extLst>
            </p:cNvPr>
            <p:cNvPicPr>
              <a:picLocks noChangeAspect="1"/>
            </p:cNvPicPr>
            <p:nvPr/>
          </p:nvPicPr>
          <p:blipFill>
            <a:blip r:embed="rId12"/>
            <a:stretch>
              <a:fillRect/>
            </a:stretch>
          </p:blipFill>
          <p:spPr>
            <a:xfrm>
              <a:off x="9735905" y="5683721"/>
              <a:ext cx="2413882" cy="1174277"/>
            </a:xfrm>
            <a:prstGeom prst="rect">
              <a:avLst/>
            </a:prstGeom>
            <a:ln>
              <a:solidFill>
                <a:schemeClr val="accent2"/>
              </a:solidFill>
            </a:ln>
          </p:spPr>
        </p:pic>
        <p:pic>
          <p:nvPicPr>
            <p:cNvPr id="18" name="Picture 17">
              <a:extLst>
                <a:ext uri="{FF2B5EF4-FFF2-40B4-BE49-F238E27FC236}">
                  <a16:creationId xmlns:a16="http://schemas.microsoft.com/office/drawing/2014/main" id="{94D126EA-5F3E-00CF-F181-01D89ED7A97D}"/>
                </a:ext>
              </a:extLst>
            </p:cNvPr>
            <p:cNvPicPr>
              <a:picLocks noChangeAspect="1"/>
            </p:cNvPicPr>
            <p:nvPr/>
          </p:nvPicPr>
          <p:blipFill>
            <a:blip r:embed="rId13"/>
            <a:stretch>
              <a:fillRect/>
            </a:stretch>
          </p:blipFill>
          <p:spPr>
            <a:xfrm>
              <a:off x="7518401" y="5683722"/>
              <a:ext cx="2265157" cy="1174277"/>
            </a:xfrm>
            <a:prstGeom prst="rect">
              <a:avLst/>
            </a:prstGeom>
            <a:ln>
              <a:solidFill>
                <a:schemeClr val="accent2"/>
              </a:solidFill>
            </a:ln>
          </p:spPr>
        </p:pic>
      </p:grpSp>
      <p:pic>
        <p:nvPicPr>
          <p:cNvPr id="2" name="Picture 1" descr="A white rectangular object with black text&#10;&#10;Description automatically generated">
            <a:hlinkClick r:id="rId14"/>
            <a:extLst>
              <a:ext uri="{FF2B5EF4-FFF2-40B4-BE49-F238E27FC236}">
                <a16:creationId xmlns:a16="http://schemas.microsoft.com/office/drawing/2014/main" id="{45DCB43A-EB19-CF49-B9A4-09722B047EBA}"/>
              </a:ext>
            </a:extLst>
          </p:cNvPr>
          <p:cNvPicPr>
            <a:picLocks noChangeAspect="1"/>
          </p:cNvPicPr>
          <p:nvPr/>
        </p:nvPicPr>
        <p:blipFill>
          <a:blip r:embed="rId15"/>
          <a:stretch>
            <a:fillRect/>
          </a:stretch>
        </p:blipFill>
        <p:spPr>
          <a:xfrm>
            <a:off x="3360556" y="6031021"/>
            <a:ext cx="3979250" cy="677251"/>
          </a:xfrm>
          <a:prstGeom prst="rect">
            <a:avLst/>
          </a:prstGeom>
          <a:ln>
            <a:solidFill>
              <a:schemeClr val="accent2">
                <a:lumMod val="20000"/>
                <a:lumOff val="80000"/>
              </a:schemeClr>
            </a:solidFill>
          </a:ln>
        </p:spPr>
      </p:pic>
    </p:spTree>
    <p:extLst>
      <p:ext uri="{BB962C8B-B14F-4D97-AF65-F5344CB8AC3E}">
        <p14:creationId xmlns:p14="http://schemas.microsoft.com/office/powerpoint/2010/main" val="2842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wipe(down)">
                                      <p:cBhvr>
                                        <p:cTn id="10" dur="500"/>
                                        <p:tgtEl>
                                          <p:spTgt spid="1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wipe(down)">
                                      <p:cBhvr>
                                        <p:cTn id="13" dur="500"/>
                                        <p:tgtEl>
                                          <p:spTgt spid="1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wipe(down)">
                                      <p:cBhvr>
                                        <p:cTn id="16" dur="500"/>
                                        <p:tgtEl>
                                          <p:spTgt spid="16">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wipe(down)">
                                      <p:cBhvr>
                                        <p:cTn id="19" dur="500"/>
                                        <p:tgtEl>
                                          <p:spTgt spid="1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xEl>
                                              <p:pRg st="5" end="5"/>
                                            </p:txEl>
                                          </p:spTgt>
                                        </p:tgtEl>
                                        <p:attrNameLst>
                                          <p:attrName>style.visibility</p:attrName>
                                        </p:attrNameLst>
                                      </p:cBhvr>
                                      <p:to>
                                        <p:strVal val="visible"/>
                                      </p:to>
                                    </p:set>
                                    <p:animEffect transition="in" filter="wipe(down)">
                                      <p:cBhvr>
                                        <p:cTn id="24" dur="500"/>
                                        <p:tgtEl>
                                          <p:spTgt spid="16">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wipe(down)">
                                      <p:cBhvr>
                                        <p:cTn id="27" dur="500"/>
                                        <p:tgtEl>
                                          <p:spTgt spid="16">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xEl>
                                              <p:pRg st="7" end="7"/>
                                            </p:txEl>
                                          </p:spTgt>
                                        </p:tgtEl>
                                        <p:attrNameLst>
                                          <p:attrName>style.visibility</p:attrName>
                                        </p:attrNameLst>
                                      </p:cBhvr>
                                      <p:to>
                                        <p:strVal val="visible"/>
                                      </p:to>
                                    </p:set>
                                    <p:animEffect transition="in" filter="wipe(down)">
                                      <p:cBhvr>
                                        <p:cTn id="30" dur="500"/>
                                        <p:tgtEl>
                                          <p:spTgt spid="16">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6">
                                            <p:txEl>
                                              <p:pRg st="8" end="8"/>
                                            </p:txEl>
                                          </p:spTgt>
                                        </p:tgtEl>
                                        <p:attrNameLst>
                                          <p:attrName>style.visibility</p:attrName>
                                        </p:attrNameLst>
                                      </p:cBhvr>
                                      <p:to>
                                        <p:strVal val="visible"/>
                                      </p:to>
                                    </p:set>
                                    <p:animEffect transition="in" filter="wipe(down)">
                                      <p:cBhvr>
                                        <p:cTn id="33"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1190-89EE-1A97-8F3F-97E153C68D2A}"/>
              </a:ext>
            </a:extLst>
          </p:cNvPr>
          <p:cNvSpPr>
            <a:spLocks noGrp="1"/>
          </p:cNvSpPr>
          <p:nvPr>
            <p:ph type="title"/>
          </p:nvPr>
        </p:nvSpPr>
        <p:spPr>
          <a:xfrm>
            <a:off x="477245" y="337480"/>
            <a:ext cx="7299645" cy="433953"/>
          </a:xfrm>
        </p:spPr>
        <p:txBody>
          <a:bodyPr anchor="b">
            <a:normAutofit fontScale="90000"/>
          </a:bodyPr>
          <a:lstStyle/>
          <a:p>
            <a:r>
              <a:rPr lang="en-GB" dirty="0"/>
              <a:t>SESAR3 ambitions – ATC-TBO until mid-2026</a:t>
            </a:r>
            <a:endParaRPr lang="en-GB" dirty="0">
              <a:cs typeface="Calibri Light"/>
            </a:endParaRPr>
          </a:p>
        </p:txBody>
      </p:sp>
      <p:sp>
        <p:nvSpPr>
          <p:cNvPr id="32" name="Text Placeholder 3">
            <a:extLst>
              <a:ext uri="{FF2B5EF4-FFF2-40B4-BE49-F238E27FC236}">
                <a16:creationId xmlns:a16="http://schemas.microsoft.com/office/drawing/2014/main" id="{26FB3C44-AF5D-579C-F006-11BA5A53888E}"/>
              </a:ext>
            </a:extLst>
          </p:cNvPr>
          <p:cNvSpPr>
            <a:spLocks noGrp="1"/>
          </p:cNvSpPr>
          <p:nvPr>
            <p:ph type="body" sz="half" idx="2"/>
          </p:nvPr>
        </p:nvSpPr>
        <p:spPr>
          <a:xfrm>
            <a:off x="102094" y="889411"/>
            <a:ext cx="7034876" cy="5412276"/>
          </a:xfrm>
        </p:spPr>
        <p:txBody>
          <a:bodyPr>
            <a:normAutofit/>
          </a:bodyPr>
          <a:lstStyle/>
          <a:p>
            <a:pPr marL="0" lvl="1">
              <a:spcBef>
                <a:spcPts val="600"/>
              </a:spcBef>
              <a:spcAft>
                <a:spcPts val="600"/>
              </a:spcAft>
            </a:pPr>
            <a:r>
              <a:rPr lang="en-GB" sz="2000" dirty="0"/>
              <a:t>Solutions #4 and #5</a:t>
            </a:r>
          </a:p>
          <a:p>
            <a:pPr marL="228600" lvl="1" indent="-228600">
              <a:spcBef>
                <a:spcPts val="600"/>
              </a:spcBef>
              <a:spcAft>
                <a:spcPts val="600"/>
              </a:spcAft>
              <a:buFont typeface="Arial" panose="020B0604020202020204" pitchFamily="34" charset="0"/>
              <a:buChar char="•"/>
            </a:pPr>
            <a:r>
              <a:rPr lang="en-GB" sz="2000" dirty="0"/>
              <a:t>Complete validation of operational and technical integration aspects to assess TRL6 maturity</a:t>
            </a:r>
          </a:p>
          <a:p>
            <a:pPr marL="228600" lvl="1" indent="-228600">
              <a:spcBef>
                <a:spcPts val="600"/>
              </a:spcBef>
              <a:spcAft>
                <a:spcPts val="600"/>
              </a:spcAft>
              <a:buFont typeface="Arial" panose="020B0604020202020204" pitchFamily="34" charset="0"/>
              <a:buChar char="•"/>
            </a:pPr>
            <a:r>
              <a:rPr lang="en-GB" sz="2000" dirty="0"/>
              <a:t>Engage with </a:t>
            </a:r>
            <a:r>
              <a:rPr lang="en-US" sz="2000" dirty="0"/>
              <a:t>airspace users, ANSPs and industry, to align expectations on benefits and operational acceptability to facilitate deployment </a:t>
            </a:r>
          </a:p>
          <a:p>
            <a:pPr marL="0" lvl="1">
              <a:spcBef>
                <a:spcPts val="600"/>
              </a:spcBef>
              <a:spcAft>
                <a:spcPts val="600"/>
              </a:spcAft>
            </a:pPr>
            <a:r>
              <a:rPr lang="en-US" sz="2000" dirty="0"/>
              <a:t>Solution #6</a:t>
            </a:r>
          </a:p>
          <a:p>
            <a:pPr marL="228600" lvl="1" indent="-228600">
              <a:spcBef>
                <a:spcPts val="600"/>
              </a:spcBef>
              <a:spcAft>
                <a:spcPts val="600"/>
              </a:spcAft>
              <a:buFont typeface="Arial" panose="020B0604020202020204" pitchFamily="34" charset="0"/>
              <a:buChar char="•"/>
            </a:pPr>
            <a:r>
              <a:rPr lang="en-US" sz="2000" dirty="0"/>
              <a:t>Validate operational feasibility for future TBO concepts with actions increasingly initiated by automation to assess TRL4 maturity</a:t>
            </a:r>
          </a:p>
          <a:p>
            <a:pPr marL="0" lvl="1">
              <a:spcBef>
                <a:spcPts val="600"/>
              </a:spcBef>
              <a:spcAft>
                <a:spcPts val="600"/>
              </a:spcAft>
            </a:pPr>
            <a:r>
              <a:rPr lang="en-US" sz="2000" dirty="0"/>
              <a:t>Focus on value throughout:</a:t>
            </a:r>
          </a:p>
          <a:p>
            <a:pPr marL="342900" lvl="1" indent="-342900">
              <a:spcBef>
                <a:spcPts val="600"/>
              </a:spcBef>
              <a:spcAft>
                <a:spcPts val="600"/>
              </a:spcAft>
              <a:buFont typeface="Arial" panose="020B0604020202020204" pitchFamily="34" charset="0"/>
              <a:buChar char="•"/>
            </a:pPr>
            <a:r>
              <a:rPr lang="en-US" sz="2000" dirty="0"/>
              <a:t>Validating environment, capacity, operational efficiency, cost efficiency, safety, security benefits</a:t>
            </a:r>
          </a:p>
          <a:p>
            <a:pPr marL="342900" lvl="1" indent="-342900">
              <a:spcBef>
                <a:spcPts val="600"/>
              </a:spcBef>
              <a:spcAft>
                <a:spcPts val="600"/>
              </a:spcAft>
              <a:buFont typeface="Arial" panose="020B0604020202020204" pitchFamily="34" charset="0"/>
              <a:buChar char="•"/>
            </a:pPr>
            <a:r>
              <a:rPr lang="en-US" sz="2000" dirty="0"/>
              <a:t>Supported by validation reports, performance assessments, Safety/HP/Security assessments, CBA  </a:t>
            </a:r>
          </a:p>
          <a:p>
            <a:pPr marL="228600" lvl="1" indent="-228600">
              <a:spcBef>
                <a:spcPts val="600"/>
              </a:spcBef>
              <a:spcAft>
                <a:spcPts val="600"/>
              </a:spcAft>
              <a:buFont typeface="Arial" panose="020B0604020202020204" pitchFamily="34" charset="0"/>
              <a:buChar char="•"/>
            </a:pPr>
            <a:endParaRPr lang="en-US" sz="2000" dirty="0"/>
          </a:p>
          <a:p>
            <a:endParaRPr lang="en-US" dirty="0"/>
          </a:p>
        </p:txBody>
      </p:sp>
      <p:sp>
        <p:nvSpPr>
          <p:cNvPr id="4" name="Footer Placeholder 3">
            <a:extLst>
              <a:ext uri="{FF2B5EF4-FFF2-40B4-BE49-F238E27FC236}">
                <a16:creationId xmlns:a16="http://schemas.microsoft.com/office/drawing/2014/main" id="{D7D322A0-4174-7A28-6737-926EB1E9C55B}"/>
              </a:ext>
            </a:extLst>
          </p:cNvPr>
          <p:cNvSpPr>
            <a:spLocks noGrp="1"/>
          </p:cNvSpPr>
          <p:nvPr>
            <p:ph type="ftr" sz="quarter" idx="11"/>
          </p:nvPr>
        </p:nvSpPr>
        <p:spPr>
          <a:xfrm>
            <a:off x="554736" y="6419665"/>
            <a:ext cx="1742039" cy="235955"/>
          </a:xfrm>
        </p:spPr>
        <p:txBody>
          <a:bodyPr anchor="t">
            <a:normAutofit fontScale="77500" lnSpcReduction="20000"/>
          </a:bodyPr>
          <a:lstStyle/>
          <a:p>
            <a:pPr>
              <a:spcAft>
                <a:spcPts val="600"/>
              </a:spcAft>
            </a:pPr>
            <a:r>
              <a:rPr lang="fr-FR"/>
              <a:t>SESAR3 NET-TBO and ATC-TBO Global TBO Symposium</a:t>
            </a:r>
          </a:p>
        </p:txBody>
      </p:sp>
      <p:pic>
        <p:nvPicPr>
          <p:cNvPr id="1026" name="Picture 2" descr="A group of logos of different brands&#10;&#10;Description automatically generated">
            <a:extLst>
              <a:ext uri="{FF2B5EF4-FFF2-40B4-BE49-F238E27FC236}">
                <a16:creationId xmlns:a16="http://schemas.microsoft.com/office/drawing/2014/main" id="{78385D61-E733-1BAA-3EFD-F856AF7C9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325" y="3606048"/>
            <a:ext cx="5402858" cy="2921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A0B3DEA-29E1-7A24-9C2E-EA9EFE01CBAB}"/>
              </a:ext>
            </a:extLst>
          </p:cNvPr>
          <p:cNvPicPr>
            <a:picLocks noChangeAspect="1"/>
          </p:cNvPicPr>
          <p:nvPr/>
        </p:nvPicPr>
        <p:blipFill>
          <a:blip r:embed="rId3"/>
          <a:stretch>
            <a:fillRect/>
          </a:stretch>
        </p:blipFill>
        <p:spPr>
          <a:xfrm>
            <a:off x="6895106" y="131737"/>
            <a:ext cx="5223606" cy="3402380"/>
          </a:xfrm>
          <a:prstGeom prst="rect">
            <a:avLst/>
          </a:prstGeom>
        </p:spPr>
      </p:pic>
    </p:spTree>
    <p:extLst>
      <p:ext uri="{BB962C8B-B14F-4D97-AF65-F5344CB8AC3E}">
        <p14:creationId xmlns:p14="http://schemas.microsoft.com/office/powerpoint/2010/main" val="170856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wipe(down)">
                                      <p:cBhvr>
                                        <p:cTn id="7" dur="500"/>
                                        <p:tgtEl>
                                          <p:spTgt spid="3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2">
                                            <p:txEl>
                                              <p:pRg st="1" end="1"/>
                                            </p:txEl>
                                          </p:spTgt>
                                        </p:tgtEl>
                                        <p:attrNameLst>
                                          <p:attrName>style.visibility</p:attrName>
                                        </p:attrNameLst>
                                      </p:cBhvr>
                                      <p:to>
                                        <p:strVal val="visible"/>
                                      </p:to>
                                    </p:set>
                                    <p:animEffect transition="in" filter="wipe(down)">
                                      <p:cBhvr>
                                        <p:cTn id="10" dur="500"/>
                                        <p:tgtEl>
                                          <p:spTgt spid="3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2">
                                            <p:txEl>
                                              <p:pRg st="2" end="2"/>
                                            </p:txEl>
                                          </p:spTgt>
                                        </p:tgtEl>
                                        <p:attrNameLst>
                                          <p:attrName>style.visibility</p:attrName>
                                        </p:attrNameLst>
                                      </p:cBhvr>
                                      <p:to>
                                        <p:strVal val="visible"/>
                                      </p:to>
                                    </p:set>
                                    <p:animEffect transition="in" filter="wipe(down)">
                                      <p:cBhvr>
                                        <p:cTn id="13" dur="500"/>
                                        <p:tgtEl>
                                          <p:spTgt spid="3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2">
                                            <p:txEl>
                                              <p:pRg st="3" end="3"/>
                                            </p:txEl>
                                          </p:spTgt>
                                        </p:tgtEl>
                                        <p:attrNameLst>
                                          <p:attrName>style.visibility</p:attrName>
                                        </p:attrNameLst>
                                      </p:cBhvr>
                                      <p:to>
                                        <p:strVal val="visible"/>
                                      </p:to>
                                    </p:set>
                                    <p:animEffect transition="in" filter="wipe(down)">
                                      <p:cBhvr>
                                        <p:cTn id="16" dur="500"/>
                                        <p:tgtEl>
                                          <p:spTgt spid="3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2">
                                            <p:txEl>
                                              <p:pRg st="4" end="4"/>
                                            </p:txEl>
                                          </p:spTgt>
                                        </p:tgtEl>
                                        <p:attrNameLst>
                                          <p:attrName>style.visibility</p:attrName>
                                        </p:attrNameLst>
                                      </p:cBhvr>
                                      <p:to>
                                        <p:strVal val="visible"/>
                                      </p:to>
                                    </p:set>
                                    <p:animEffect transition="in" filter="wipe(down)">
                                      <p:cBhvr>
                                        <p:cTn id="19" dur="500"/>
                                        <p:tgtEl>
                                          <p:spTgt spid="3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2">
                                            <p:txEl>
                                              <p:pRg st="5" end="5"/>
                                            </p:txEl>
                                          </p:spTgt>
                                        </p:tgtEl>
                                        <p:attrNameLst>
                                          <p:attrName>style.visibility</p:attrName>
                                        </p:attrNameLst>
                                      </p:cBhvr>
                                      <p:to>
                                        <p:strVal val="visible"/>
                                      </p:to>
                                    </p:set>
                                    <p:animEffect transition="in" filter="wipe(down)">
                                      <p:cBhvr>
                                        <p:cTn id="24" dur="500"/>
                                        <p:tgtEl>
                                          <p:spTgt spid="32">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2">
                                            <p:txEl>
                                              <p:pRg st="6" end="6"/>
                                            </p:txEl>
                                          </p:spTgt>
                                        </p:tgtEl>
                                        <p:attrNameLst>
                                          <p:attrName>style.visibility</p:attrName>
                                        </p:attrNameLst>
                                      </p:cBhvr>
                                      <p:to>
                                        <p:strVal val="visible"/>
                                      </p:to>
                                    </p:set>
                                    <p:animEffect transition="in" filter="wipe(down)">
                                      <p:cBhvr>
                                        <p:cTn id="27" dur="500"/>
                                        <p:tgtEl>
                                          <p:spTgt spid="32">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2">
                                            <p:txEl>
                                              <p:pRg st="7" end="7"/>
                                            </p:txEl>
                                          </p:spTgt>
                                        </p:tgtEl>
                                        <p:attrNameLst>
                                          <p:attrName>style.visibility</p:attrName>
                                        </p:attrNameLst>
                                      </p:cBhvr>
                                      <p:to>
                                        <p:strVal val="visible"/>
                                      </p:to>
                                    </p:set>
                                    <p:animEffect transition="in" filter="wipe(down)">
                                      <p:cBhvr>
                                        <p:cTn id="30" dur="500"/>
                                        <p:tgtEl>
                                          <p:spTgt spid="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BA8B05-B67C-D7D1-F7E3-0253C4523529}"/>
              </a:ext>
            </a:extLst>
          </p:cNvPr>
          <p:cNvSpPr>
            <a:spLocks noGrp="1"/>
          </p:cNvSpPr>
          <p:nvPr>
            <p:ph type="title"/>
          </p:nvPr>
        </p:nvSpPr>
        <p:spPr>
          <a:xfrm>
            <a:off x="263471" y="334670"/>
            <a:ext cx="9568625" cy="409290"/>
          </a:xfrm>
        </p:spPr>
        <p:txBody>
          <a:bodyPr>
            <a:normAutofit fontScale="90000"/>
          </a:bodyPr>
          <a:lstStyle/>
          <a:p>
            <a:r>
              <a:rPr lang="en-GB" dirty="0"/>
              <a:t>Key insights from past and current R&amp;I work  for ATC-TBO</a:t>
            </a:r>
          </a:p>
        </p:txBody>
      </p:sp>
      <p:sp>
        <p:nvSpPr>
          <p:cNvPr id="7" name="Content Placeholder 6">
            <a:extLst>
              <a:ext uri="{FF2B5EF4-FFF2-40B4-BE49-F238E27FC236}">
                <a16:creationId xmlns:a16="http://schemas.microsoft.com/office/drawing/2014/main" id="{9BC79A2C-85EB-CA5E-3351-FFDCC7331F58}"/>
              </a:ext>
            </a:extLst>
          </p:cNvPr>
          <p:cNvSpPr>
            <a:spLocks noGrp="1"/>
          </p:cNvSpPr>
          <p:nvPr>
            <p:ph idx="1"/>
          </p:nvPr>
        </p:nvSpPr>
        <p:spPr>
          <a:xfrm>
            <a:off x="85241" y="1162848"/>
            <a:ext cx="7834393" cy="5300418"/>
          </a:xfrm>
        </p:spPr>
        <p:txBody>
          <a:bodyPr vert="horz" lIns="91440" tIns="45720" rIns="91440" bIns="45720" rtlCol="0" anchor="t">
            <a:normAutofit/>
          </a:bodyPr>
          <a:lstStyle/>
          <a:p>
            <a:r>
              <a:rPr lang="en-GB" sz="3200" dirty="0"/>
              <a:t>Benefits strongly linked to rate of ATS-B2 (ADS-C EPP and CPDLC) equipage</a:t>
            </a:r>
          </a:p>
          <a:p>
            <a:r>
              <a:rPr lang="en-GB" sz="3200" dirty="0"/>
              <a:t>Latency and channel capacity influenced by air/ground communications network performance</a:t>
            </a:r>
            <a:endParaRPr lang="en-GB" sz="3200" dirty="0">
              <a:ea typeface="Calibri"/>
              <a:cs typeface="Calibri"/>
            </a:endParaRPr>
          </a:p>
          <a:p>
            <a:r>
              <a:rPr lang="en-GB" sz="3200" dirty="0"/>
              <a:t>Validation of complexity and workload in the cockpit is key</a:t>
            </a:r>
          </a:p>
          <a:p>
            <a:r>
              <a:rPr lang="en-GB" sz="3200" dirty="0"/>
              <a:t>Strong ATCO and Flight crew involvement  key to gain trust notably for automation aspects</a:t>
            </a:r>
          </a:p>
          <a:p>
            <a:endParaRPr lang="en-GB" dirty="0"/>
          </a:p>
        </p:txBody>
      </p:sp>
      <p:sp>
        <p:nvSpPr>
          <p:cNvPr id="5" name="Footer Placeholder 4">
            <a:extLst>
              <a:ext uri="{FF2B5EF4-FFF2-40B4-BE49-F238E27FC236}">
                <a16:creationId xmlns:a16="http://schemas.microsoft.com/office/drawing/2014/main" id="{622457A7-F2B0-2CD5-EB9B-9DB3A69FE12A}"/>
              </a:ext>
            </a:extLst>
          </p:cNvPr>
          <p:cNvSpPr>
            <a:spLocks noGrp="1"/>
          </p:cNvSpPr>
          <p:nvPr>
            <p:ph type="ftr" sz="quarter" idx="11"/>
          </p:nvPr>
        </p:nvSpPr>
        <p:spPr>
          <a:xfrm>
            <a:off x="554736" y="6419665"/>
            <a:ext cx="2490681" cy="235955"/>
          </a:xfrm>
        </p:spPr>
        <p:txBody>
          <a:bodyPr/>
          <a:lstStyle/>
          <a:p>
            <a:r>
              <a:rPr lang="fr-FR"/>
              <a:t>SESAR3 NET-TBO and ATC-TBO Global TBO Symposium</a:t>
            </a:r>
            <a:endParaRPr lang="fr-FR" dirty="0"/>
          </a:p>
        </p:txBody>
      </p:sp>
      <p:grpSp>
        <p:nvGrpSpPr>
          <p:cNvPr id="2" name="Group 1">
            <a:extLst>
              <a:ext uri="{FF2B5EF4-FFF2-40B4-BE49-F238E27FC236}">
                <a16:creationId xmlns:a16="http://schemas.microsoft.com/office/drawing/2014/main" id="{C74CC652-4993-2419-599C-D94DA8E2BFB9}"/>
              </a:ext>
            </a:extLst>
          </p:cNvPr>
          <p:cNvGrpSpPr/>
          <p:nvPr/>
        </p:nvGrpSpPr>
        <p:grpSpPr>
          <a:xfrm>
            <a:off x="8012623" y="1343717"/>
            <a:ext cx="3982955" cy="5300418"/>
            <a:chOff x="7971537" y="1557216"/>
            <a:chExt cx="3740824" cy="5029565"/>
          </a:xfrm>
        </p:grpSpPr>
        <p:pic>
          <p:nvPicPr>
            <p:cNvPr id="8" name="Picture 7">
              <a:extLst>
                <a:ext uri="{FF2B5EF4-FFF2-40B4-BE49-F238E27FC236}">
                  <a16:creationId xmlns:a16="http://schemas.microsoft.com/office/drawing/2014/main" id="{53DF3021-041D-3DD7-FAD5-1AD482E0E6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6219" y="1557216"/>
              <a:ext cx="3736142" cy="1710362"/>
            </a:xfrm>
            <a:prstGeom prst="rect">
              <a:avLst/>
            </a:prstGeom>
          </p:spPr>
        </p:pic>
        <p:pic>
          <p:nvPicPr>
            <p:cNvPr id="12" name="Picture 11" descr="A group of men working on a computer&#10;&#10;Description automatically generated">
              <a:extLst>
                <a:ext uri="{FF2B5EF4-FFF2-40B4-BE49-F238E27FC236}">
                  <a16:creationId xmlns:a16="http://schemas.microsoft.com/office/drawing/2014/main" id="{F1523AE2-00F0-2986-C4BA-D96152071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1537" y="4490125"/>
              <a:ext cx="3727388" cy="2096656"/>
            </a:xfrm>
            <a:prstGeom prst="rect">
              <a:avLst/>
            </a:prstGeom>
          </p:spPr>
        </p:pic>
        <p:pic>
          <p:nvPicPr>
            <p:cNvPr id="14" name="Picture 13">
              <a:extLst>
                <a:ext uri="{FF2B5EF4-FFF2-40B4-BE49-F238E27FC236}">
                  <a16:creationId xmlns:a16="http://schemas.microsoft.com/office/drawing/2014/main" id="{5CC86181-3C5F-8AF7-81D8-063A9D237D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55035" y="3249727"/>
              <a:ext cx="2147704" cy="1301291"/>
            </a:xfrm>
            <a:prstGeom prst="rect">
              <a:avLst/>
            </a:prstGeom>
          </p:spPr>
        </p:pic>
        <p:pic>
          <p:nvPicPr>
            <p:cNvPr id="16" name="Picture 15" descr="A close-up of a screen&#10;&#10;Description automatically generated">
              <a:extLst>
                <a:ext uri="{FF2B5EF4-FFF2-40B4-BE49-F238E27FC236}">
                  <a16:creationId xmlns:a16="http://schemas.microsoft.com/office/drawing/2014/main" id="{1512E9D1-3594-EAD1-45E7-88EC2726F6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6219" y="3245436"/>
              <a:ext cx="2147705" cy="1345574"/>
            </a:xfrm>
            <a:prstGeom prst="rect">
              <a:avLst/>
            </a:prstGeom>
          </p:spPr>
        </p:pic>
      </p:grpSp>
    </p:spTree>
    <p:extLst>
      <p:ext uri="{BB962C8B-B14F-4D97-AF65-F5344CB8AC3E}">
        <p14:creationId xmlns:p14="http://schemas.microsoft.com/office/powerpoint/2010/main" val="360619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B11BD7-3F1F-8F92-03E2-B6F2363A1430}"/>
              </a:ext>
            </a:extLst>
          </p:cNvPr>
          <p:cNvPicPr>
            <a:picLocks noChangeAspect="1"/>
          </p:cNvPicPr>
          <p:nvPr/>
        </p:nvPicPr>
        <p:blipFill>
          <a:blip r:embed="rId2"/>
          <a:stretch>
            <a:fillRect/>
          </a:stretch>
        </p:blipFill>
        <p:spPr>
          <a:xfrm>
            <a:off x="2193011" y="2258036"/>
            <a:ext cx="4204569" cy="1901694"/>
          </a:xfrm>
          <a:prstGeom prst="rect">
            <a:avLst/>
          </a:prstGeom>
        </p:spPr>
      </p:pic>
      <p:pic>
        <p:nvPicPr>
          <p:cNvPr id="7" name="Picture 6">
            <a:extLst>
              <a:ext uri="{FF2B5EF4-FFF2-40B4-BE49-F238E27FC236}">
                <a16:creationId xmlns:a16="http://schemas.microsoft.com/office/drawing/2014/main" id="{0DCCF597-D5C1-DC49-B8C0-123108DE28CF}"/>
              </a:ext>
            </a:extLst>
          </p:cNvPr>
          <p:cNvPicPr>
            <a:picLocks noChangeAspect="1"/>
          </p:cNvPicPr>
          <p:nvPr/>
        </p:nvPicPr>
        <p:blipFill>
          <a:blip r:embed="rId3"/>
          <a:stretch>
            <a:fillRect/>
          </a:stretch>
        </p:blipFill>
        <p:spPr>
          <a:xfrm>
            <a:off x="6832169" y="2258035"/>
            <a:ext cx="3926237" cy="1901695"/>
          </a:xfrm>
          <a:prstGeom prst="rect">
            <a:avLst/>
          </a:prstGeom>
        </p:spPr>
      </p:pic>
      <p:sp>
        <p:nvSpPr>
          <p:cNvPr id="8" name="TextBox 7">
            <a:extLst>
              <a:ext uri="{FF2B5EF4-FFF2-40B4-BE49-F238E27FC236}">
                <a16:creationId xmlns:a16="http://schemas.microsoft.com/office/drawing/2014/main" id="{9012079B-FB81-7E7A-5204-F2DD3187677D}"/>
              </a:ext>
            </a:extLst>
          </p:cNvPr>
          <p:cNvSpPr txBox="1"/>
          <p:nvPr/>
        </p:nvSpPr>
        <p:spPr>
          <a:xfrm>
            <a:off x="6832169" y="4226005"/>
            <a:ext cx="3926237" cy="1677692"/>
          </a:xfrm>
          <a:prstGeom prst="rect">
            <a:avLst/>
          </a:prstGeom>
          <a:solidFill>
            <a:srgbClr val="00B0F0"/>
          </a:solidFill>
        </p:spPr>
        <p:txBody>
          <a:bodyPr wrap="square" rtlCol="0">
            <a:spAutoFit/>
          </a:bodyPr>
          <a:lstStyle/>
          <a:p>
            <a:pPr marL="171450" indent="-171450" algn="ctr">
              <a:buFont typeface="Arial" panose="020B0604020202020204" pitchFamily="34" charset="0"/>
              <a:buChar char="•"/>
            </a:pPr>
            <a:r>
              <a:rPr lang="en-GB" sz="1100" dirty="0">
                <a:solidFill>
                  <a:srgbClr val="FFFFFF"/>
                </a:solidFill>
              </a:rPr>
              <a:t>This project has received funding from the SESAR3 Joint Undertaking under the Horizon Europe’s research and innovation programme under grant number 101114808.</a:t>
            </a:r>
          </a:p>
          <a:p>
            <a:pPr marL="171450" indent="-171450" algn="ctr">
              <a:buFont typeface="Arial" panose="020B0604020202020204" pitchFamily="34" charset="0"/>
              <a:buChar char="•"/>
            </a:pPr>
            <a:r>
              <a:rPr lang="en-US" sz="1100" dirty="0">
                <a:solidFill>
                  <a:srgbClr val="FFFFFF"/>
                </a:solidFill>
              </a:rPr>
              <a:t>This work has received funding from the Swiss State Secretariat for Education, Research and Innovation (SERI)</a:t>
            </a:r>
            <a:endParaRPr lang="en-GB" sz="1100" dirty="0">
              <a:solidFill>
                <a:srgbClr val="FFFFFF"/>
              </a:solidFill>
            </a:endParaRPr>
          </a:p>
          <a:p>
            <a:pPr marL="171450" indent="-171450" algn="ctr">
              <a:buFont typeface="Arial" panose="020B0604020202020204" pitchFamily="34" charset="0"/>
              <a:buChar char="•"/>
            </a:pPr>
            <a:r>
              <a:rPr lang="en-GB" sz="1100" dirty="0">
                <a:solidFill>
                  <a:srgbClr val="FFFFFF"/>
                </a:solidFill>
              </a:rPr>
              <a:t>UK participant NATS in ATC-TBO receives funding from UK Research and Innovation (UKRI) under the UK government’s Horizon Europe funding guarantee [grant number 10109613].</a:t>
            </a:r>
          </a:p>
          <a:p>
            <a:pPr algn="ctr"/>
            <a:r>
              <a:rPr lang="en-GB" sz="1200" dirty="0">
                <a:solidFill>
                  <a:srgbClr val="FFFFFF"/>
                </a:solidFill>
              </a:rPr>
              <a:t> </a:t>
            </a:r>
          </a:p>
        </p:txBody>
      </p:sp>
      <p:sp>
        <p:nvSpPr>
          <p:cNvPr id="9" name="TextBox 8">
            <a:extLst>
              <a:ext uri="{FF2B5EF4-FFF2-40B4-BE49-F238E27FC236}">
                <a16:creationId xmlns:a16="http://schemas.microsoft.com/office/drawing/2014/main" id="{75038E16-D474-0834-7AAE-32D22F7221A2}"/>
              </a:ext>
            </a:extLst>
          </p:cNvPr>
          <p:cNvSpPr txBox="1"/>
          <p:nvPr/>
        </p:nvSpPr>
        <p:spPr>
          <a:xfrm>
            <a:off x="2193010" y="4226005"/>
            <a:ext cx="4204569" cy="1187505"/>
          </a:xfrm>
          <a:prstGeom prst="rect">
            <a:avLst/>
          </a:prstGeom>
          <a:solidFill>
            <a:srgbClr val="00B0F0"/>
          </a:solidFill>
        </p:spPr>
        <p:txBody>
          <a:bodyPr wrap="square" rtlCol="0">
            <a:spAutoFit/>
          </a:bodyPr>
          <a:lstStyle/>
          <a:p>
            <a:pPr marL="171450" indent="-171450" algn="ctr">
              <a:spcAft>
                <a:spcPts val="500"/>
              </a:spcAft>
              <a:buFont typeface="Arial" panose="020B0604020202020204" pitchFamily="34" charset="0"/>
              <a:buChar char="•"/>
            </a:pPr>
            <a:r>
              <a:rPr lang="en-GB" sz="1100" dirty="0">
                <a:solidFill>
                  <a:srgbClr val="FFFFFF"/>
                </a:solidFill>
              </a:rPr>
              <a:t>This project that has received funding from the SESAR 3 Joint Undertaking under the Horizon Europe’s research and innovation programme under grant number grant agreement No 101114748.</a:t>
            </a:r>
          </a:p>
          <a:p>
            <a:pPr marL="171450" indent="-171450" algn="ctr">
              <a:buFont typeface="Arial" panose="020B0604020202020204" pitchFamily="34" charset="0"/>
              <a:buChar char="•"/>
            </a:pPr>
            <a:r>
              <a:rPr lang="en-US" sz="1100" dirty="0">
                <a:solidFill>
                  <a:srgbClr val="FFFFFF"/>
                </a:solidFill>
              </a:rPr>
              <a:t>This work has received funding from the Swiss State Secretariat for Education, Research and Innovation (SERI)</a:t>
            </a:r>
            <a:endParaRPr lang="en-GB" sz="1100" dirty="0">
              <a:solidFill>
                <a:srgbClr val="FFFFFF"/>
              </a:solidFill>
            </a:endParaRPr>
          </a:p>
          <a:p>
            <a:pPr algn="ctr"/>
            <a:r>
              <a:rPr lang="en-GB" sz="1200" dirty="0">
                <a:solidFill>
                  <a:srgbClr val="FFFFFF"/>
                </a:solidFill>
              </a:rPr>
              <a:t> </a:t>
            </a:r>
          </a:p>
        </p:txBody>
      </p:sp>
      <p:sp>
        <p:nvSpPr>
          <p:cNvPr id="10" name="TextBox 9">
            <a:extLst>
              <a:ext uri="{FF2B5EF4-FFF2-40B4-BE49-F238E27FC236}">
                <a16:creationId xmlns:a16="http://schemas.microsoft.com/office/drawing/2014/main" id="{8494FD4E-F440-97D4-9A8C-4BF068872B4F}"/>
              </a:ext>
            </a:extLst>
          </p:cNvPr>
          <p:cNvSpPr txBox="1"/>
          <p:nvPr/>
        </p:nvSpPr>
        <p:spPr>
          <a:xfrm>
            <a:off x="4417017" y="728420"/>
            <a:ext cx="4556055" cy="1107996"/>
          </a:xfrm>
          <a:prstGeom prst="rect">
            <a:avLst/>
          </a:prstGeom>
          <a:noFill/>
        </p:spPr>
        <p:txBody>
          <a:bodyPr wrap="none" rtlCol="0">
            <a:spAutoFit/>
          </a:bodyPr>
          <a:lstStyle/>
          <a:p>
            <a:r>
              <a:rPr lang="en-GB" sz="6600">
                <a:solidFill>
                  <a:srgbClr val="FFFFFF"/>
                </a:solidFill>
              </a:rPr>
              <a:t>THANK YOU!</a:t>
            </a:r>
            <a:endParaRPr lang="en-GB" sz="6600" dirty="0">
              <a:solidFill>
                <a:srgbClr val="FFFFFF"/>
              </a:solidFill>
            </a:endParaRPr>
          </a:p>
        </p:txBody>
      </p:sp>
    </p:spTree>
    <p:extLst>
      <p:ext uri="{BB962C8B-B14F-4D97-AF65-F5344CB8AC3E}">
        <p14:creationId xmlns:p14="http://schemas.microsoft.com/office/powerpoint/2010/main" val="260943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237" y="265805"/>
            <a:ext cx="8615925" cy="461666"/>
          </a:xfrm>
        </p:spPr>
        <p:txBody>
          <a:bodyPr>
            <a:normAutofit/>
          </a:bodyPr>
          <a:lstStyle/>
          <a:p>
            <a:pPr algn="ctr"/>
            <a:r>
              <a:rPr lang="en-GB" sz="2800" dirty="0"/>
              <a:t>SESAR TBO overview &amp; scope</a:t>
            </a:r>
          </a:p>
        </p:txBody>
      </p:sp>
      <p:sp>
        <p:nvSpPr>
          <p:cNvPr id="19" name="Rectangle: Beveled 18">
            <a:extLst>
              <a:ext uri="{FF2B5EF4-FFF2-40B4-BE49-F238E27FC236}">
                <a16:creationId xmlns:a16="http://schemas.microsoft.com/office/drawing/2014/main" id="{C803A53F-6B38-3BBA-47A1-082AF174B768}"/>
              </a:ext>
            </a:extLst>
          </p:cNvPr>
          <p:cNvSpPr/>
          <p:nvPr/>
        </p:nvSpPr>
        <p:spPr>
          <a:xfrm>
            <a:off x="587828" y="1253240"/>
            <a:ext cx="3332979" cy="1325564"/>
          </a:xfrm>
          <a:prstGeom prst="bevel">
            <a:avLst/>
          </a:prstGeom>
          <a:solidFill>
            <a:srgbClr val="002F6E">
              <a:lumMod val="60000"/>
              <a:lumOff val="40000"/>
            </a:srgbClr>
          </a:solidFill>
          <a:ln w="12700" cap="flat" cmpd="sng" algn="ctr">
            <a:solidFill>
              <a:srgbClr val="79B51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Calibri" panose="020F0502020204030204"/>
                <a:ea typeface="+mn-ea"/>
                <a:cs typeface="+mn-cs"/>
              </a:rPr>
              <a:t>Pre-departure phase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Calibri" panose="020F0502020204030204"/>
                <a:ea typeface="+mn-ea"/>
                <a:cs typeface="+mn-cs"/>
              </a:rPr>
              <a:t>FF-ICE/R1</a:t>
            </a:r>
          </a:p>
        </p:txBody>
      </p:sp>
      <p:sp>
        <p:nvSpPr>
          <p:cNvPr id="21" name="Rectangle: Beveled 20">
            <a:extLst>
              <a:ext uri="{FF2B5EF4-FFF2-40B4-BE49-F238E27FC236}">
                <a16:creationId xmlns:a16="http://schemas.microsoft.com/office/drawing/2014/main" id="{1315CCB2-5F67-D87B-083F-34B898DD765B}"/>
              </a:ext>
            </a:extLst>
          </p:cNvPr>
          <p:cNvSpPr/>
          <p:nvPr/>
        </p:nvSpPr>
        <p:spPr>
          <a:xfrm>
            <a:off x="4333612" y="1299348"/>
            <a:ext cx="2920287" cy="1279455"/>
          </a:xfrm>
          <a:prstGeom prst="bevel">
            <a:avLst/>
          </a:prstGeom>
          <a:solidFill>
            <a:srgbClr val="002F6E">
              <a:lumMod val="60000"/>
              <a:lumOff val="40000"/>
            </a:srgbClr>
          </a:solidFill>
          <a:ln w="12700" cap="flat" cmpd="sng" algn="ctr">
            <a:solidFill>
              <a:srgbClr val="79B51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Calibri" panose="020F0502020204030204"/>
                <a:ea typeface="+mn-ea"/>
                <a:cs typeface="+mn-cs"/>
              </a:rPr>
              <a:t>Strategic execution</a:t>
            </a:r>
          </a:p>
          <a:p>
            <a:pPr marL="0" marR="0" lvl="0" indent="0" algn="ctr" defTabSz="914400" eaLnBrk="1" fontAlgn="auto" latinLnBrk="0" hangingPunct="1">
              <a:lnSpc>
                <a:spcPct val="100000"/>
              </a:lnSpc>
              <a:spcBef>
                <a:spcPts val="0"/>
              </a:spcBef>
              <a:spcAft>
                <a:spcPts val="0"/>
              </a:spcAft>
              <a:buClrTx/>
              <a:buSzTx/>
              <a:buFontTx/>
              <a:buNone/>
              <a:tabLst/>
              <a:defRPr/>
            </a:pPr>
            <a:r>
              <a:rPr lang="en-GB" b="1" kern="0" dirty="0">
                <a:solidFill>
                  <a:srgbClr val="FFFFFF"/>
                </a:solidFill>
                <a:latin typeface="Calibri" panose="020F0502020204030204"/>
              </a:rPr>
              <a:t>FF-ICE/R2</a:t>
            </a:r>
            <a:endParaRPr kumimoji="0" lang="en-GB" sz="18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3" name="Rectangle: Beveled 22">
            <a:extLst>
              <a:ext uri="{FF2B5EF4-FFF2-40B4-BE49-F238E27FC236}">
                <a16:creationId xmlns:a16="http://schemas.microsoft.com/office/drawing/2014/main" id="{7BA9B08E-1562-8F47-72A4-7B2457068326}"/>
              </a:ext>
            </a:extLst>
          </p:cNvPr>
          <p:cNvSpPr/>
          <p:nvPr/>
        </p:nvSpPr>
        <p:spPr>
          <a:xfrm>
            <a:off x="8191732" y="1228209"/>
            <a:ext cx="3412440" cy="588579"/>
          </a:xfrm>
          <a:prstGeom prst="bevel">
            <a:avLst/>
          </a:prstGeom>
          <a:solidFill>
            <a:srgbClr val="002F6E">
              <a:lumMod val="60000"/>
              <a:lumOff val="40000"/>
            </a:srgbClr>
          </a:solidFill>
          <a:ln w="12700" cap="flat" cmpd="sng" algn="ctr">
            <a:solidFill>
              <a:srgbClr val="79B51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Calibri" panose="020F0502020204030204"/>
                <a:ea typeface="+mn-ea"/>
                <a:cs typeface="+mn-cs"/>
              </a:rPr>
              <a:t>Tactical execution</a:t>
            </a:r>
          </a:p>
        </p:txBody>
      </p:sp>
      <p:sp>
        <p:nvSpPr>
          <p:cNvPr id="24" name="Rectangle 23">
            <a:extLst>
              <a:ext uri="{FF2B5EF4-FFF2-40B4-BE49-F238E27FC236}">
                <a16:creationId xmlns:a16="http://schemas.microsoft.com/office/drawing/2014/main" id="{20BD052E-76DF-1D77-D221-B7363D6E9ECF}"/>
              </a:ext>
            </a:extLst>
          </p:cNvPr>
          <p:cNvSpPr/>
          <p:nvPr/>
        </p:nvSpPr>
        <p:spPr>
          <a:xfrm>
            <a:off x="8191731" y="1852372"/>
            <a:ext cx="3412441" cy="1452861"/>
          </a:xfrm>
          <a:prstGeom prst="rect">
            <a:avLst/>
          </a:prstGeom>
          <a:solidFill>
            <a:srgbClr val="79B51D">
              <a:lumMod val="20000"/>
              <a:lumOff val="80000"/>
            </a:srgbClr>
          </a:solidFill>
          <a:ln w="12700" cap="flat" cmpd="sng" algn="ctr">
            <a:solidFill>
              <a:srgbClr val="002F6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002F6E">
                  <a:lumMod val="60000"/>
                  <a:lumOff val="40000"/>
                </a:srgbClr>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2F6E">
                    <a:lumMod val="60000"/>
                    <a:lumOff val="40000"/>
                  </a:srgbClr>
                </a:solidFill>
                <a:effectLst/>
                <a:uLnTx/>
                <a:uFillTx/>
                <a:latin typeface="Calibri" panose="020F0502020204030204"/>
                <a:ea typeface="+mn-ea"/>
                <a:cs typeface="+mn-cs"/>
              </a:rPr>
              <a:t>Lateral/vertical CPDLC clearances and aircraft downlinked trajectory (EPP)</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2F6E">
                  <a:lumMod val="60000"/>
                  <a:lumOff val="40000"/>
                </a:srgb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4B046150-20D8-D4FC-D77D-170C35583313}"/>
              </a:ext>
            </a:extLst>
          </p:cNvPr>
          <p:cNvGrpSpPr/>
          <p:nvPr/>
        </p:nvGrpSpPr>
        <p:grpSpPr>
          <a:xfrm>
            <a:off x="346151" y="4546764"/>
            <a:ext cx="7778648" cy="907861"/>
            <a:chOff x="8248919" y="3557207"/>
            <a:chExt cx="3661152" cy="907861"/>
          </a:xfrm>
        </p:grpSpPr>
        <p:sp>
          <p:nvSpPr>
            <p:cNvPr id="29" name="Left Brace 28">
              <a:extLst>
                <a:ext uri="{FF2B5EF4-FFF2-40B4-BE49-F238E27FC236}">
                  <a16:creationId xmlns:a16="http://schemas.microsoft.com/office/drawing/2014/main" id="{D5AC22E5-59C8-DA22-90F0-5971C13D5D00}"/>
                </a:ext>
              </a:extLst>
            </p:cNvPr>
            <p:cNvSpPr/>
            <p:nvPr/>
          </p:nvSpPr>
          <p:spPr>
            <a:xfrm rot="-5400000">
              <a:off x="9661353" y="2144773"/>
              <a:ext cx="512956" cy="3337823"/>
            </a:xfrm>
            <a:prstGeom prst="leftBrace">
              <a:avLst/>
            </a:prstGeom>
            <a:noFill/>
            <a:ln w="19050" cap="flat" cmpd="sng" algn="ctr">
              <a:solidFill>
                <a:srgbClr val="002F6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F6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C63C9F7B-F16D-6141-D18B-2E75421758E6}"/>
                </a:ext>
              </a:extLst>
            </p:cNvPr>
            <p:cNvSpPr txBox="1"/>
            <p:nvPr/>
          </p:nvSpPr>
          <p:spPr>
            <a:xfrm>
              <a:off x="8956599" y="4003403"/>
              <a:ext cx="295347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2F6E"/>
                  </a:solidFill>
                  <a:effectLst/>
                  <a:uLnTx/>
                  <a:uFillTx/>
                </a:rPr>
                <a:t>                 NETWORK TBO</a:t>
              </a:r>
            </a:p>
          </p:txBody>
        </p:sp>
      </p:grpSp>
      <p:sp>
        <p:nvSpPr>
          <p:cNvPr id="4" name="Rectangle: Beveled 3">
            <a:extLst>
              <a:ext uri="{FF2B5EF4-FFF2-40B4-BE49-F238E27FC236}">
                <a16:creationId xmlns:a16="http://schemas.microsoft.com/office/drawing/2014/main" id="{664C17C7-0C12-8D24-1A21-8A5C5B62816D}"/>
              </a:ext>
            </a:extLst>
          </p:cNvPr>
          <p:cNvSpPr/>
          <p:nvPr/>
        </p:nvSpPr>
        <p:spPr>
          <a:xfrm>
            <a:off x="4176374" y="3025000"/>
            <a:ext cx="3313901" cy="1279455"/>
          </a:xfrm>
          <a:prstGeom prst="bevel">
            <a:avLst/>
          </a:prstGeom>
          <a:solidFill>
            <a:srgbClr val="002F6E">
              <a:lumMod val="60000"/>
              <a:lumOff val="40000"/>
            </a:srgbClr>
          </a:solidFill>
          <a:ln w="12700" cap="flat" cmpd="sng" algn="ctr">
            <a:solidFill>
              <a:srgbClr val="79B51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a:ea typeface="+mn-ea"/>
                <a:cs typeface="+mn-cs"/>
              </a:rPr>
              <a:t>NETWORK – ATC trajectory synchronization in execution </a:t>
            </a:r>
          </a:p>
        </p:txBody>
      </p:sp>
      <p:grpSp>
        <p:nvGrpSpPr>
          <p:cNvPr id="8" name="Group 7">
            <a:extLst>
              <a:ext uri="{FF2B5EF4-FFF2-40B4-BE49-F238E27FC236}">
                <a16:creationId xmlns:a16="http://schemas.microsoft.com/office/drawing/2014/main" id="{43538332-69ED-333A-91AE-E67162ECE4CC}"/>
              </a:ext>
            </a:extLst>
          </p:cNvPr>
          <p:cNvGrpSpPr/>
          <p:nvPr/>
        </p:nvGrpSpPr>
        <p:grpSpPr>
          <a:xfrm>
            <a:off x="8191731" y="4566357"/>
            <a:ext cx="3490500" cy="820480"/>
            <a:chOff x="8174301" y="3378631"/>
            <a:chExt cx="3490500" cy="820480"/>
          </a:xfrm>
        </p:grpSpPr>
        <p:sp>
          <p:nvSpPr>
            <p:cNvPr id="9" name="Left Brace 8">
              <a:extLst>
                <a:ext uri="{FF2B5EF4-FFF2-40B4-BE49-F238E27FC236}">
                  <a16:creationId xmlns:a16="http://schemas.microsoft.com/office/drawing/2014/main" id="{B10A6E92-B62F-05A5-EC0A-9B2BC7045274}"/>
                </a:ext>
              </a:extLst>
            </p:cNvPr>
            <p:cNvSpPr/>
            <p:nvPr/>
          </p:nvSpPr>
          <p:spPr>
            <a:xfrm rot="16200000">
              <a:off x="9739412" y="1966197"/>
              <a:ext cx="512956" cy="3337823"/>
            </a:xfrm>
            <a:prstGeom prst="leftBrace">
              <a:avLst/>
            </a:prstGeom>
            <a:noFill/>
            <a:ln w="19050" cap="flat" cmpd="sng" algn="ctr">
              <a:solidFill>
                <a:srgbClr val="002F6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F6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0BB7619-B4BD-79FC-BAAA-224CAF255B8A}"/>
                </a:ext>
              </a:extLst>
            </p:cNvPr>
            <p:cNvSpPr txBox="1"/>
            <p:nvPr/>
          </p:nvSpPr>
          <p:spPr>
            <a:xfrm>
              <a:off x="8174301" y="3737446"/>
              <a:ext cx="295347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F6E"/>
                  </a:solidFill>
                  <a:effectLst/>
                  <a:uLnTx/>
                  <a:uFillTx/>
                </a:rPr>
                <a:t>                 </a:t>
              </a:r>
              <a:r>
                <a:rPr kumimoji="0" lang="en-GB" sz="2400" b="1" i="0" u="none" strike="noStrike" kern="0" cap="none" spc="0" normalizeH="0" baseline="0" noProof="0" dirty="0">
                  <a:ln>
                    <a:noFill/>
                  </a:ln>
                  <a:solidFill>
                    <a:srgbClr val="002F6E"/>
                  </a:solidFill>
                  <a:effectLst/>
                  <a:uLnTx/>
                  <a:uFillTx/>
                </a:rPr>
                <a:t>ATC TBO</a:t>
              </a:r>
            </a:p>
          </p:txBody>
        </p:sp>
      </p:grpSp>
      <p:sp>
        <p:nvSpPr>
          <p:cNvPr id="5" name="Footer Placeholder 4">
            <a:extLst>
              <a:ext uri="{FF2B5EF4-FFF2-40B4-BE49-F238E27FC236}">
                <a16:creationId xmlns:a16="http://schemas.microsoft.com/office/drawing/2014/main" id="{41970FDE-CC2C-16F5-7804-4C6A9B710AE8}"/>
              </a:ext>
            </a:extLst>
          </p:cNvPr>
          <p:cNvSpPr>
            <a:spLocks noGrp="1"/>
          </p:cNvSpPr>
          <p:nvPr>
            <p:ph type="ftr" sz="quarter" idx="11"/>
          </p:nvPr>
        </p:nvSpPr>
        <p:spPr/>
        <p:txBody>
          <a:bodyPr/>
          <a:lstStyle/>
          <a:p>
            <a:r>
              <a:rPr lang="en-US"/>
              <a:t>SESAR3 NET-TBO and ATC-TBO Global TBO Symposium</a:t>
            </a:r>
            <a:endParaRPr lang="fr-FR"/>
          </a:p>
        </p:txBody>
      </p:sp>
    </p:spTree>
    <p:extLst>
      <p:ext uri="{BB962C8B-B14F-4D97-AF65-F5344CB8AC3E}">
        <p14:creationId xmlns:p14="http://schemas.microsoft.com/office/powerpoint/2010/main" val="148150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B57CBB-FDB5-A56E-C069-6D938DDE7046}"/>
              </a:ext>
            </a:extLst>
          </p:cNvPr>
          <p:cNvSpPr txBox="1"/>
          <p:nvPr/>
        </p:nvSpPr>
        <p:spPr>
          <a:xfrm>
            <a:off x="289683" y="268207"/>
            <a:ext cx="9971903" cy="523220"/>
          </a:xfrm>
          <a:prstGeom prst="rect">
            <a:avLst/>
          </a:prstGeom>
          <a:noFill/>
        </p:spPr>
        <p:txBody>
          <a:bodyPr wrap="square" rtlCol="0">
            <a:spAutoFit/>
          </a:bodyPr>
          <a:lstStyle/>
          <a:p>
            <a:pPr algn="ctr"/>
            <a:r>
              <a:rPr lang="en-GB" sz="2800" dirty="0"/>
              <a:t>  </a:t>
            </a:r>
            <a:r>
              <a:rPr lang="en-GB" sz="2800" b="1" dirty="0">
                <a:solidFill>
                  <a:srgbClr val="00AAED"/>
                </a:solidFill>
                <a:latin typeface="+mj-lt"/>
              </a:rPr>
              <a:t>The problem</a:t>
            </a:r>
          </a:p>
        </p:txBody>
      </p:sp>
      <p:sp>
        <p:nvSpPr>
          <p:cNvPr id="10" name="Thought Bubble: Cloud 9">
            <a:extLst>
              <a:ext uri="{FF2B5EF4-FFF2-40B4-BE49-F238E27FC236}">
                <a16:creationId xmlns:a16="http://schemas.microsoft.com/office/drawing/2014/main" id="{FD52C169-2313-450E-920E-DF95E8725FC1}"/>
              </a:ext>
            </a:extLst>
          </p:cNvPr>
          <p:cNvSpPr/>
          <p:nvPr/>
        </p:nvSpPr>
        <p:spPr>
          <a:xfrm>
            <a:off x="868479" y="1370556"/>
            <a:ext cx="1966912" cy="1854652"/>
          </a:xfrm>
          <a:prstGeom prst="cloudCallout">
            <a:avLst>
              <a:gd name="adj1" fmla="val 87820"/>
              <a:gd name="adj2" fmla="val -5797"/>
            </a:avLst>
          </a:prstGeom>
          <a:solidFill>
            <a:schemeClr val="accent5">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rPr>
              <a:t>I have the reference trajectory </a:t>
            </a:r>
          </a:p>
        </p:txBody>
      </p:sp>
      <p:sp>
        <p:nvSpPr>
          <p:cNvPr id="12" name="TextBox 11">
            <a:extLst>
              <a:ext uri="{FF2B5EF4-FFF2-40B4-BE49-F238E27FC236}">
                <a16:creationId xmlns:a16="http://schemas.microsoft.com/office/drawing/2014/main" id="{C2132409-7F32-958A-530F-14879747F584}"/>
              </a:ext>
            </a:extLst>
          </p:cNvPr>
          <p:cNvSpPr txBox="1"/>
          <p:nvPr/>
        </p:nvSpPr>
        <p:spPr>
          <a:xfrm>
            <a:off x="3290345" y="1149275"/>
            <a:ext cx="1777566" cy="830996"/>
          </a:xfrm>
          <a:prstGeom prst="rect">
            <a:avLst/>
          </a:prstGeom>
          <a:noFill/>
        </p:spPr>
        <p:txBody>
          <a:bodyPr wrap="square" rtlCol="0">
            <a:spAutoFit/>
          </a:bodyPr>
          <a:lstStyle/>
          <a:p>
            <a:r>
              <a:rPr lang="en-GB" sz="2400" b="1" dirty="0">
                <a:solidFill>
                  <a:schemeClr val="accent3"/>
                </a:solidFill>
                <a:latin typeface="Eras Medium ITC" panose="020B0602030504020804" pitchFamily="34" charset="0"/>
              </a:rPr>
              <a:t>Network Manager</a:t>
            </a:r>
          </a:p>
        </p:txBody>
      </p:sp>
      <p:sp>
        <p:nvSpPr>
          <p:cNvPr id="28" name="Thought Bubble: Cloud 27">
            <a:extLst>
              <a:ext uri="{FF2B5EF4-FFF2-40B4-BE49-F238E27FC236}">
                <a16:creationId xmlns:a16="http://schemas.microsoft.com/office/drawing/2014/main" id="{FADBDC28-23A4-5A14-C780-55B6607142CF}"/>
              </a:ext>
            </a:extLst>
          </p:cNvPr>
          <p:cNvSpPr/>
          <p:nvPr/>
        </p:nvSpPr>
        <p:spPr>
          <a:xfrm>
            <a:off x="8501903" y="1302630"/>
            <a:ext cx="1901048" cy="1508084"/>
          </a:xfrm>
          <a:prstGeom prst="cloudCallout">
            <a:avLst>
              <a:gd name="adj1" fmla="val -72802"/>
              <a:gd name="adj2" fmla="val 7592"/>
            </a:avLst>
          </a:prstGeom>
          <a:solidFill>
            <a:schemeClr val="accent5">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rPr>
              <a:t>I have the reference trajectory</a:t>
            </a:r>
          </a:p>
        </p:txBody>
      </p:sp>
      <p:sp>
        <p:nvSpPr>
          <p:cNvPr id="29" name="TextBox 28">
            <a:extLst>
              <a:ext uri="{FF2B5EF4-FFF2-40B4-BE49-F238E27FC236}">
                <a16:creationId xmlns:a16="http://schemas.microsoft.com/office/drawing/2014/main" id="{F08B5E37-B65E-5264-AC46-AFE80F4B95C5}"/>
              </a:ext>
            </a:extLst>
          </p:cNvPr>
          <p:cNvSpPr txBox="1"/>
          <p:nvPr/>
        </p:nvSpPr>
        <p:spPr>
          <a:xfrm>
            <a:off x="7160707" y="1476958"/>
            <a:ext cx="886242" cy="461665"/>
          </a:xfrm>
          <a:prstGeom prst="rect">
            <a:avLst/>
          </a:prstGeom>
          <a:noFill/>
        </p:spPr>
        <p:txBody>
          <a:bodyPr wrap="square" rtlCol="0">
            <a:spAutoFit/>
          </a:bodyPr>
          <a:lstStyle/>
          <a:p>
            <a:r>
              <a:rPr lang="en-GB" sz="2400" b="1" dirty="0">
                <a:solidFill>
                  <a:schemeClr val="accent3"/>
                </a:solidFill>
                <a:latin typeface="Eras Medium ITC" panose="020B0602030504020804" pitchFamily="34" charset="0"/>
              </a:rPr>
              <a:t>ATC</a:t>
            </a:r>
          </a:p>
        </p:txBody>
      </p:sp>
      <p:sp>
        <p:nvSpPr>
          <p:cNvPr id="31" name="Thought Bubble: Cloud 30">
            <a:extLst>
              <a:ext uri="{FF2B5EF4-FFF2-40B4-BE49-F238E27FC236}">
                <a16:creationId xmlns:a16="http://schemas.microsoft.com/office/drawing/2014/main" id="{60747FA4-EA45-0C50-1AEA-7701D8A67A0B}"/>
              </a:ext>
            </a:extLst>
          </p:cNvPr>
          <p:cNvSpPr/>
          <p:nvPr/>
        </p:nvSpPr>
        <p:spPr>
          <a:xfrm>
            <a:off x="8703391" y="4451516"/>
            <a:ext cx="1901047" cy="1412808"/>
          </a:xfrm>
          <a:prstGeom prst="cloudCallout">
            <a:avLst>
              <a:gd name="adj1" fmla="val -73144"/>
              <a:gd name="adj2" fmla="val 15650"/>
            </a:avLst>
          </a:prstGeom>
          <a:solidFill>
            <a:schemeClr val="accent5">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rPr>
              <a:t>I have the reference trajectory</a:t>
            </a:r>
          </a:p>
        </p:txBody>
      </p:sp>
      <p:sp>
        <p:nvSpPr>
          <p:cNvPr id="32" name="TextBox 31">
            <a:extLst>
              <a:ext uri="{FF2B5EF4-FFF2-40B4-BE49-F238E27FC236}">
                <a16:creationId xmlns:a16="http://schemas.microsoft.com/office/drawing/2014/main" id="{5545D1F9-A559-C852-0059-0A24FC00531E}"/>
              </a:ext>
            </a:extLst>
          </p:cNvPr>
          <p:cNvSpPr txBox="1"/>
          <p:nvPr/>
        </p:nvSpPr>
        <p:spPr>
          <a:xfrm>
            <a:off x="7645121" y="4834913"/>
            <a:ext cx="1676719" cy="461665"/>
          </a:xfrm>
          <a:prstGeom prst="rect">
            <a:avLst/>
          </a:prstGeom>
          <a:noFill/>
        </p:spPr>
        <p:txBody>
          <a:bodyPr wrap="square" rtlCol="0">
            <a:spAutoFit/>
          </a:bodyPr>
          <a:lstStyle/>
          <a:p>
            <a:r>
              <a:rPr lang="en-GB" sz="2400" b="1" dirty="0">
                <a:solidFill>
                  <a:schemeClr val="accent3"/>
                </a:solidFill>
                <a:latin typeface="Eras Medium ITC" panose="020B0602030504020804" pitchFamily="34" charset="0"/>
              </a:rPr>
              <a:t>Pilot</a:t>
            </a:r>
          </a:p>
        </p:txBody>
      </p:sp>
      <p:pic>
        <p:nvPicPr>
          <p:cNvPr id="33" name="Graphic 32" descr="Judge male outline">
            <a:extLst>
              <a:ext uri="{FF2B5EF4-FFF2-40B4-BE49-F238E27FC236}">
                <a16:creationId xmlns:a16="http://schemas.microsoft.com/office/drawing/2014/main" id="{A11951BD-1770-EB00-D6C1-BBAE6AFC8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9819" y="5298937"/>
            <a:ext cx="806456" cy="896841"/>
          </a:xfrm>
          <a:prstGeom prst="rect">
            <a:avLst/>
          </a:prstGeom>
        </p:spPr>
      </p:pic>
      <p:sp>
        <p:nvSpPr>
          <p:cNvPr id="35" name="Thought Bubble: Cloud 34">
            <a:extLst>
              <a:ext uri="{FF2B5EF4-FFF2-40B4-BE49-F238E27FC236}">
                <a16:creationId xmlns:a16="http://schemas.microsoft.com/office/drawing/2014/main" id="{010B086A-EDFA-06A7-1371-FF7F876ED6A9}"/>
              </a:ext>
            </a:extLst>
          </p:cNvPr>
          <p:cNvSpPr/>
          <p:nvPr/>
        </p:nvSpPr>
        <p:spPr>
          <a:xfrm>
            <a:off x="868479" y="4570504"/>
            <a:ext cx="1842785" cy="1381526"/>
          </a:xfrm>
          <a:prstGeom prst="cloudCallout">
            <a:avLst>
              <a:gd name="adj1" fmla="val 92241"/>
              <a:gd name="adj2" fmla="val -13513"/>
            </a:avLst>
          </a:prstGeom>
          <a:solidFill>
            <a:schemeClr val="accent5">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rPr>
              <a:t>I have the reference trajectory</a:t>
            </a:r>
          </a:p>
        </p:txBody>
      </p:sp>
      <p:sp>
        <p:nvSpPr>
          <p:cNvPr id="36" name="TextBox 35">
            <a:extLst>
              <a:ext uri="{FF2B5EF4-FFF2-40B4-BE49-F238E27FC236}">
                <a16:creationId xmlns:a16="http://schemas.microsoft.com/office/drawing/2014/main" id="{AB451C0E-66DA-2A4C-1337-ADEDDAA43E1E}"/>
              </a:ext>
            </a:extLst>
          </p:cNvPr>
          <p:cNvSpPr txBox="1"/>
          <p:nvPr/>
        </p:nvSpPr>
        <p:spPr>
          <a:xfrm>
            <a:off x="1412046" y="3992111"/>
            <a:ext cx="4100062" cy="430887"/>
          </a:xfrm>
          <a:prstGeom prst="rect">
            <a:avLst/>
          </a:prstGeom>
          <a:noFill/>
        </p:spPr>
        <p:txBody>
          <a:bodyPr wrap="square" rtlCol="0">
            <a:spAutoFit/>
          </a:bodyPr>
          <a:lstStyle/>
          <a:p>
            <a:r>
              <a:rPr lang="en-GB" sz="2200" b="1" dirty="0">
                <a:solidFill>
                  <a:schemeClr val="accent3"/>
                </a:solidFill>
                <a:latin typeface="Eras Medium ITC" panose="020B0602030504020804" pitchFamily="34" charset="0"/>
              </a:rPr>
              <a:t>Flight operations </a:t>
            </a:r>
            <a:r>
              <a:rPr lang="en-GB" sz="2200" b="1" dirty="0" err="1">
                <a:solidFill>
                  <a:schemeClr val="accent3"/>
                </a:solidFill>
                <a:latin typeface="Eras Medium ITC" panose="020B0602030504020804" pitchFamily="34" charset="0"/>
              </a:rPr>
              <a:t>Center</a:t>
            </a:r>
            <a:endParaRPr lang="en-GB" sz="2200" b="1" dirty="0">
              <a:solidFill>
                <a:schemeClr val="accent3"/>
              </a:solidFill>
              <a:latin typeface="Eras Medium ITC" panose="020B0602030504020804" pitchFamily="34" charset="0"/>
            </a:endParaRPr>
          </a:p>
        </p:txBody>
      </p:sp>
      <p:pic>
        <p:nvPicPr>
          <p:cNvPr id="37" name="Graphic 36" descr="Judge male outline">
            <a:extLst>
              <a:ext uri="{FF2B5EF4-FFF2-40B4-BE49-F238E27FC236}">
                <a16:creationId xmlns:a16="http://schemas.microsoft.com/office/drawing/2014/main" id="{667171A8-7F2E-014A-0BE2-7EC0BE7D70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08185" y="4647032"/>
            <a:ext cx="806456" cy="957363"/>
          </a:xfrm>
          <a:prstGeom prst="rect">
            <a:avLst/>
          </a:prstGeom>
        </p:spPr>
      </p:pic>
      <p:pic>
        <p:nvPicPr>
          <p:cNvPr id="38" name="Graphic 37" descr="Judge male outline">
            <a:extLst>
              <a:ext uri="{FF2B5EF4-FFF2-40B4-BE49-F238E27FC236}">
                <a16:creationId xmlns:a16="http://schemas.microsoft.com/office/drawing/2014/main" id="{D130DD2D-B51A-389A-11DB-E7FD37F94A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4017" y="1872268"/>
            <a:ext cx="1000695" cy="1022022"/>
          </a:xfrm>
          <a:prstGeom prst="rect">
            <a:avLst/>
          </a:prstGeom>
        </p:spPr>
      </p:pic>
      <p:pic>
        <p:nvPicPr>
          <p:cNvPr id="39" name="Graphic 38" descr="Judge male outline">
            <a:extLst>
              <a:ext uri="{FF2B5EF4-FFF2-40B4-BE49-F238E27FC236}">
                <a16:creationId xmlns:a16="http://schemas.microsoft.com/office/drawing/2014/main" id="{4709936D-66F6-D52E-D093-57B5C62ED8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71639" y="1840937"/>
            <a:ext cx="1100376" cy="862374"/>
          </a:xfrm>
          <a:prstGeom prst="rect">
            <a:avLst/>
          </a:prstGeom>
        </p:spPr>
      </p:pic>
      <p:pic>
        <p:nvPicPr>
          <p:cNvPr id="40" name="Picture 39">
            <a:extLst>
              <a:ext uri="{FF2B5EF4-FFF2-40B4-BE49-F238E27FC236}">
                <a16:creationId xmlns:a16="http://schemas.microsoft.com/office/drawing/2014/main" id="{D52B5761-DE80-5F97-2400-54220039C9A1}"/>
              </a:ext>
            </a:extLst>
          </p:cNvPr>
          <p:cNvPicPr>
            <a:picLocks noChangeAspect="1"/>
          </p:cNvPicPr>
          <p:nvPr/>
        </p:nvPicPr>
        <p:blipFill>
          <a:blip r:embed="rId7"/>
          <a:stretch>
            <a:fillRect/>
          </a:stretch>
        </p:blipFill>
        <p:spPr>
          <a:xfrm>
            <a:off x="4578633" y="2632552"/>
            <a:ext cx="3034733" cy="2273121"/>
          </a:xfrm>
          <a:prstGeom prst="rect">
            <a:avLst/>
          </a:prstGeom>
        </p:spPr>
      </p:pic>
    </p:spTree>
    <p:extLst>
      <p:ext uri="{BB962C8B-B14F-4D97-AF65-F5344CB8AC3E}">
        <p14:creationId xmlns:p14="http://schemas.microsoft.com/office/powerpoint/2010/main" val="70041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1"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B57CBB-FDB5-A56E-C069-6D938DDE7046}"/>
              </a:ext>
            </a:extLst>
          </p:cNvPr>
          <p:cNvSpPr txBox="1"/>
          <p:nvPr/>
        </p:nvSpPr>
        <p:spPr>
          <a:xfrm>
            <a:off x="289683" y="268207"/>
            <a:ext cx="9971903" cy="523220"/>
          </a:xfrm>
          <a:prstGeom prst="rect">
            <a:avLst/>
          </a:prstGeom>
          <a:noFill/>
        </p:spPr>
        <p:txBody>
          <a:bodyPr wrap="square" rtlCol="0">
            <a:spAutoFit/>
          </a:bodyPr>
          <a:lstStyle/>
          <a:p>
            <a:pPr algn="ctr"/>
            <a:r>
              <a:rPr lang="en-GB" sz="2800" dirty="0">
                <a:solidFill>
                  <a:srgbClr val="00AAED"/>
                </a:solidFill>
              </a:rPr>
              <a:t>  </a:t>
            </a:r>
            <a:r>
              <a:rPr lang="en-GB" sz="2800" b="1" dirty="0">
                <a:solidFill>
                  <a:srgbClr val="00AAED"/>
                </a:solidFill>
                <a:latin typeface="+mj-lt"/>
              </a:rPr>
              <a:t>The stakeholders</a:t>
            </a:r>
          </a:p>
        </p:txBody>
      </p:sp>
      <p:grpSp>
        <p:nvGrpSpPr>
          <p:cNvPr id="22" name="Group 21">
            <a:extLst>
              <a:ext uri="{FF2B5EF4-FFF2-40B4-BE49-F238E27FC236}">
                <a16:creationId xmlns:a16="http://schemas.microsoft.com/office/drawing/2014/main" id="{04741EFA-ABDA-C024-6FE3-9E726A354EAE}"/>
              </a:ext>
            </a:extLst>
          </p:cNvPr>
          <p:cNvGrpSpPr/>
          <p:nvPr/>
        </p:nvGrpSpPr>
        <p:grpSpPr>
          <a:xfrm>
            <a:off x="-20430" y="1081036"/>
            <a:ext cx="6257921" cy="2409146"/>
            <a:chOff x="185538" y="613507"/>
            <a:chExt cx="6220769" cy="2692995"/>
          </a:xfrm>
        </p:grpSpPr>
        <p:sp>
          <p:nvSpPr>
            <p:cNvPr id="15" name="Thought Bubble: Cloud 14">
              <a:extLst>
                <a:ext uri="{FF2B5EF4-FFF2-40B4-BE49-F238E27FC236}">
                  <a16:creationId xmlns:a16="http://schemas.microsoft.com/office/drawing/2014/main" id="{8C16B2BD-5D6B-8148-16A4-B639E4510494}"/>
                </a:ext>
              </a:extLst>
            </p:cNvPr>
            <p:cNvSpPr/>
            <p:nvPr/>
          </p:nvSpPr>
          <p:spPr>
            <a:xfrm>
              <a:off x="185538" y="907175"/>
              <a:ext cx="3641322" cy="2399327"/>
            </a:xfrm>
            <a:prstGeom prst="cloudCallout">
              <a:avLst>
                <a:gd name="adj1" fmla="val 70777"/>
                <a:gd name="adj2" fmla="val -13750"/>
              </a:avLst>
            </a:prstGeom>
            <a:solidFill>
              <a:schemeClr val="accent5">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I need to provide network trajectory management services both in planning &amp;  execution</a:t>
              </a:r>
            </a:p>
          </p:txBody>
        </p:sp>
        <p:pic>
          <p:nvPicPr>
            <p:cNvPr id="8" name="Graphic 7" descr="Conductor male with solid fill">
              <a:extLst>
                <a:ext uri="{FF2B5EF4-FFF2-40B4-BE49-F238E27FC236}">
                  <a16:creationId xmlns:a16="http://schemas.microsoft.com/office/drawing/2014/main" id="{438FCE3B-1CD3-D68E-01EF-36B2BE104B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2702" y="1442698"/>
              <a:ext cx="1328283" cy="1328283"/>
            </a:xfrm>
            <a:prstGeom prst="rect">
              <a:avLst/>
            </a:prstGeom>
          </p:spPr>
        </p:pic>
        <p:sp>
          <p:nvSpPr>
            <p:cNvPr id="9" name="TextBox 8">
              <a:extLst>
                <a:ext uri="{FF2B5EF4-FFF2-40B4-BE49-F238E27FC236}">
                  <a16:creationId xmlns:a16="http://schemas.microsoft.com/office/drawing/2014/main" id="{515AA67F-B435-E659-D9DD-C39033C6E2A3}"/>
                </a:ext>
              </a:extLst>
            </p:cNvPr>
            <p:cNvSpPr txBox="1"/>
            <p:nvPr/>
          </p:nvSpPr>
          <p:spPr>
            <a:xfrm>
              <a:off x="4304775" y="613507"/>
              <a:ext cx="2101532" cy="954107"/>
            </a:xfrm>
            <a:prstGeom prst="rect">
              <a:avLst/>
            </a:prstGeom>
            <a:noFill/>
          </p:spPr>
          <p:txBody>
            <a:bodyPr wrap="square" rtlCol="0">
              <a:spAutoFit/>
            </a:bodyPr>
            <a:lstStyle/>
            <a:p>
              <a:r>
                <a:rPr lang="en-GB" sz="2400" dirty="0">
                  <a:latin typeface="Eras Medium ITC" panose="020B0602030504020804" pitchFamily="34" charset="0"/>
                </a:rPr>
                <a:t>Network Manager</a:t>
              </a:r>
            </a:p>
          </p:txBody>
        </p:sp>
      </p:grpSp>
      <p:grpSp>
        <p:nvGrpSpPr>
          <p:cNvPr id="23" name="Group 22">
            <a:extLst>
              <a:ext uri="{FF2B5EF4-FFF2-40B4-BE49-F238E27FC236}">
                <a16:creationId xmlns:a16="http://schemas.microsoft.com/office/drawing/2014/main" id="{8E5B6705-1D23-6738-580C-85182D2C3321}"/>
              </a:ext>
            </a:extLst>
          </p:cNvPr>
          <p:cNvGrpSpPr/>
          <p:nvPr/>
        </p:nvGrpSpPr>
        <p:grpSpPr>
          <a:xfrm>
            <a:off x="6237491" y="370469"/>
            <a:ext cx="5735476" cy="1896513"/>
            <a:chOff x="6237491" y="281203"/>
            <a:chExt cx="5954509" cy="2512336"/>
          </a:xfrm>
        </p:grpSpPr>
        <p:sp>
          <p:nvSpPr>
            <p:cNvPr id="16" name="Thought Bubble: Cloud 15">
              <a:extLst>
                <a:ext uri="{FF2B5EF4-FFF2-40B4-BE49-F238E27FC236}">
                  <a16:creationId xmlns:a16="http://schemas.microsoft.com/office/drawing/2014/main" id="{4C1BD8B8-55BD-035B-2E3F-7AAA4038FE5C}"/>
                </a:ext>
              </a:extLst>
            </p:cNvPr>
            <p:cNvSpPr/>
            <p:nvPr/>
          </p:nvSpPr>
          <p:spPr>
            <a:xfrm>
              <a:off x="7713831" y="281203"/>
              <a:ext cx="4478169" cy="2071993"/>
            </a:xfrm>
            <a:prstGeom prst="cloudCallout">
              <a:avLst>
                <a:gd name="adj1" fmla="val -59484"/>
                <a:gd name="adj2" fmla="val 12045"/>
              </a:avLst>
            </a:prstGeom>
            <a:solidFill>
              <a:schemeClr val="accent5">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I need Network services to ease trajectory coordination with AUs and other ANSPs  </a:t>
              </a:r>
            </a:p>
          </p:txBody>
        </p:sp>
        <p:pic>
          <p:nvPicPr>
            <p:cNvPr id="6" name="Graphic 5" descr="Judge male outline">
              <a:extLst>
                <a:ext uri="{FF2B5EF4-FFF2-40B4-BE49-F238E27FC236}">
                  <a16:creationId xmlns:a16="http://schemas.microsoft.com/office/drawing/2014/main" id="{4227E639-290C-B853-E40A-2AFCABE476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7491" y="1317199"/>
              <a:ext cx="1476340" cy="1476340"/>
            </a:xfrm>
            <a:prstGeom prst="rect">
              <a:avLst/>
            </a:prstGeom>
          </p:spPr>
        </p:pic>
        <p:sp>
          <p:nvSpPr>
            <p:cNvPr id="11" name="TextBox 10">
              <a:extLst>
                <a:ext uri="{FF2B5EF4-FFF2-40B4-BE49-F238E27FC236}">
                  <a16:creationId xmlns:a16="http://schemas.microsoft.com/office/drawing/2014/main" id="{C92F2815-9E83-9FB5-ABE2-8BE1EDF2B654}"/>
                </a:ext>
              </a:extLst>
            </p:cNvPr>
            <p:cNvSpPr txBox="1"/>
            <p:nvPr/>
          </p:nvSpPr>
          <p:spPr>
            <a:xfrm>
              <a:off x="6345442" y="776095"/>
              <a:ext cx="1615820" cy="611574"/>
            </a:xfrm>
            <a:prstGeom prst="rect">
              <a:avLst/>
            </a:prstGeom>
            <a:noFill/>
          </p:spPr>
          <p:txBody>
            <a:bodyPr wrap="square" rtlCol="0">
              <a:spAutoFit/>
            </a:bodyPr>
            <a:lstStyle/>
            <a:p>
              <a:r>
                <a:rPr lang="en-GB" sz="2400" dirty="0">
                  <a:latin typeface="Eras Medium ITC" panose="020B0602030504020804" pitchFamily="34" charset="0"/>
                </a:rPr>
                <a:t>ANSP</a:t>
              </a:r>
            </a:p>
          </p:txBody>
        </p:sp>
      </p:grpSp>
      <p:grpSp>
        <p:nvGrpSpPr>
          <p:cNvPr id="24" name="Group 23">
            <a:extLst>
              <a:ext uri="{FF2B5EF4-FFF2-40B4-BE49-F238E27FC236}">
                <a16:creationId xmlns:a16="http://schemas.microsoft.com/office/drawing/2014/main" id="{F97F1CC4-2E70-DD98-F577-A52E0FCBB467}"/>
              </a:ext>
            </a:extLst>
          </p:cNvPr>
          <p:cNvGrpSpPr/>
          <p:nvPr/>
        </p:nvGrpSpPr>
        <p:grpSpPr>
          <a:xfrm>
            <a:off x="6056893" y="4301788"/>
            <a:ext cx="5916074" cy="1879004"/>
            <a:chOff x="6249506" y="2387084"/>
            <a:chExt cx="5901296" cy="2465904"/>
          </a:xfrm>
        </p:grpSpPr>
        <p:sp>
          <p:nvSpPr>
            <p:cNvPr id="17" name="Thought Bubble: Cloud 16">
              <a:extLst>
                <a:ext uri="{FF2B5EF4-FFF2-40B4-BE49-F238E27FC236}">
                  <a16:creationId xmlns:a16="http://schemas.microsoft.com/office/drawing/2014/main" id="{598F5AE4-667C-56ED-3075-5557A5C687D7}"/>
                </a:ext>
              </a:extLst>
            </p:cNvPr>
            <p:cNvSpPr/>
            <p:nvPr/>
          </p:nvSpPr>
          <p:spPr>
            <a:xfrm>
              <a:off x="8368445" y="2387084"/>
              <a:ext cx="3782357" cy="1979129"/>
            </a:xfrm>
            <a:prstGeom prst="cloudCallout">
              <a:avLst>
                <a:gd name="adj1" fmla="val -61972"/>
                <a:gd name="adj2" fmla="val 14834"/>
              </a:avLst>
            </a:prstGeom>
            <a:solidFill>
              <a:schemeClr val="accent5">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I need less constraints and more flexibility.</a:t>
              </a:r>
            </a:p>
            <a:p>
              <a:pPr algn="ctr"/>
              <a:r>
                <a:rPr lang="en-GB" dirty="0">
                  <a:solidFill>
                    <a:schemeClr val="accent3"/>
                  </a:solidFill>
                </a:rPr>
                <a:t>I prefer worldwide standardised solutions</a:t>
              </a:r>
            </a:p>
          </p:txBody>
        </p:sp>
        <p:sp>
          <p:nvSpPr>
            <p:cNvPr id="14" name="TextBox 13">
              <a:extLst>
                <a:ext uri="{FF2B5EF4-FFF2-40B4-BE49-F238E27FC236}">
                  <a16:creationId xmlns:a16="http://schemas.microsoft.com/office/drawing/2014/main" id="{26F7A226-68E6-C223-2AF1-57928ADF88EB}"/>
                </a:ext>
              </a:extLst>
            </p:cNvPr>
            <p:cNvSpPr txBox="1"/>
            <p:nvPr/>
          </p:nvSpPr>
          <p:spPr>
            <a:xfrm>
              <a:off x="6249506" y="2681645"/>
              <a:ext cx="2447053" cy="605864"/>
            </a:xfrm>
            <a:prstGeom prst="rect">
              <a:avLst/>
            </a:prstGeom>
            <a:noFill/>
          </p:spPr>
          <p:txBody>
            <a:bodyPr wrap="square" rtlCol="0">
              <a:spAutoFit/>
            </a:bodyPr>
            <a:lstStyle/>
            <a:p>
              <a:r>
                <a:rPr lang="en-GB" sz="2400" dirty="0">
                  <a:latin typeface="Eras Medium ITC" panose="020B0602030504020804" pitchFamily="34" charset="0"/>
                </a:rPr>
                <a:t>Airspace</a:t>
              </a:r>
              <a:r>
                <a:rPr lang="en-GB" sz="2400" b="1" dirty="0">
                  <a:latin typeface="Eras Medium ITC" panose="020B0602030504020804" pitchFamily="34" charset="0"/>
                </a:rPr>
                <a:t> </a:t>
              </a:r>
              <a:r>
                <a:rPr lang="en-GB" sz="2400" dirty="0">
                  <a:latin typeface="Eras Medium ITC" panose="020B0602030504020804" pitchFamily="34" charset="0"/>
                </a:rPr>
                <a:t>User</a:t>
              </a:r>
            </a:p>
          </p:txBody>
        </p:sp>
        <p:pic>
          <p:nvPicPr>
            <p:cNvPr id="18" name="Graphic 17" descr="Judge male outline">
              <a:extLst>
                <a:ext uri="{FF2B5EF4-FFF2-40B4-BE49-F238E27FC236}">
                  <a16:creationId xmlns:a16="http://schemas.microsoft.com/office/drawing/2014/main" id="{6D053220-53EE-B6E0-1FE7-E2371FE1EF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93824" y="3376648"/>
              <a:ext cx="1476340" cy="1476340"/>
            </a:xfrm>
            <a:prstGeom prst="rect">
              <a:avLst/>
            </a:prstGeom>
          </p:spPr>
        </p:pic>
      </p:grpSp>
      <p:grpSp>
        <p:nvGrpSpPr>
          <p:cNvPr id="25" name="Group 24">
            <a:extLst>
              <a:ext uri="{FF2B5EF4-FFF2-40B4-BE49-F238E27FC236}">
                <a16:creationId xmlns:a16="http://schemas.microsoft.com/office/drawing/2014/main" id="{6C758F24-4540-30A0-D811-C3336C3E1E89}"/>
              </a:ext>
            </a:extLst>
          </p:cNvPr>
          <p:cNvGrpSpPr/>
          <p:nvPr/>
        </p:nvGrpSpPr>
        <p:grpSpPr>
          <a:xfrm>
            <a:off x="6296164" y="2436633"/>
            <a:ext cx="5475028" cy="1745575"/>
            <a:chOff x="5676419" y="5106571"/>
            <a:chExt cx="6335304" cy="1651937"/>
          </a:xfrm>
        </p:grpSpPr>
        <p:sp>
          <p:nvSpPr>
            <p:cNvPr id="2" name="Thought Bubble: Cloud 1">
              <a:extLst>
                <a:ext uri="{FF2B5EF4-FFF2-40B4-BE49-F238E27FC236}">
                  <a16:creationId xmlns:a16="http://schemas.microsoft.com/office/drawing/2014/main" id="{426788D9-ED99-7645-0457-2556884D9822}"/>
                </a:ext>
              </a:extLst>
            </p:cNvPr>
            <p:cNvSpPr/>
            <p:nvPr/>
          </p:nvSpPr>
          <p:spPr>
            <a:xfrm>
              <a:off x="7743565" y="5139717"/>
              <a:ext cx="4268158" cy="1618791"/>
            </a:xfrm>
            <a:prstGeom prst="cloudCallout">
              <a:avLst>
                <a:gd name="adj1" fmla="val -67294"/>
                <a:gd name="adj2" fmla="val 485"/>
              </a:avLst>
            </a:prstGeom>
            <a:solidFill>
              <a:schemeClr val="accent5">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I need Network data and services to improve local trajectory management services</a:t>
              </a:r>
            </a:p>
          </p:txBody>
        </p:sp>
        <p:pic>
          <p:nvPicPr>
            <p:cNvPr id="13" name="Graphic 12" descr="Judge male outline">
              <a:extLst>
                <a:ext uri="{FF2B5EF4-FFF2-40B4-BE49-F238E27FC236}">
                  <a16:creationId xmlns:a16="http://schemas.microsoft.com/office/drawing/2014/main" id="{40668646-0130-D25F-D361-B176A55A93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5888" y="5437283"/>
              <a:ext cx="1226847" cy="1226847"/>
            </a:xfrm>
            <a:prstGeom prst="rect">
              <a:avLst/>
            </a:prstGeom>
          </p:spPr>
        </p:pic>
        <p:sp>
          <p:nvSpPr>
            <p:cNvPr id="19" name="TextBox 18">
              <a:extLst>
                <a:ext uri="{FF2B5EF4-FFF2-40B4-BE49-F238E27FC236}">
                  <a16:creationId xmlns:a16="http://schemas.microsoft.com/office/drawing/2014/main" id="{E07BB244-DC36-05A0-3BEF-331DE99BFDF8}"/>
                </a:ext>
              </a:extLst>
            </p:cNvPr>
            <p:cNvSpPr txBox="1"/>
            <p:nvPr/>
          </p:nvSpPr>
          <p:spPr>
            <a:xfrm>
              <a:off x="5676419" y="5106571"/>
              <a:ext cx="3080928" cy="436900"/>
            </a:xfrm>
            <a:prstGeom prst="rect">
              <a:avLst/>
            </a:prstGeom>
            <a:noFill/>
          </p:spPr>
          <p:txBody>
            <a:bodyPr wrap="square" rtlCol="0">
              <a:spAutoFit/>
            </a:bodyPr>
            <a:lstStyle/>
            <a:p>
              <a:r>
                <a:rPr lang="en-GB" sz="2400" dirty="0">
                  <a:latin typeface="Eras Medium ITC" panose="020B0602030504020804" pitchFamily="34" charset="0"/>
                </a:rPr>
                <a:t>ATM Industry</a:t>
              </a:r>
            </a:p>
          </p:txBody>
        </p:sp>
      </p:grpSp>
      <p:grpSp>
        <p:nvGrpSpPr>
          <p:cNvPr id="26" name="Group 25">
            <a:extLst>
              <a:ext uri="{FF2B5EF4-FFF2-40B4-BE49-F238E27FC236}">
                <a16:creationId xmlns:a16="http://schemas.microsoft.com/office/drawing/2014/main" id="{12BCC9AB-4E05-95E3-1B6D-B7E4CAB93363}"/>
              </a:ext>
            </a:extLst>
          </p:cNvPr>
          <p:cNvGrpSpPr/>
          <p:nvPr/>
        </p:nvGrpSpPr>
        <p:grpSpPr>
          <a:xfrm>
            <a:off x="37835" y="3691739"/>
            <a:ext cx="5899758" cy="2505691"/>
            <a:chOff x="-212008" y="3294178"/>
            <a:chExt cx="5899758" cy="2514829"/>
          </a:xfrm>
          <a:solidFill>
            <a:schemeClr val="accent4">
              <a:lumMod val="20000"/>
              <a:lumOff val="80000"/>
            </a:schemeClr>
          </a:solidFill>
        </p:grpSpPr>
        <p:sp>
          <p:nvSpPr>
            <p:cNvPr id="3" name="Thought Bubble: Cloud 2">
              <a:extLst>
                <a:ext uri="{FF2B5EF4-FFF2-40B4-BE49-F238E27FC236}">
                  <a16:creationId xmlns:a16="http://schemas.microsoft.com/office/drawing/2014/main" id="{7A64F12E-2D6D-1ECA-2891-3F3D8051256A}"/>
                </a:ext>
              </a:extLst>
            </p:cNvPr>
            <p:cNvSpPr/>
            <p:nvPr/>
          </p:nvSpPr>
          <p:spPr>
            <a:xfrm>
              <a:off x="-212008" y="3825982"/>
              <a:ext cx="3882188" cy="1983025"/>
            </a:xfrm>
            <a:prstGeom prst="cloudCallout">
              <a:avLst>
                <a:gd name="adj1" fmla="val 69073"/>
                <a:gd name="adj2" fmla="val -38294"/>
              </a:avLst>
            </a:prstGeom>
            <a:solidFill>
              <a:schemeClr val="accent5">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I see important business opportunities. Developments both for dispatchers &amp; pilots  </a:t>
              </a:r>
            </a:p>
          </p:txBody>
        </p:sp>
        <p:sp>
          <p:nvSpPr>
            <p:cNvPr id="20" name="TextBox 19">
              <a:extLst>
                <a:ext uri="{FF2B5EF4-FFF2-40B4-BE49-F238E27FC236}">
                  <a16:creationId xmlns:a16="http://schemas.microsoft.com/office/drawing/2014/main" id="{80EDC7A5-9F8E-8813-1A04-686A5FCBE29E}"/>
                </a:ext>
              </a:extLst>
            </p:cNvPr>
            <p:cNvSpPr txBox="1"/>
            <p:nvPr/>
          </p:nvSpPr>
          <p:spPr>
            <a:xfrm>
              <a:off x="3547573" y="3294178"/>
              <a:ext cx="2140177" cy="463349"/>
            </a:xfrm>
            <a:prstGeom prst="rect">
              <a:avLst/>
            </a:prstGeom>
            <a:noFill/>
          </p:spPr>
          <p:txBody>
            <a:bodyPr wrap="square" rtlCol="0">
              <a:spAutoFit/>
            </a:bodyPr>
            <a:lstStyle/>
            <a:p>
              <a:r>
                <a:rPr lang="en-GB" sz="2400" dirty="0">
                  <a:latin typeface="Eras Medium ITC" panose="020B0602030504020804" pitchFamily="34" charset="0"/>
                </a:rPr>
                <a:t>AU</a:t>
              </a:r>
              <a:r>
                <a:rPr lang="en-GB" sz="2400" b="1" dirty="0">
                  <a:solidFill>
                    <a:schemeClr val="accent2"/>
                  </a:solidFill>
                  <a:latin typeface="Eras Medium ITC" panose="020B0602030504020804" pitchFamily="34" charset="0"/>
                </a:rPr>
                <a:t> </a:t>
              </a:r>
              <a:r>
                <a:rPr lang="en-GB" sz="2400" dirty="0">
                  <a:latin typeface="Eras Medium ITC" panose="020B0602030504020804" pitchFamily="34" charset="0"/>
                </a:rPr>
                <a:t>Industry</a:t>
              </a:r>
            </a:p>
          </p:txBody>
        </p:sp>
        <p:pic>
          <p:nvPicPr>
            <p:cNvPr id="21" name="Graphic 20" descr="Judge male outline">
              <a:extLst>
                <a:ext uri="{FF2B5EF4-FFF2-40B4-BE49-F238E27FC236}">
                  <a16:creationId xmlns:a16="http://schemas.microsoft.com/office/drawing/2014/main" id="{F5956868-F721-245D-3C5C-3C7E3F9B72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0028" y="3660228"/>
              <a:ext cx="1328283" cy="1328283"/>
            </a:xfrm>
            <a:prstGeom prst="rect">
              <a:avLst/>
            </a:prstGeom>
          </p:spPr>
        </p:pic>
      </p:grpSp>
    </p:spTree>
    <p:extLst>
      <p:ext uri="{BB962C8B-B14F-4D97-AF65-F5344CB8AC3E}">
        <p14:creationId xmlns:p14="http://schemas.microsoft.com/office/powerpoint/2010/main" val="172669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831" y="751203"/>
            <a:ext cx="7033368" cy="409290"/>
          </a:xfrm>
        </p:spPr>
        <p:txBody>
          <a:bodyPr>
            <a:normAutofit/>
          </a:bodyPr>
          <a:lstStyle/>
          <a:p>
            <a:r>
              <a:rPr lang="en-GB" sz="2400" dirty="0"/>
              <a:t>Solutions Overview</a:t>
            </a:r>
          </a:p>
        </p:txBody>
      </p:sp>
      <p:sp>
        <p:nvSpPr>
          <p:cNvPr id="7" name="Rectangle: Beveled 6">
            <a:extLst>
              <a:ext uri="{FF2B5EF4-FFF2-40B4-BE49-F238E27FC236}">
                <a16:creationId xmlns:a16="http://schemas.microsoft.com/office/drawing/2014/main" id="{2FFE4723-D2F0-A1BE-A8A9-62042C4E07E3}"/>
              </a:ext>
            </a:extLst>
          </p:cNvPr>
          <p:cNvSpPr/>
          <p:nvPr/>
        </p:nvSpPr>
        <p:spPr>
          <a:xfrm>
            <a:off x="413831" y="963511"/>
            <a:ext cx="3306114" cy="855121"/>
          </a:xfrm>
          <a:prstGeom prst="bevel">
            <a:avLst/>
          </a:prstGeom>
          <a:solidFill>
            <a:srgbClr val="002F6E">
              <a:lumMod val="60000"/>
              <a:lumOff val="40000"/>
            </a:srgbClr>
          </a:solidFill>
          <a:ln w="12700" cap="flat" cmpd="sng" algn="ctr">
            <a:solidFill>
              <a:srgbClr val="79B51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Calibri" panose="020F0502020204030204"/>
                <a:ea typeface="+mn-ea"/>
                <a:cs typeface="+mn-cs"/>
              </a:rPr>
              <a:t>Solution #1</a:t>
            </a:r>
          </a:p>
          <a:p>
            <a:pPr algn="ctr">
              <a:defRPr/>
            </a:pPr>
            <a:r>
              <a:rPr kumimoji="0" lang="en-GB" sz="1600" b="1" i="0" u="none" strike="noStrike" kern="0" cap="none" spc="0" normalizeH="0" baseline="0" noProof="0" dirty="0">
                <a:ln>
                  <a:noFill/>
                </a:ln>
                <a:solidFill>
                  <a:srgbClr val="FFFFFF"/>
                </a:solidFill>
                <a:effectLst/>
                <a:uLnTx/>
                <a:uFillTx/>
                <a:latin typeface="Calibri" panose="020F0502020204030204"/>
                <a:ea typeface="+mn-ea"/>
                <a:cs typeface="+mn-cs"/>
              </a:rPr>
              <a:t>Pre-Departure Phase(FF-ICE/R1)</a:t>
            </a:r>
          </a:p>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a:solidFill>
                  <a:srgbClr val="FFFFFF"/>
                </a:solidFill>
                <a:latin typeface="Calibri" panose="020F0502020204030204"/>
              </a:rPr>
              <a:t>Lead: EUROCONTROL</a:t>
            </a:r>
            <a:endPar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Beveled 8">
            <a:extLst>
              <a:ext uri="{FF2B5EF4-FFF2-40B4-BE49-F238E27FC236}">
                <a16:creationId xmlns:a16="http://schemas.microsoft.com/office/drawing/2014/main" id="{E5528771-CB87-1891-0506-B525E4D7A562}"/>
              </a:ext>
            </a:extLst>
          </p:cNvPr>
          <p:cNvSpPr/>
          <p:nvPr/>
        </p:nvSpPr>
        <p:spPr>
          <a:xfrm>
            <a:off x="4116133" y="963511"/>
            <a:ext cx="3597121" cy="855121"/>
          </a:xfrm>
          <a:prstGeom prst="bevel">
            <a:avLst/>
          </a:prstGeom>
          <a:solidFill>
            <a:srgbClr val="002F6E">
              <a:lumMod val="60000"/>
              <a:lumOff val="40000"/>
            </a:srgbClr>
          </a:solidFill>
          <a:ln w="12700" cap="flat" cmpd="sng" algn="ctr">
            <a:solidFill>
              <a:srgbClr val="79B51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Calibri" panose="020F0502020204030204"/>
                <a:ea typeface="+mn-ea"/>
                <a:cs typeface="+mn-cs"/>
              </a:rPr>
              <a:t>Solution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Calibri" panose="020F0502020204030204"/>
                <a:ea typeface="+mn-ea"/>
                <a:cs typeface="+mn-cs"/>
              </a:rPr>
              <a:t>Strategic Execution(FF-ICE/R2)</a:t>
            </a:r>
          </a:p>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a:solidFill>
                  <a:srgbClr val="FFFFFF"/>
                </a:solidFill>
                <a:latin typeface="Calibri" panose="020F0502020204030204"/>
              </a:rPr>
              <a:t>Lead: AIRBUS</a:t>
            </a:r>
            <a:endPar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Beveled 10">
            <a:extLst>
              <a:ext uri="{FF2B5EF4-FFF2-40B4-BE49-F238E27FC236}">
                <a16:creationId xmlns:a16="http://schemas.microsoft.com/office/drawing/2014/main" id="{20B3F2FA-2DA7-B2C3-E2B3-ADCF4D5704A6}"/>
              </a:ext>
            </a:extLst>
          </p:cNvPr>
          <p:cNvSpPr/>
          <p:nvPr/>
        </p:nvSpPr>
        <p:spPr>
          <a:xfrm>
            <a:off x="8029575" y="963510"/>
            <a:ext cx="3748593" cy="855121"/>
          </a:xfrm>
          <a:prstGeom prst="bevel">
            <a:avLst/>
          </a:prstGeom>
          <a:solidFill>
            <a:srgbClr val="002F6E">
              <a:lumMod val="60000"/>
              <a:lumOff val="40000"/>
            </a:srgbClr>
          </a:solidFill>
          <a:ln w="12700" cap="flat" cmpd="sng" algn="ctr">
            <a:solidFill>
              <a:srgbClr val="79B51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FFFF"/>
                </a:solidFill>
                <a:effectLst/>
                <a:uLnTx/>
                <a:uFillTx/>
                <a:latin typeface="Calibri" panose="020F0502020204030204"/>
                <a:ea typeface="+mn-ea"/>
                <a:cs typeface="+mn-cs"/>
              </a:rPr>
              <a:t>Solution #3 </a:t>
            </a:r>
          </a:p>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dirty="0">
                <a:solidFill>
                  <a:srgbClr val="FFFFFF"/>
                </a:solidFill>
                <a:latin typeface="Calibri" panose="020F0502020204030204"/>
              </a:rPr>
              <a:t>Trajectory synchronisation in execution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Lead</a:t>
            </a:r>
            <a:r>
              <a:rPr lang="en-GB" sz="1400" b="1" kern="0" dirty="0">
                <a:solidFill>
                  <a:srgbClr val="FFFFFF"/>
                </a:solidFill>
                <a:latin typeface="Calibri" panose="020F0502020204030204"/>
              </a:rPr>
              <a:t>: EUROCONTROL</a:t>
            </a:r>
            <a:endPar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9F9F59F-49F7-436C-2292-DC0E0E796E49}"/>
              </a:ext>
            </a:extLst>
          </p:cNvPr>
          <p:cNvSpPr/>
          <p:nvPr/>
        </p:nvSpPr>
        <p:spPr>
          <a:xfrm>
            <a:off x="413831" y="1814915"/>
            <a:ext cx="3306114" cy="2047515"/>
          </a:xfrm>
          <a:prstGeom prst="rect">
            <a:avLst/>
          </a:prstGeom>
          <a:solidFill>
            <a:schemeClr val="accent6">
              <a:lumMod val="20000"/>
              <a:lumOff val="80000"/>
            </a:schemeClr>
          </a:solidFill>
          <a:ln w="12700" cap="flat" cmpd="sng" algn="ctr">
            <a:solidFill>
              <a:srgbClr val="002F6E">
                <a:lumMod val="60000"/>
                <a:lumOff val="40000"/>
              </a:srgbClr>
            </a:solid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i="0" u="none" strike="noStrike" kern="0" cap="none" spc="0" normalizeH="0" baseline="0" noProof="0" dirty="0">
                <a:ln>
                  <a:noFill/>
                </a:ln>
                <a:solidFill>
                  <a:schemeClr val="accent3"/>
                </a:solidFill>
                <a:effectLst/>
                <a:uLnTx/>
                <a:uFillTx/>
                <a:latin typeface="Calibri" panose="020F0502020204030204"/>
                <a:ea typeface="+mn-ea"/>
                <a:cs typeface="+mn-cs"/>
              </a:rPr>
              <a:t>Better integration of planned ATC constraints in the AU flight plan and </a:t>
            </a:r>
            <a:r>
              <a:rPr lang="en-GB" kern="0" dirty="0">
                <a:solidFill>
                  <a:schemeClr val="accent3"/>
                </a:solidFill>
                <a:latin typeface="Calibri" panose="020F0502020204030204"/>
              </a:rPr>
              <a:t>FMS</a:t>
            </a:r>
            <a:endParaRPr kumimoji="0" lang="en-GB" i="0" u="none" strike="noStrike" kern="0" cap="none" spc="0" normalizeH="0" baseline="0" noProof="0" dirty="0">
              <a:ln>
                <a:noFill/>
              </a:ln>
              <a:solidFill>
                <a:schemeClr val="accent3"/>
              </a:solidFill>
              <a:effectLst/>
              <a:uLnTx/>
              <a:uFillTx/>
              <a:latin typeface="Calibri" panose="020F0502020204030204"/>
              <a:ea typeface="+mn-ea"/>
              <a:cs typeface="+mn-cs"/>
            </a:endParaRPr>
          </a:p>
          <a:p>
            <a:pPr marL="285750" marR="0" lvl="0" indent="-285750" defTabSz="91440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i="0" u="none" strike="noStrike" kern="0" cap="none" spc="0" normalizeH="0" baseline="0" noProof="0" dirty="0">
                <a:ln>
                  <a:noFill/>
                </a:ln>
                <a:solidFill>
                  <a:schemeClr val="accent3"/>
                </a:solidFill>
                <a:effectLst/>
                <a:uLnTx/>
                <a:uFillTx/>
                <a:latin typeface="Calibri" panose="020F0502020204030204"/>
                <a:ea typeface="+mn-ea"/>
                <a:cs typeface="+mn-cs"/>
              </a:rPr>
              <a:t>FF-ICE/</a:t>
            </a:r>
            <a:r>
              <a:rPr lang="en-GB" kern="0" dirty="0">
                <a:solidFill>
                  <a:schemeClr val="accent3"/>
                </a:solidFill>
                <a:latin typeface="Calibri" panose="020F0502020204030204"/>
              </a:rPr>
              <a:t>R1</a:t>
            </a:r>
            <a:r>
              <a:rPr kumimoji="0" lang="en-GB" i="0" u="none" strike="noStrike" kern="0" cap="none" spc="0" normalizeH="0" baseline="0" noProof="0" dirty="0">
                <a:ln>
                  <a:noFill/>
                </a:ln>
                <a:solidFill>
                  <a:schemeClr val="accent3"/>
                </a:solidFill>
                <a:effectLst/>
                <a:uLnTx/>
                <a:uFillTx/>
                <a:latin typeface="Calibri" panose="020F0502020204030204"/>
                <a:ea typeface="+mn-ea"/>
                <a:cs typeface="+mn-cs"/>
              </a:rPr>
              <a:t> Preliminary Flight Planning</a:t>
            </a:r>
            <a:endParaRPr kumimoji="0" lang="en-GB" sz="1400" i="0" u="none" strike="noStrike" kern="0" cap="none" spc="0" normalizeH="0" baseline="0" noProof="0" dirty="0">
              <a:ln>
                <a:noFill/>
              </a:ln>
              <a:solidFill>
                <a:schemeClr val="accent3"/>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FF09173F-AE59-B117-690D-92391DEB0866}"/>
              </a:ext>
            </a:extLst>
          </p:cNvPr>
          <p:cNvSpPr/>
          <p:nvPr/>
        </p:nvSpPr>
        <p:spPr>
          <a:xfrm>
            <a:off x="4103817" y="1833614"/>
            <a:ext cx="3597120" cy="2028816"/>
          </a:xfrm>
          <a:prstGeom prst="rect">
            <a:avLst/>
          </a:prstGeom>
          <a:solidFill>
            <a:schemeClr val="accent6">
              <a:lumMod val="20000"/>
              <a:lumOff val="80000"/>
            </a:schemeClr>
          </a:solidFill>
          <a:ln w="12700" cap="flat" cmpd="sng" algn="ctr">
            <a:solidFill>
              <a:srgbClr val="002F6E">
                <a:lumMod val="60000"/>
                <a:lumOff val="40000"/>
              </a:srgbClr>
            </a:solid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i="0" u="none" strike="noStrike" kern="0" cap="none" spc="0" normalizeH="0" baseline="0" noProof="0" dirty="0">
                <a:ln>
                  <a:noFill/>
                </a:ln>
                <a:solidFill>
                  <a:schemeClr val="accent3"/>
                </a:solidFill>
                <a:effectLst/>
                <a:uLnTx/>
                <a:uFillTx/>
                <a:latin typeface="Calibri" panose="020F0502020204030204"/>
                <a:ea typeface="+mn-ea"/>
                <a:cs typeface="+mn-cs"/>
              </a:rPr>
              <a:t>Trajectory revision in strategic execution either on FOC, pilot or ATM initiative</a:t>
            </a:r>
          </a:p>
          <a:p>
            <a:pPr marL="285750" marR="0" lvl="0" indent="-285750" defTabSz="91440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kern="0" dirty="0">
                <a:solidFill>
                  <a:schemeClr val="accent3"/>
                </a:solidFill>
                <a:latin typeface="Calibri" panose="020F0502020204030204"/>
              </a:rPr>
              <a:t>Focus</a:t>
            </a:r>
            <a:r>
              <a:rPr kumimoji="0" lang="en-GB" i="0" u="none" strike="noStrike" kern="0" cap="none" spc="0" normalizeH="0" baseline="0" noProof="0" dirty="0">
                <a:ln>
                  <a:noFill/>
                </a:ln>
                <a:solidFill>
                  <a:schemeClr val="accent3"/>
                </a:solidFill>
                <a:effectLst/>
                <a:uLnTx/>
                <a:uFillTx/>
                <a:latin typeface="Calibri" panose="020F0502020204030204"/>
                <a:ea typeface="+mn-ea"/>
                <a:cs typeface="+mn-cs"/>
              </a:rPr>
              <a:t> on CDM processes involving all ATM actors</a:t>
            </a:r>
          </a:p>
        </p:txBody>
      </p:sp>
      <p:sp>
        <p:nvSpPr>
          <p:cNvPr id="26" name="Rectangle 25">
            <a:extLst>
              <a:ext uri="{FF2B5EF4-FFF2-40B4-BE49-F238E27FC236}">
                <a16:creationId xmlns:a16="http://schemas.microsoft.com/office/drawing/2014/main" id="{DA375D9F-B88C-1FB6-A159-F82919BE9CAD}"/>
              </a:ext>
            </a:extLst>
          </p:cNvPr>
          <p:cNvSpPr/>
          <p:nvPr/>
        </p:nvSpPr>
        <p:spPr>
          <a:xfrm>
            <a:off x="8084809" y="1833614"/>
            <a:ext cx="3693358" cy="2028816"/>
          </a:xfrm>
          <a:prstGeom prst="rect">
            <a:avLst/>
          </a:prstGeom>
          <a:solidFill>
            <a:schemeClr val="accent6">
              <a:lumMod val="20000"/>
              <a:lumOff val="80000"/>
            </a:schemeClr>
          </a:solidFill>
          <a:ln w="12700" cap="flat" cmpd="sng" algn="ctr">
            <a:solidFill>
              <a:srgbClr val="002F6E">
                <a:lumMod val="60000"/>
                <a:lumOff val="40000"/>
              </a:srgbClr>
            </a:solid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i="0" u="none" strike="noStrike" kern="0" cap="none" spc="0" normalizeH="0" baseline="0" noProof="0" dirty="0">
                <a:ln>
                  <a:noFill/>
                </a:ln>
                <a:solidFill>
                  <a:schemeClr val="accent3"/>
                </a:solidFill>
                <a:effectLst/>
                <a:uLnTx/>
                <a:uFillTx/>
                <a:latin typeface="Calibri" panose="020F0502020204030204"/>
                <a:ea typeface="+mn-ea"/>
                <a:cs typeface="+mn-cs"/>
              </a:rPr>
              <a:t>NM trajectory updates linked to ACC coordination (OLDI over SWIM)</a:t>
            </a:r>
          </a:p>
          <a:p>
            <a:pPr marL="285750" marR="0" lvl="0" indent="-285750" defTabSz="91440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i="0" u="none" strike="noStrike" kern="0" cap="none" spc="0" normalizeH="0" baseline="0" noProof="0" dirty="0">
                <a:ln>
                  <a:noFill/>
                </a:ln>
                <a:solidFill>
                  <a:schemeClr val="accent3"/>
                </a:solidFill>
                <a:effectLst/>
                <a:uLnTx/>
                <a:uFillTx/>
                <a:latin typeface="Calibri" panose="020F0502020204030204"/>
                <a:ea typeface="+mn-ea"/>
                <a:cs typeface="+mn-cs"/>
              </a:rPr>
              <a:t>Use of EPP data in NM processes/systems</a:t>
            </a:r>
          </a:p>
        </p:txBody>
      </p:sp>
      <p:sp>
        <p:nvSpPr>
          <p:cNvPr id="6" name="Title 1">
            <a:extLst>
              <a:ext uri="{FF2B5EF4-FFF2-40B4-BE49-F238E27FC236}">
                <a16:creationId xmlns:a16="http://schemas.microsoft.com/office/drawing/2014/main" id="{A8EBA959-2846-4C14-5322-4BEC5FB5FA73}"/>
              </a:ext>
            </a:extLst>
          </p:cNvPr>
          <p:cNvSpPr txBox="1">
            <a:spLocks/>
          </p:cNvSpPr>
          <p:nvPr/>
        </p:nvSpPr>
        <p:spPr>
          <a:xfrm>
            <a:off x="2385693" y="363131"/>
            <a:ext cx="7033368" cy="40929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dirty="0">
                <a:solidFill>
                  <a:srgbClr val="00AAED"/>
                </a:solidFill>
                <a:ea typeface="+mn-ea"/>
                <a:cs typeface="+mn-cs"/>
              </a:rPr>
              <a:t>Project overview</a:t>
            </a:r>
          </a:p>
        </p:txBody>
      </p:sp>
      <p:sp>
        <p:nvSpPr>
          <p:cNvPr id="12" name="TextBox 11">
            <a:extLst>
              <a:ext uri="{FF2B5EF4-FFF2-40B4-BE49-F238E27FC236}">
                <a16:creationId xmlns:a16="http://schemas.microsoft.com/office/drawing/2014/main" id="{A7D94F85-B3C1-BF9D-30D6-03515E2A1599}"/>
              </a:ext>
            </a:extLst>
          </p:cNvPr>
          <p:cNvSpPr txBox="1"/>
          <p:nvPr/>
        </p:nvSpPr>
        <p:spPr>
          <a:xfrm>
            <a:off x="5650413" y="5094576"/>
            <a:ext cx="3608210" cy="738664"/>
          </a:xfrm>
          <a:prstGeom prst="rect">
            <a:avLst/>
          </a:prstGeom>
          <a:solidFill>
            <a:schemeClr val="tx2">
              <a:lumMod val="20000"/>
              <a:lumOff val="80000"/>
            </a:schemeClr>
          </a:solidFill>
          <a:ln>
            <a:solidFill>
              <a:schemeClr val="tx2">
                <a:lumMod val="20000"/>
                <a:lumOff val="80000"/>
              </a:schemeClr>
            </a:solidFill>
          </a:ln>
        </p:spPr>
        <p:txBody>
          <a:bodyPr wrap="square" rtlCol="0">
            <a:spAutoFit/>
          </a:bodyPr>
          <a:lstStyle/>
          <a:p>
            <a:r>
              <a:rPr lang="en-GB" sz="1400" dirty="0">
                <a:solidFill>
                  <a:srgbClr val="002060"/>
                </a:solidFill>
              </a:rPr>
              <a:t>LUFTHANSA, AIR FRANCE, DASSAULT AVIATION, NAVBLUE, LVNL, DFS, MUAC, SDM</a:t>
            </a:r>
            <a:r>
              <a:rPr lang="en-GB" sz="1400" dirty="0"/>
              <a:t> </a:t>
            </a:r>
          </a:p>
        </p:txBody>
      </p:sp>
      <p:sp>
        <p:nvSpPr>
          <p:cNvPr id="13" name="TextBox 12">
            <a:extLst>
              <a:ext uri="{FF2B5EF4-FFF2-40B4-BE49-F238E27FC236}">
                <a16:creationId xmlns:a16="http://schemas.microsoft.com/office/drawing/2014/main" id="{CBBC5E33-26C8-EBAD-2500-253C8598B185}"/>
              </a:ext>
            </a:extLst>
          </p:cNvPr>
          <p:cNvSpPr txBox="1"/>
          <p:nvPr/>
        </p:nvSpPr>
        <p:spPr>
          <a:xfrm>
            <a:off x="5650413" y="4759223"/>
            <a:ext cx="3608210" cy="369332"/>
          </a:xfrm>
          <a:prstGeom prst="rect">
            <a:avLst/>
          </a:prstGeom>
          <a:gradFill>
            <a:gsLst>
              <a:gs pos="88000">
                <a:schemeClr val="accent1">
                  <a:lumMod val="40000"/>
                  <a:lumOff val="60000"/>
                </a:schemeClr>
              </a:gs>
              <a:gs pos="30000">
                <a:schemeClr val="accent1">
                  <a:lumMod val="45000"/>
                  <a:lumOff val="55000"/>
                </a:schemeClr>
              </a:gs>
              <a:gs pos="39000">
                <a:schemeClr val="accent1">
                  <a:lumMod val="45000"/>
                  <a:lumOff val="55000"/>
                </a:schemeClr>
              </a:gs>
              <a:gs pos="100000">
                <a:schemeClr val="accent1">
                  <a:lumMod val="30000"/>
                  <a:lumOff val="70000"/>
                </a:schemeClr>
              </a:gs>
            </a:gsLst>
            <a:lin ang="5400000" scaled="1"/>
          </a:gradFill>
          <a:ln>
            <a:solidFill>
              <a:schemeClr val="accent1">
                <a:lumMod val="20000"/>
                <a:lumOff val="80000"/>
              </a:schemeClr>
            </a:solidFill>
          </a:ln>
        </p:spPr>
        <p:txBody>
          <a:bodyPr wrap="square" rtlCol="0">
            <a:spAutoFit/>
          </a:bodyPr>
          <a:lstStyle/>
          <a:p>
            <a:pPr algn="ctr"/>
            <a:r>
              <a:rPr lang="en-GB" dirty="0">
                <a:solidFill>
                  <a:schemeClr val="accent1">
                    <a:lumMod val="50000"/>
                  </a:schemeClr>
                </a:solidFill>
              </a:rPr>
              <a:t>Advisory Board (8)</a:t>
            </a:r>
          </a:p>
        </p:txBody>
      </p:sp>
      <p:sp>
        <p:nvSpPr>
          <p:cNvPr id="3" name="TextBox 2">
            <a:extLst>
              <a:ext uri="{FF2B5EF4-FFF2-40B4-BE49-F238E27FC236}">
                <a16:creationId xmlns:a16="http://schemas.microsoft.com/office/drawing/2014/main" id="{540FD5F6-26F9-5E80-D3D8-54193B34BCEF}"/>
              </a:ext>
            </a:extLst>
          </p:cNvPr>
          <p:cNvSpPr txBox="1"/>
          <p:nvPr/>
        </p:nvSpPr>
        <p:spPr>
          <a:xfrm>
            <a:off x="479162" y="4014542"/>
            <a:ext cx="5132385" cy="369332"/>
          </a:xfrm>
          <a:prstGeom prst="rect">
            <a:avLst/>
          </a:prstGeom>
          <a:gradFill>
            <a:gsLst>
              <a:gs pos="88000">
                <a:schemeClr val="accent1">
                  <a:lumMod val="40000"/>
                  <a:lumOff val="60000"/>
                </a:schemeClr>
              </a:gs>
              <a:gs pos="30000">
                <a:schemeClr val="accent1">
                  <a:lumMod val="45000"/>
                  <a:lumOff val="55000"/>
                </a:schemeClr>
              </a:gs>
              <a:gs pos="39000">
                <a:schemeClr val="accent1">
                  <a:lumMod val="45000"/>
                  <a:lumOff val="55000"/>
                </a:schemeClr>
              </a:gs>
              <a:gs pos="100000">
                <a:schemeClr val="accent1">
                  <a:lumMod val="30000"/>
                  <a:lumOff val="70000"/>
                </a:schemeClr>
              </a:gs>
            </a:gsLst>
            <a:lin ang="5400000" scaled="1"/>
          </a:gradFill>
          <a:ln>
            <a:solidFill>
              <a:schemeClr val="tx2">
                <a:lumMod val="20000"/>
                <a:lumOff val="80000"/>
              </a:schemeClr>
            </a:solidFill>
          </a:ln>
        </p:spPr>
        <p:txBody>
          <a:bodyPr wrap="square" rtlCol="0">
            <a:spAutoFit/>
          </a:bodyPr>
          <a:lstStyle/>
          <a:p>
            <a:pPr algn="ctr"/>
            <a:r>
              <a:rPr lang="en-GB" dirty="0">
                <a:solidFill>
                  <a:schemeClr val="accent1">
                    <a:lumMod val="50000"/>
                  </a:schemeClr>
                </a:solidFill>
              </a:rPr>
              <a:t>Partners (22)</a:t>
            </a:r>
          </a:p>
        </p:txBody>
      </p:sp>
      <p:sp>
        <p:nvSpPr>
          <p:cNvPr id="8" name="TextBox 7">
            <a:extLst>
              <a:ext uri="{FF2B5EF4-FFF2-40B4-BE49-F238E27FC236}">
                <a16:creationId xmlns:a16="http://schemas.microsoft.com/office/drawing/2014/main" id="{63AB2DBF-55F4-2515-92C0-119C2033E538}"/>
              </a:ext>
            </a:extLst>
          </p:cNvPr>
          <p:cNvSpPr txBox="1"/>
          <p:nvPr/>
        </p:nvSpPr>
        <p:spPr>
          <a:xfrm>
            <a:off x="479162" y="4383874"/>
            <a:ext cx="5132386" cy="1451679"/>
          </a:xfrm>
          <a:prstGeom prst="rect">
            <a:avLst/>
          </a:prstGeom>
          <a:solidFill>
            <a:schemeClr val="tx2">
              <a:lumMod val="20000"/>
              <a:lumOff val="80000"/>
            </a:schemeClr>
          </a:solidFill>
          <a:ln>
            <a:solidFill>
              <a:schemeClr val="tx2">
                <a:lumMod val="20000"/>
                <a:lumOff val="80000"/>
              </a:schemeClr>
            </a:solidFill>
          </a:ln>
        </p:spPr>
        <p:txBody>
          <a:bodyPr wrap="square" rtlCol="0">
            <a:spAutoFit/>
          </a:bodyPr>
          <a:lstStyle/>
          <a:p>
            <a:pPr>
              <a:spcBef>
                <a:spcPts val="400"/>
              </a:spcBef>
            </a:pPr>
            <a:r>
              <a:rPr lang="en-GB" sz="1400" dirty="0">
                <a:solidFill>
                  <a:srgbClr val="002060"/>
                </a:solidFill>
              </a:rPr>
              <a:t>EUROCONTROL, AIRBUS, </a:t>
            </a:r>
          </a:p>
          <a:p>
            <a:pPr>
              <a:spcBef>
                <a:spcPts val="400"/>
              </a:spcBef>
            </a:pPr>
            <a:r>
              <a:rPr lang="en-GB" sz="1400" dirty="0">
                <a:solidFill>
                  <a:srgbClr val="002060"/>
                </a:solidFill>
              </a:rPr>
              <a:t>SWISS, CAE, FLIGHTKEYS, COLLINS</a:t>
            </a:r>
          </a:p>
          <a:p>
            <a:pPr>
              <a:spcBef>
                <a:spcPts val="600"/>
              </a:spcBef>
            </a:pPr>
            <a:r>
              <a:rPr lang="en-GB" sz="1400" dirty="0">
                <a:solidFill>
                  <a:srgbClr val="002060"/>
                </a:solidFill>
              </a:rPr>
              <a:t>SKYGUIDE, ENAV, DSNA, PANSA, BULATSA, </a:t>
            </a:r>
          </a:p>
          <a:p>
            <a:pPr>
              <a:spcBef>
                <a:spcPts val="600"/>
              </a:spcBef>
            </a:pPr>
            <a:r>
              <a:rPr lang="en-GB" sz="1400" dirty="0">
                <a:solidFill>
                  <a:srgbClr val="002060"/>
                </a:solidFill>
              </a:rPr>
              <a:t>ROMATSA, NATS, COOPANS, SKYSOFT, </a:t>
            </a:r>
          </a:p>
          <a:p>
            <a:pPr>
              <a:spcBef>
                <a:spcPts val="600"/>
              </a:spcBef>
            </a:pPr>
            <a:r>
              <a:rPr lang="en-GB" sz="1400" dirty="0">
                <a:solidFill>
                  <a:srgbClr val="002060"/>
                </a:solidFill>
              </a:rPr>
              <a:t>THALES, INDRA, LEONARDO, DLR, ENAC</a:t>
            </a:r>
          </a:p>
        </p:txBody>
      </p:sp>
      <p:sp>
        <p:nvSpPr>
          <p:cNvPr id="5" name="TextBox 4">
            <a:extLst>
              <a:ext uri="{FF2B5EF4-FFF2-40B4-BE49-F238E27FC236}">
                <a16:creationId xmlns:a16="http://schemas.microsoft.com/office/drawing/2014/main" id="{ECD86C94-1490-085A-2BFE-8901801EC1EE}"/>
              </a:ext>
            </a:extLst>
          </p:cNvPr>
          <p:cNvSpPr txBox="1"/>
          <p:nvPr/>
        </p:nvSpPr>
        <p:spPr>
          <a:xfrm>
            <a:off x="6772589" y="3974546"/>
            <a:ext cx="4129873" cy="369332"/>
          </a:xfrm>
          <a:prstGeom prst="rect">
            <a:avLst/>
          </a:prstGeom>
          <a:noFill/>
        </p:spPr>
        <p:txBody>
          <a:bodyPr wrap="square" rtlCol="0">
            <a:spAutoFit/>
          </a:bodyPr>
          <a:lstStyle/>
          <a:p>
            <a:r>
              <a:rPr lang="en-GB" b="1" dirty="0">
                <a:solidFill>
                  <a:srgbClr val="002060"/>
                </a:solidFill>
              </a:rPr>
              <a:t>3-years project – Sept. 2023 – Sept. 2026</a:t>
            </a:r>
          </a:p>
        </p:txBody>
      </p:sp>
      <p:sp>
        <p:nvSpPr>
          <p:cNvPr id="10" name="TextBox 9">
            <a:hlinkClick r:id="rId3"/>
            <a:extLst>
              <a:ext uri="{FF2B5EF4-FFF2-40B4-BE49-F238E27FC236}">
                <a16:creationId xmlns:a16="http://schemas.microsoft.com/office/drawing/2014/main" id="{CED4EFD9-24E4-2B0D-6EDF-35B8EA6436AD}"/>
              </a:ext>
            </a:extLst>
          </p:cNvPr>
          <p:cNvSpPr txBox="1"/>
          <p:nvPr/>
        </p:nvSpPr>
        <p:spPr>
          <a:xfrm>
            <a:off x="2033232" y="6210803"/>
            <a:ext cx="5996344" cy="338554"/>
          </a:xfrm>
          <a:prstGeom prst="rect">
            <a:avLst/>
          </a:prstGeom>
          <a:solidFill>
            <a:schemeClr val="accent1">
              <a:lumMod val="20000"/>
              <a:lumOff val="80000"/>
            </a:schemeClr>
          </a:solidFill>
        </p:spPr>
        <p:txBody>
          <a:bodyPr wrap="square" rtlCol="0">
            <a:spAutoFit/>
          </a:bodyPr>
          <a:lstStyle/>
          <a:p>
            <a:r>
              <a:rPr lang="en-GB" sz="1600" dirty="0"/>
              <a:t>LinkedIn@</a:t>
            </a:r>
            <a:r>
              <a:rPr lang="en-US" sz="1600" dirty="0"/>
              <a:t>SESAR 3 Network Trajectory Based Operations (TBO) Project</a:t>
            </a:r>
            <a:endParaRPr lang="en-GB" sz="1600" dirty="0"/>
          </a:p>
        </p:txBody>
      </p:sp>
    </p:spTree>
    <p:extLst>
      <p:ext uri="{BB962C8B-B14F-4D97-AF65-F5344CB8AC3E}">
        <p14:creationId xmlns:p14="http://schemas.microsoft.com/office/powerpoint/2010/main" val="332495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325" y="1344674"/>
            <a:ext cx="7033368" cy="409290"/>
          </a:xfrm>
        </p:spPr>
        <p:txBody>
          <a:bodyPr>
            <a:normAutofit/>
          </a:bodyPr>
          <a:lstStyle/>
          <a:p>
            <a:r>
              <a:rPr lang="en-US" sz="2400" dirty="0"/>
              <a:t>Network TBO project cooperations </a:t>
            </a:r>
            <a:endParaRPr lang="en-GB" sz="2400" dirty="0"/>
          </a:p>
        </p:txBody>
      </p:sp>
      <p:sp>
        <p:nvSpPr>
          <p:cNvPr id="5" name="Frame 4">
            <a:extLst>
              <a:ext uri="{FF2B5EF4-FFF2-40B4-BE49-F238E27FC236}">
                <a16:creationId xmlns:a16="http://schemas.microsoft.com/office/drawing/2014/main" id="{72A1E1A3-705E-F6F0-B609-5D8701D1021D}"/>
              </a:ext>
            </a:extLst>
          </p:cNvPr>
          <p:cNvSpPr/>
          <p:nvPr/>
        </p:nvSpPr>
        <p:spPr>
          <a:xfrm>
            <a:off x="4956031" y="3460948"/>
            <a:ext cx="2686050" cy="871178"/>
          </a:xfrm>
          <a:prstGeom prst="fram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NETWORK TBO </a:t>
            </a:r>
          </a:p>
        </p:txBody>
      </p:sp>
      <p:grpSp>
        <p:nvGrpSpPr>
          <p:cNvPr id="4" name="Group 3">
            <a:extLst>
              <a:ext uri="{FF2B5EF4-FFF2-40B4-BE49-F238E27FC236}">
                <a16:creationId xmlns:a16="http://schemas.microsoft.com/office/drawing/2014/main" id="{37CC94ED-C102-3D34-18FF-57A3AAD055C5}"/>
              </a:ext>
            </a:extLst>
          </p:cNvPr>
          <p:cNvGrpSpPr/>
          <p:nvPr/>
        </p:nvGrpSpPr>
        <p:grpSpPr>
          <a:xfrm>
            <a:off x="3923415" y="1117041"/>
            <a:ext cx="4837814" cy="1411541"/>
            <a:chOff x="3923415" y="793191"/>
            <a:chExt cx="4837814" cy="1411541"/>
          </a:xfrm>
        </p:grpSpPr>
        <p:sp>
          <p:nvSpPr>
            <p:cNvPr id="6" name="Rectangle 5">
              <a:extLst>
                <a:ext uri="{FF2B5EF4-FFF2-40B4-BE49-F238E27FC236}">
                  <a16:creationId xmlns:a16="http://schemas.microsoft.com/office/drawing/2014/main" id="{4963C200-33AF-A131-21EB-BE5E0D7DAD93}"/>
                </a:ext>
              </a:extLst>
            </p:cNvPr>
            <p:cNvSpPr/>
            <p:nvPr/>
          </p:nvSpPr>
          <p:spPr>
            <a:xfrm>
              <a:off x="3923415" y="793191"/>
              <a:ext cx="4837814" cy="141154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31" name="Oval 30">
              <a:extLst>
                <a:ext uri="{FF2B5EF4-FFF2-40B4-BE49-F238E27FC236}">
                  <a16:creationId xmlns:a16="http://schemas.microsoft.com/office/drawing/2014/main" id="{14C74A02-A76B-976D-5E1E-BE793B1409A5}"/>
                </a:ext>
              </a:extLst>
            </p:cNvPr>
            <p:cNvSpPr/>
            <p:nvPr/>
          </p:nvSpPr>
          <p:spPr>
            <a:xfrm>
              <a:off x="6725673" y="1102422"/>
              <a:ext cx="1842380" cy="834343"/>
            </a:xfrm>
            <a:prstGeom prst="ellipse">
              <a:avLst/>
            </a:prstGeom>
            <a:solidFill>
              <a:schemeClr val="accent2">
                <a:lumMod val="40000"/>
                <a:lumOff val="60000"/>
              </a:schemeClr>
            </a:solidFill>
            <a:ln w="63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ssistant ExtraBold" pitchFamily="2" charset="-79"/>
                  <a:cs typeface="Assistant ExtraBold" pitchFamily="2" charset="-79"/>
                  <a:sym typeface="Arial"/>
                </a:rPr>
                <a:t>Green deal projects</a:t>
              </a:r>
            </a:p>
          </p:txBody>
        </p:sp>
        <p:sp>
          <p:nvSpPr>
            <p:cNvPr id="45" name="Oval 44">
              <a:extLst>
                <a:ext uri="{FF2B5EF4-FFF2-40B4-BE49-F238E27FC236}">
                  <a16:creationId xmlns:a16="http://schemas.microsoft.com/office/drawing/2014/main" id="{C6A66FE3-3851-BB0E-59ED-261CF277546A}"/>
                </a:ext>
              </a:extLst>
            </p:cNvPr>
            <p:cNvSpPr/>
            <p:nvPr/>
          </p:nvSpPr>
          <p:spPr>
            <a:xfrm>
              <a:off x="4147804" y="1194516"/>
              <a:ext cx="1594970" cy="703109"/>
            </a:xfrm>
            <a:prstGeom prst="ellipse">
              <a:avLst/>
            </a:prstGeom>
            <a:solidFill>
              <a:schemeClr val="accent2">
                <a:lumMod val="40000"/>
                <a:lumOff val="60000"/>
              </a:schemeClr>
            </a:solidFill>
            <a:ln w="63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ssistant ExtraBold" pitchFamily="2" charset="-79"/>
                  <a:cs typeface="Assistant ExtraBold" pitchFamily="2" charset="-79"/>
                  <a:sym typeface="Arial"/>
                </a:rPr>
                <a:t>ATC TBO</a:t>
              </a:r>
            </a:p>
          </p:txBody>
        </p:sp>
        <p:sp>
          <p:nvSpPr>
            <p:cNvPr id="8" name="TextBox 7">
              <a:extLst>
                <a:ext uri="{FF2B5EF4-FFF2-40B4-BE49-F238E27FC236}">
                  <a16:creationId xmlns:a16="http://schemas.microsoft.com/office/drawing/2014/main" id="{4AFE311A-485F-F867-202E-016889463B75}"/>
                </a:ext>
              </a:extLst>
            </p:cNvPr>
            <p:cNvSpPr txBox="1"/>
            <p:nvPr/>
          </p:nvSpPr>
          <p:spPr>
            <a:xfrm>
              <a:off x="5742774" y="815555"/>
              <a:ext cx="1120140" cy="400110"/>
            </a:xfrm>
            <a:prstGeom prst="rect">
              <a:avLst/>
            </a:prstGeom>
            <a:noFill/>
          </p:spPr>
          <p:txBody>
            <a:bodyPr wrap="square" rtlCol="0">
              <a:spAutoFit/>
            </a:bodyPr>
            <a:lstStyle/>
            <a:p>
              <a:r>
                <a:rPr lang="en-GB" sz="2000" b="1" dirty="0"/>
                <a:t>SESAR</a:t>
              </a:r>
            </a:p>
          </p:txBody>
        </p:sp>
      </p:grpSp>
      <p:grpSp>
        <p:nvGrpSpPr>
          <p:cNvPr id="17" name="Group 16">
            <a:extLst>
              <a:ext uri="{FF2B5EF4-FFF2-40B4-BE49-F238E27FC236}">
                <a16:creationId xmlns:a16="http://schemas.microsoft.com/office/drawing/2014/main" id="{A839E8C4-81BE-6536-5E99-49C567A7BD74}"/>
              </a:ext>
            </a:extLst>
          </p:cNvPr>
          <p:cNvGrpSpPr/>
          <p:nvPr/>
        </p:nvGrpSpPr>
        <p:grpSpPr>
          <a:xfrm>
            <a:off x="348940" y="2375515"/>
            <a:ext cx="2788879" cy="3422495"/>
            <a:chOff x="366916" y="2761135"/>
            <a:chExt cx="2788879" cy="3422495"/>
          </a:xfrm>
        </p:grpSpPr>
        <p:sp>
          <p:nvSpPr>
            <p:cNvPr id="9" name="Rectangle 8">
              <a:extLst>
                <a:ext uri="{FF2B5EF4-FFF2-40B4-BE49-F238E27FC236}">
                  <a16:creationId xmlns:a16="http://schemas.microsoft.com/office/drawing/2014/main" id="{65B744A9-A991-C6F7-0407-412AEFF0FFC3}"/>
                </a:ext>
              </a:extLst>
            </p:cNvPr>
            <p:cNvSpPr/>
            <p:nvPr/>
          </p:nvSpPr>
          <p:spPr>
            <a:xfrm>
              <a:off x="366916" y="2768497"/>
              <a:ext cx="2788879" cy="341513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36" name="Oval 35">
              <a:extLst>
                <a:ext uri="{FF2B5EF4-FFF2-40B4-BE49-F238E27FC236}">
                  <a16:creationId xmlns:a16="http://schemas.microsoft.com/office/drawing/2014/main" id="{99183D3A-A1C6-CDA9-1774-4B40E99ACAA6}"/>
                </a:ext>
              </a:extLst>
            </p:cNvPr>
            <p:cNvSpPr/>
            <p:nvPr/>
          </p:nvSpPr>
          <p:spPr>
            <a:xfrm>
              <a:off x="571892" y="3439070"/>
              <a:ext cx="2300409" cy="703109"/>
            </a:xfrm>
            <a:prstGeom prst="ellipse">
              <a:avLst/>
            </a:prstGeom>
            <a:solidFill>
              <a:schemeClr val="accent2">
                <a:lumMod val="40000"/>
                <a:lumOff val="60000"/>
              </a:schemeClr>
            </a:solidFill>
            <a:ln w="63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ssistant ExtraBold" pitchFamily="2" charset="-79"/>
                  <a:cs typeface="Assistant ExtraBold" pitchFamily="2" charset="-79"/>
                  <a:sym typeface="Arial"/>
                </a:rPr>
                <a:t>FF-ICE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ssistant ExtraBold" pitchFamily="2" charset="-79"/>
                  <a:cs typeface="Assistant ExtraBold" pitchFamily="2" charset="-79"/>
                  <a:sym typeface="Arial"/>
                </a:rPr>
                <a:t>Implementation project</a:t>
              </a:r>
            </a:p>
          </p:txBody>
        </p:sp>
        <p:sp>
          <p:nvSpPr>
            <p:cNvPr id="11" name="Oval 10">
              <a:extLst>
                <a:ext uri="{FF2B5EF4-FFF2-40B4-BE49-F238E27FC236}">
                  <a16:creationId xmlns:a16="http://schemas.microsoft.com/office/drawing/2014/main" id="{325AD6E1-E2C2-647F-E726-926D932C744D}"/>
                </a:ext>
              </a:extLst>
            </p:cNvPr>
            <p:cNvSpPr/>
            <p:nvPr/>
          </p:nvSpPr>
          <p:spPr>
            <a:xfrm>
              <a:off x="571892" y="4314531"/>
              <a:ext cx="2300408" cy="703109"/>
            </a:xfrm>
            <a:prstGeom prst="ellipse">
              <a:avLst/>
            </a:prstGeom>
            <a:solidFill>
              <a:schemeClr val="accent2">
                <a:lumMod val="40000"/>
                <a:lumOff val="60000"/>
              </a:schemeClr>
            </a:solidFill>
            <a:ln w="63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ssistant ExtraBold" pitchFamily="2" charset="-79"/>
                  <a:cs typeface="Assistant ExtraBold" pitchFamily="2" charset="-79"/>
                  <a:sym typeface="Arial"/>
                </a:rPr>
                <a:t>OLDI</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ssistant ExtraBold" pitchFamily="2" charset="-79"/>
                  <a:cs typeface="Assistant ExtraBold" pitchFamily="2" charset="-79"/>
                  <a:sym typeface="Arial"/>
                </a:rPr>
                <a:t>modernisation</a:t>
              </a:r>
            </a:p>
          </p:txBody>
        </p:sp>
        <p:sp>
          <p:nvSpPr>
            <p:cNvPr id="12" name="Oval 11">
              <a:extLst>
                <a:ext uri="{FF2B5EF4-FFF2-40B4-BE49-F238E27FC236}">
                  <a16:creationId xmlns:a16="http://schemas.microsoft.com/office/drawing/2014/main" id="{F6021B2B-F70F-49B2-7924-8466D65DD2A0}"/>
                </a:ext>
              </a:extLst>
            </p:cNvPr>
            <p:cNvSpPr/>
            <p:nvPr/>
          </p:nvSpPr>
          <p:spPr>
            <a:xfrm>
              <a:off x="475176" y="5173181"/>
              <a:ext cx="2470637" cy="703109"/>
            </a:xfrm>
            <a:prstGeom prst="ellipse">
              <a:avLst/>
            </a:prstGeom>
            <a:solidFill>
              <a:schemeClr val="accent2">
                <a:lumMod val="40000"/>
                <a:lumOff val="60000"/>
              </a:schemeClr>
            </a:solidFill>
            <a:ln w="63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ssistant ExtraBold" pitchFamily="2" charset="-79"/>
                  <a:cs typeface="Assistant ExtraBold" pitchFamily="2" charset="-79"/>
                  <a:sym typeface="Arial"/>
                </a:rPr>
                <a:t>INM</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sz="1400" kern="0" dirty="0">
                  <a:solidFill>
                    <a:srgbClr val="000000"/>
                  </a:solidFill>
                  <a:latin typeface="Assistant ExtraBold" pitchFamily="2" charset="-79"/>
                  <a:cs typeface="Assistant ExtraBold" pitchFamily="2" charset="-79"/>
                  <a:sym typeface="Arial"/>
                </a:rPr>
                <a:t>Trajectory CONOPS</a:t>
              </a:r>
              <a:endParaRPr kumimoji="0" lang="en-GB" sz="1400" b="0" i="0" u="none" strike="noStrike" kern="0" cap="none" spc="0" normalizeH="0" baseline="0" noProof="0" dirty="0">
                <a:ln>
                  <a:noFill/>
                </a:ln>
                <a:solidFill>
                  <a:srgbClr val="000000"/>
                </a:solidFill>
                <a:effectLst/>
                <a:uLnTx/>
                <a:uFillTx/>
                <a:latin typeface="Assistant ExtraBold" pitchFamily="2" charset="-79"/>
                <a:cs typeface="Assistant ExtraBold" pitchFamily="2" charset="-79"/>
                <a:sym typeface="Arial"/>
              </a:endParaRPr>
            </a:p>
          </p:txBody>
        </p:sp>
        <p:sp>
          <p:nvSpPr>
            <p:cNvPr id="13" name="TextBox 12">
              <a:extLst>
                <a:ext uri="{FF2B5EF4-FFF2-40B4-BE49-F238E27FC236}">
                  <a16:creationId xmlns:a16="http://schemas.microsoft.com/office/drawing/2014/main" id="{6735CD9A-5B68-7FAA-F02D-4F40271808A6}"/>
                </a:ext>
              </a:extLst>
            </p:cNvPr>
            <p:cNvSpPr txBox="1"/>
            <p:nvPr/>
          </p:nvSpPr>
          <p:spPr>
            <a:xfrm>
              <a:off x="366916" y="2761135"/>
              <a:ext cx="2788878" cy="400110"/>
            </a:xfrm>
            <a:prstGeom prst="rect">
              <a:avLst/>
            </a:prstGeom>
            <a:noFill/>
          </p:spPr>
          <p:txBody>
            <a:bodyPr wrap="square" rtlCol="0">
              <a:spAutoFit/>
            </a:bodyPr>
            <a:lstStyle/>
            <a:p>
              <a:pPr algn="ctr"/>
              <a:r>
                <a:rPr lang="en-GB" sz="2000" b="1" dirty="0"/>
                <a:t>Network Manager</a:t>
              </a:r>
            </a:p>
          </p:txBody>
        </p:sp>
      </p:grpSp>
      <p:grpSp>
        <p:nvGrpSpPr>
          <p:cNvPr id="10" name="Group 9">
            <a:extLst>
              <a:ext uri="{FF2B5EF4-FFF2-40B4-BE49-F238E27FC236}">
                <a16:creationId xmlns:a16="http://schemas.microsoft.com/office/drawing/2014/main" id="{100EF30B-A77D-E0CA-6B22-BE125CFFABE3}"/>
              </a:ext>
            </a:extLst>
          </p:cNvPr>
          <p:cNvGrpSpPr/>
          <p:nvPr/>
        </p:nvGrpSpPr>
        <p:grpSpPr>
          <a:xfrm>
            <a:off x="4112531" y="5139115"/>
            <a:ext cx="4332407" cy="1278656"/>
            <a:chOff x="4235646" y="5170519"/>
            <a:chExt cx="4444608" cy="1411541"/>
          </a:xfrm>
        </p:grpSpPr>
        <p:sp>
          <p:nvSpPr>
            <p:cNvPr id="14" name="Rectangle 13">
              <a:extLst>
                <a:ext uri="{FF2B5EF4-FFF2-40B4-BE49-F238E27FC236}">
                  <a16:creationId xmlns:a16="http://schemas.microsoft.com/office/drawing/2014/main" id="{90D09199-E53E-C592-0D27-D3A2748CBC88}"/>
                </a:ext>
              </a:extLst>
            </p:cNvPr>
            <p:cNvSpPr/>
            <p:nvPr/>
          </p:nvSpPr>
          <p:spPr>
            <a:xfrm>
              <a:off x="4235646" y="5170519"/>
              <a:ext cx="4444608" cy="141154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15" name="TextBox 14">
              <a:extLst>
                <a:ext uri="{FF2B5EF4-FFF2-40B4-BE49-F238E27FC236}">
                  <a16:creationId xmlns:a16="http://schemas.microsoft.com/office/drawing/2014/main" id="{878F6E4E-C90F-5C46-CABB-6C30D0433583}"/>
                </a:ext>
              </a:extLst>
            </p:cNvPr>
            <p:cNvSpPr txBox="1"/>
            <p:nvPr/>
          </p:nvSpPr>
          <p:spPr>
            <a:xfrm>
              <a:off x="6013429" y="5174720"/>
              <a:ext cx="1948541" cy="447679"/>
            </a:xfrm>
            <a:prstGeom prst="rect">
              <a:avLst/>
            </a:prstGeom>
            <a:noFill/>
          </p:spPr>
          <p:txBody>
            <a:bodyPr wrap="square" rtlCol="0">
              <a:spAutoFit/>
            </a:bodyPr>
            <a:lstStyle/>
            <a:p>
              <a:r>
                <a:rPr lang="en-GB" sz="2000" b="1" dirty="0"/>
                <a:t>ICAO ATMRPP</a:t>
              </a:r>
            </a:p>
          </p:txBody>
        </p:sp>
        <p:sp>
          <p:nvSpPr>
            <p:cNvPr id="16" name="Oval 15">
              <a:extLst>
                <a:ext uri="{FF2B5EF4-FFF2-40B4-BE49-F238E27FC236}">
                  <a16:creationId xmlns:a16="http://schemas.microsoft.com/office/drawing/2014/main" id="{2175D4C7-D9EF-EE84-509D-71CBB4F89428}"/>
                </a:ext>
              </a:extLst>
            </p:cNvPr>
            <p:cNvSpPr/>
            <p:nvPr/>
          </p:nvSpPr>
          <p:spPr>
            <a:xfrm>
              <a:off x="4542594" y="5559020"/>
              <a:ext cx="3900892" cy="755460"/>
            </a:xfrm>
            <a:prstGeom prst="ellipse">
              <a:avLst/>
            </a:prstGeom>
            <a:solidFill>
              <a:schemeClr val="accent2">
                <a:lumMod val="40000"/>
                <a:lumOff val="60000"/>
              </a:schemeClr>
            </a:solidFill>
            <a:ln w="63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sz="1600" kern="0" dirty="0">
                  <a:solidFill>
                    <a:srgbClr val="000000"/>
                  </a:solidFill>
                  <a:latin typeface="Assistant ExtraBold" pitchFamily="2" charset="-79"/>
                  <a:cs typeface="Assistant ExtraBold" pitchFamily="2" charset="-79"/>
                  <a:sym typeface="Arial"/>
                </a:rPr>
                <a:t>TBO, FF-ICE</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sz="1600" kern="0" dirty="0">
                  <a:solidFill>
                    <a:srgbClr val="000000"/>
                  </a:solidFill>
                  <a:latin typeface="Assistant ExtraBold" pitchFamily="2" charset="-79"/>
                  <a:cs typeface="Assistant ExtraBold" pitchFamily="2" charset="-79"/>
                  <a:sym typeface="Arial"/>
                </a:rPr>
                <a:t>Connected aircraft</a:t>
              </a:r>
              <a:endParaRPr kumimoji="0" lang="en-GB" sz="1600" b="0" i="0" u="none" strike="noStrike" kern="0" cap="none" spc="0" normalizeH="0" baseline="0" noProof="0" dirty="0">
                <a:ln>
                  <a:noFill/>
                </a:ln>
                <a:solidFill>
                  <a:srgbClr val="000000"/>
                </a:solidFill>
                <a:effectLst/>
                <a:uLnTx/>
                <a:uFillTx/>
                <a:latin typeface="Assistant ExtraBold" pitchFamily="2" charset="-79"/>
                <a:cs typeface="Assistant ExtraBold" pitchFamily="2" charset="-79"/>
                <a:sym typeface="Arial"/>
              </a:endParaRPr>
            </a:p>
          </p:txBody>
        </p:sp>
      </p:grpSp>
      <p:grpSp>
        <p:nvGrpSpPr>
          <p:cNvPr id="7" name="Group 6">
            <a:extLst>
              <a:ext uri="{FF2B5EF4-FFF2-40B4-BE49-F238E27FC236}">
                <a16:creationId xmlns:a16="http://schemas.microsoft.com/office/drawing/2014/main" id="{AE1A86B3-2235-D700-F98B-6486866EEE8C}"/>
              </a:ext>
            </a:extLst>
          </p:cNvPr>
          <p:cNvGrpSpPr/>
          <p:nvPr/>
        </p:nvGrpSpPr>
        <p:grpSpPr>
          <a:xfrm>
            <a:off x="9288072" y="2989482"/>
            <a:ext cx="2996616" cy="2194560"/>
            <a:chOff x="9372600" y="2388871"/>
            <a:chExt cx="2996616" cy="2194560"/>
          </a:xfrm>
        </p:grpSpPr>
        <p:sp>
          <p:nvSpPr>
            <p:cNvPr id="18" name="Rectangle 17">
              <a:extLst>
                <a:ext uri="{FF2B5EF4-FFF2-40B4-BE49-F238E27FC236}">
                  <a16:creationId xmlns:a16="http://schemas.microsoft.com/office/drawing/2014/main" id="{7AC64877-E7B3-1DF8-D53F-5CFEEF1D7E21}"/>
                </a:ext>
              </a:extLst>
            </p:cNvPr>
            <p:cNvSpPr/>
            <p:nvPr/>
          </p:nvSpPr>
          <p:spPr>
            <a:xfrm>
              <a:off x="9372600" y="2388871"/>
              <a:ext cx="2598419" cy="219456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40" name="Oval 39">
              <a:extLst>
                <a:ext uri="{FF2B5EF4-FFF2-40B4-BE49-F238E27FC236}">
                  <a16:creationId xmlns:a16="http://schemas.microsoft.com/office/drawing/2014/main" id="{D7E4131C-CDB8-E5E6-512B-DCD81CE9613C}"/>
                </a:ext>
              </a:extLst>
            </p:cNvPr>
            <p:cNvSpPr/>
            <p:nvPr/>
          </p:nvSpPr>
          <p:spPr>
            <a:xfrm>
              <a:off x="9372600" y="2962075"/>
              <a:ext cx="2554987" cy="1203684"/>
            </a:xfrm>
            <a:prstGeom prst="ellipse">
              <a:avLst/>
            </a:prstGeom>
            <a:solidFill>
              <a:schemeClr val="accent2">
                <a:lumMod val="40000"/>
                <a:lumOff val="60000"/>
              </a:schemeClr>
            </a:solidFill>
            <a:ln w="635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ssistant ExtraBold" pitchFamily="2" charset="-79"/>
                  <a:cs typeface="Assistant ExtraBold" pitchFamily="2" charset="-79"/>
                  <a:sym typeface="Arial"/>
                </a:rPr>
                <a:t>TBO IOP</a:t>
              </a:r>
              <a:br>
                <a:rPr kumimoji="0" lang="en-GB" sz="1600" b="0" i="0" u="none" strike="noStrike" kern="0" cap="none" spc="0" normalizeH="0" baseline="0" noProof="0" dirty="0">
                  <a:ln>
                    <a:noFill/>
                  </a:ln>
                  <a:solidFill>
                    <a:srgbClr val="000000"/>
                  </a:solidFill>
                  <a:effectLst/>
                  <a:uLnTx/>
                  <a:uFillTx/>
                  <a:latin typeface="Assistant ExtraBold" pitchFamily="2" charset="-79"/>
                  <a:cs typeface="Assistant ExtraBold" pitchFamily="2" charset="-79"/>
                  <a:sym typeface="Arial"/>
                </a:rPr>
              </a:br>
              <a:r>
                <a:rPr kumimoji="0" lang="en-GB" sz="1600" b="0" i="0" u="none" strike="noStrike" kern="0" cap="none" spc="0" normalizeH="0" baseline="0" noProof="0" dirty="0">
                  <a:ln>
                    <a:noFill/>
                  </a:ln>
                  <a:solidFill>
                    <a:srgbClr val="000000"/>
                  </a:solidFill>
                  <a:effectLst/>
                  <a:uLnTx/>
                  <a:uFillTx/>
                  <a:latin typeface="Assistant ExtraBold" pitchFamily="2" charset="-79"/>
                  <a:cs typeface="Assistant ExtraBold" pitchFamily="2" charset="-79"/>
                  <a:sym typeface="Arial"/>
                </a:rPr>
                <a:t> European  Coordination Group</a:t>
              </a:r>
            </a:p>
          </p:txBody>
        </p:sp>
        <p:sp>
          <p:nvSpPr>
            <p:cNvPr id="19" name="TextBox 18">
              <a:extLst>
                <a:ext uri="{FF2B5EF4-FFF2-40B4-BE49-F238E27FC236}">
                  <a16:creationId xmlns:a16="http://schemas.microsoft.com/office/drawing/2014/main" id="{EEB8B319-BBDE-194C-D7E1-C812E806428F}"/>
                </a:ext>
              </a:extLst>
            </p:cNvPr>
            <p:cNvSpPr txBox="1"/>
            <p:nvPr/>
          </p:nvSpPr>
          <p:spPr>
            <a:xfrm>
              <a:off x="9490549" y="2394099"/>
              <a:ext cx="2878667" cy="400110"/>
            </a:xfrm>
            <a:prstGeom prst="rect">
              <a:avLst/>
            </a:prstGeom>
            <a:noFill/>
          </p:spPr>
          <p:txBody>
            <a:bodyPr wrap="square" rtlCol="0">
              <a:spAutoFit/>
            </a:bodyPr>
            <a:lstStyle/>
            <a:p>
              <a:r>
                <a:rPr lang="en-GB" sz="2000" b="1" dirty="0"/>
                <a:t>Deployment Manager</a:t>
              </a:r>
            </a:p>
          </p:txBody>
        </p:sp>
      </p:grpSp>
      <p:sp>
        <p:nvSpPr>
          <p:cNvPr id="20" name="Arrow: Up-Down 19">
            <a:extLst>
              <a:ext uri="{FF2B5EF4-FFF2-40B4-BE49-F238E27FC236}">
                <a16:creationId xmlns:a16="http://schemas.microsoft.com/office/drawing/2014/main" id="{50056727-3AA5-B089-D533-FE2CD808FF9B}"/>
              </a:ext>
            </a:extLst>
          </p:cNvPr>
          <p:cNvSpPr/>
          <p:nvPr/>
        </p:nvSpPr>
        <p:spPr>
          <a:xfrm>
            <a:off x="6228503" y="2692237"/>
            <a:ext cx="229447" cy="713538"/>
          </a:xfrm>
          <a:prstGeom prst="up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Up-Down 20">
            <a:extLst>
              <a:ext uri="{FF2B5EF4-FFF2-40B4-BE49-F238E27FC236}">
                <a16:creationId xmlns:a16="http://schemas.microsoft.com/office/drawing/2014/main" id="{ABE795DA-BF43-15AB-D1A9-8BB1F8863067}"/>
              </a:ext>
            </a:extLst>
          </p:cNvPr>
          <p:cNvSpPr/>
          <p:nvPr/>
        </p:nvSpPr>
        <p:spPr>
          <a:xfrm>
            <a:off x="6271237" y="4387299"/>
            <a:ext cx="229447" cy="713538"/>
          </a:xfrm>
          <a:prstGeom prst="up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Left-Right 21">
            <a:extLst>
              <a:ext uri="{FF2B5EF4-FFF2-40B4-BE49-F238E27FC236}">
                <a16:creationId xmlns:a16="http://schemas.microsoft.com/office/drawing/2014/main" id="{02A6A7EA-7383-9CA0-4364-D59A743CB7EB}"/>
              </a:ext>
            </a:extLst>
          </p:cNvPr>
          <p:cNvSpPr/>
          <p:nvPr/>
        </p:nvSpPr>
        <p:spPr>
          <a:xfrm>
            <a:off x="7835410" y="3924300"/>
            <a:ext cx="1216152" cy="190174"/>
          </a:xfrm>
          <a:prstGeom prst="lef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Left-Right 22">
            <a:extLst>
              <a:ext uri="{FF2B5EF4-FFF2-40B4-BE49-F238E27FC236}">
                <a16:creationId xmlns:a16="http://schemas.microsoft.com/office/drawing/2014/main" id="{A06058D0-5DFE-C840-1AF2-A5E1F3652BDF}"/>
              </a:ext>
            </a:extLst>
          </p:cNvPr>
          <p:cNvSpPr/>
          <p:nvPr/>
        </p:nvSpPr>
        <p:spPr>
          <a:xfrm>
            <a:off x="3458021" y="3866825"/>
            <a:ext cx="1216152" cy="190174"/>
          </a:xfrm>
          <a:prstGeom prst="lef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AEA7659-1DAF-739F-9A53-4ACA32F1C8AC}"/>
              </a:ext>
            </a:extLst>
          </p:cNvPr>
          <p:cNvSpPr txBox="1"/>
          <p:nvPr/>
        </p:nvSpPr>
        <p:spPr>
          <a:xfrm>
            <a:off x="2254703" y="194004"/>
            <a:ext cx="7033369" cy="523220"/>
          </a:xfrm>
          <a:prstGeom prst="rect">
            <a:avLst/>
          </a:prstGeom>
          <a:noFill/>
        </p:spPr>
        <p:txBody>
          <a:bodyPr wrap="square" rtlCol="0">
            <a:spAutoFit/>
          </a:bodyPr>
          <a:lstStyle/>
          <a:p>
            <a:pPr algn="ctr"/>
            <a:r>
              <a:rPr lang="en-GB" sz="2800" dirty="0"/>
              <a:t>  </a:t>
            </a:r>
            <a:r>
              <a:rPr lang="en-GB" sz="2800" b="1" dirty="0">
                <a:solidFill>
                  <a:srgbClr val="00AAED"/>
                </a:solidFill>
                <a:latin typeface="+mj-lt"/>
              </a:rPr>
              <a:t>Project links</a:t>
            </a:r>
          </a:p>
        </p:txBody>
      </p:sp>
    </p:spTree>
    <p:extLst>
      <p:ext uri="{BB962C8B-B14F-4D97-AF65-F5344CB8AC3E}">
        <p14:creationId xmlns:p14="http://schemas.microsoft.com/office/powerpoint/2010/main" val="520457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87CC-BF01-64D2-E9DD-B70C0C035C81}"/>
              </a:ext>
            </a:extLst>
          </p:cNvPr>
          <p:cNvSpPr>
            <a:spLocks noGrp="1"/>
          </p:cNvSpPr>
          <p:nvPr>
            <p:ph type="title"/>
          </p:nvPr>
        </p:nvSpPr>
        <p:spPr>
          <a:xfrm>
            <a:off x="2724543" y="295571"/>
            <a:ext cx="9345627" cy="409290"/>
          </a:xfrm>
        </p:spPr>
        <p:txBody>
          <a:bodyPr>
            <a:noAutofit/>
          </a:bodyPr>
          <a:lstStyle/>
          <a:p>
            <a:r>
              <a:rPr lang="en-GB" sz="2800" dirty="0"/>
              <a:t>             </a:t>
            </a:r>
            <a:r>
              <a:rPr lang="en-GB" sz="2800" b="1" dirty="0"/>
              <a:t>Probabilistic PTRs</a:t>
            </a:r>
          </a:p>
        </p:txBody>
      </p:sp>
      <p:pic>
        <p:nvPicPr>
          <p:cNvPr id="5" name="Content Placeholder 4">
            <a:extLst>
              <a:ext uri="{FF2B5EF4-FFF2-40B4-BE49-F238E27FC236}">
                <a16:creationId xmlns:a16="http://schemas.microsoft.com/office/drawing/2014/main" id="{8290F13A-A2D2-AFBB-25A7-800D84EAC889}"/>
              </a:ext>
            </a:extLst>
          </p:cNvPr>
          <p:cNvPicPr>
            <a:picLocks noGrp="1" noChangeAspect="1"/>
          </p:cNvPicPr>
          <p:nvPr>
            <p:ph sz="quarter" idx="13"/>
          </p:nvPr>
        </p:nvPicPr>
        <p:blipFill>
          <a:blip r:embed="rId2"/>
          <a:stretch>
            <a:fillRect/>
          </a:stretch>
        </p:blipFill>
        <p:spPr>
          <a:xfrm>
            <a:off x="2462426" y="1409911"/>
            <a:ext cx="6456624" cy="3764075"/>
          </a:xfrm>
          <a:prstGeom prst="rect">
            <a:avLst/>
          </a:prstGeom>
        </p:spPr>
      </p:pic>
      <p:sp>
        <p:nvSpPr>
          <p:cNvPr id="4" name="Rectangle 3">
            <a:extLst>
              <a:ext uri="{FF2B5EF4-FFF2-40B4-BE49-F238E27FC236}">
                <a16:creationId xmlns:a16="http://schemas.microsoft.com/office/drawing/2014/main" id="{50E63BAE-0ABE-0913-8DA7-166D9E494B89}"/>
              </a:ext>
            </a:extLst>
          </p:cNvPr>
          <p:cNvSpPr/>
          <p:nvPr/>
        </p:nvSpPr>
        <p:spPr>
          <a:xfrm>
            <a:off x="6096000" y="2547660"/>
            <a:ext cx="621792" cy="2743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45%</a:t>
            </a:r>
          </a:p>
        </p:txBody>
      </p:sp>
      <p:sp>
        <p:nvSpPr>
          <p:cNvPr id="6" name="Rectangle 5">
            <a:extLst>
              <a:ext uri="{FF2B5EF4-FFF2-40B4-BE49-F238E27FC236}">
                <a16:creationId xmlns:a16="http://schemas.microsoft.com/office/drawing/2014/main" id="{B9155DD9-31AB-098A-BDF5-3268351623C4}"/>
              </a:ext>
            </a:extLst>
          </p:cNvPr>
          <p:cNvSpPr/>
          <p:nvPr/>
        </p:nvSpPr>
        <p:spPr>
          <a:xfrm>
            <a:off x="6871341" y="3103559"/>
            <a:ext cx="640220" cy="2816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95%</a:t>
            </a:r>
          </a:p>
        </p:txBody>
      </p:sp>
      <p:sp>
        <p:nvSpPr>
          <p:cNvPr id="7" name="Frame 6">
            <a:extLst>
              <a:ext uri="{FF2B5EF4-FFF2-40B4-BE49-F238E27FC236}">
                <a16:creationId xmlns:a16="http://schemas.microsoft.com/office/drawing/2014/main" id="{E3FA22CC-D952-3F95-DA69-79072E29D19C}"/>
              </a:ext>
            </a:extLst>
          </p:cNvPr>
          <p:cNvSpPr/>
          <p:nvPr/>
        </p:nvSpPr>
        <p:spPr>
          <a:xfrm>
            <a:off x="1529266" y="5317015"/>
            <a:ext cx="8322945" cy="1082431"/>
          </a:xfrm>
          <a:prstGeom prst="frame">
            <a:avLst/>
          </a:prstGeom>
          <a:solidFill>
            <a:schemeClr val="tx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accent3"/>
                </a:solidFill>
              </a:rPr>
              <a:t>Better integration of ATC constraints in AU flight planning &amp; FMS</a:t>
            </a:r>
          </a:p>
          <a:p>
            <a:r>
              <a:rPr lang="en-GB" dirty="0">
                <a:solidFill>
                  <a:schemeClr val="accent3"/>
                </a:solidFill>
              </a:rPr>
              <a:t>AI model to filter out ATC constraints to be considered in pre-departure phase</a:t>
            </a:r>
          </a:p>
          <a:p>
            <a:r>
              <a:rPr lang="en-GB" dirty="0">
                <a:solidFill>
                  <a:schemeClr val="accent3"/>
                </a:solidFill>
              </a:rPr>
              <a:t>Enable some ATC TBO use cases using EPP Top of descent information</a:t>
            </a:r>
          </a:p>
        </p:txBody>
      </p:sp>
      <p:sp>
        <p:nvSpPr>
          <p:cNvPr id="8" name="Title 1">
            <a:extLst>
              <a:ext uri="{FF2B5EF4-FFF2-40B4-BE49-F238E27FC236}">
                <a16:creationId xmlns:a16="http://schemas.microsoft.com/office/drawing/2014/main" id="{919B733D-AB0C-D88D-27BD-A0D73A76B467}"/>
              </a:ext>
            </a:extLst>
          </p:cNvPr>
          <p:cNvSpPr txBox="1">
            <a:spLocks/>
          </p:cNvSpPr>
          <p:nvPr/>
        </p:nvSpPr>
        <p:spPr bwMode="auto">
          <a:xfrm>
            <a:off x="2988249" y="209646"/>
            <a:ext cx="8406403" cy="4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400">
                <a:solidFill>
                  <a:srgbClr val="003366"/>
                </a:solidFill>
                <a:latin typeface="Arial" charset="0"/>
              </a:defRPr>
            </a:lvl2pPr>
            <a:lvl3pPr algn="l" rtl="0" eaLnBrk="1" fontAlgn="base" hangingPunct="1">
              <a:spcBef>
                <a:spcPct val="0"/>
              </a:spcBef>
              <a:spcAft>
                <a:spcPct val="0"/>
              </a:spcAft>
              <a:defRPr sz="2400">
                <a:solidFill>
                  <a:srgbClr val="003366"/>
                </a:solidFill>
                <a:latin typeface="Arial" charset="0"/>
              </a:defRPr>
            </a:lvl3pPr>
            <a:lvl4pPr algn="l" rtl="0" eaLnBrk="1" fontAlgn="base" hangingPunct="1">
              <a:spcBef>
                <a:spcPct val="0"/>
              </a:spcBef>
              <a:spcAft>
                <a:spcPct val="0"/>
              </a:spcAft>
              <a:defRPr sz="2400">
                <a:solidFill>
                  <a:srgbClr val="003366"/>
                </a:solidFill>
                <a:latin typeface="Arial" charset="0"/>
              </a:defRPr>
            </a:lvl4pPr>
            <a:lvl5pPr algn="l" rtl="0" eaLnBrk="1" fontAlgn="base" hangingPunct="1">
              <a:spcBef>
                <a:spcPct val="0"/>
              </a:spcBef>
              <a:spcAft>
                <a:spcPct val="0"/>
              </a:spcAft>
              <a:defRPr sz="2400">
                <a:solidFill>
                  <a:srgbClr val="003366"/>
                </a:solidFill>
                <a:latin typeface="Arial" charset="0"/>
              </a:defRPr>
            </a:lvl5pPr>
            <a:lvl6pPr marL="457200" algn="l" rtl="0" eaLnBrk="1" fontAlgn="base" hangingPunct="1">
              <a:spcBef>
                <a:spcPct val="0"/>
              </a:spcBef>
              <a:spcAft>
                <a:spcPct val="0"/>
              </a:spcAft>
              <a:defRPr sz="2400">
                <a:solidFill>
                  <a:srgbClr val="003366"/>
                </a:solidFill>
                <a:latin typeface="Arial" charset="0"/>
              </a:defRPr>
            </a:lvl6pPr>
            <a:lvl7pPr marL="914400" algn="l" rtl="0" eaLnBrk="1" fontAlgn="base" hangingPunct="1">
              <a:spcBef>
                <a:spcPct val="0"/>
              </a:spcBef>
              <a:spcAft>
                <a:spcPct val="0"/>
              </a:spcAft>
              <a:defRPr sz="2400">
                <a:solidFill>
                  <a:srgbClr val="003366"/>
                </a:solidFill>
                <a:latin typeface="Arial" charset="0"/>
              </a:defRPr>
            </a:lvl7pPr>
            <a:lvl8pPr marL="1371600" algn="l" rtl="0" eaLnBrk="1" fontAlgn="base" hangingPunct="1">
              <a:spcBef>
                <a:spcPct val="0"/>
              </a:spcBef>
              <a:spcAft>
                <a:spcPct val="0"/>
              </a:spcAft>
              <a:defRPr sz="2400">
                <a:solidFill>
                  <a:srgbClr val="003366"/>
                </a:solidFill>
                <a:latin typeface="Arial" charset="0"/>
              </a:defRPr>
            </a:lvl8pPr>
            <a:lvl9pPr marL="1828800" algn="l" rtl="0" eaLnBrk="1" fontAlgn="base" hangingPunct="1">
              <a:spcBef>
                <a:spcPct val="0"/>
              </a:spcBef>
              <a:spcAft>
                <a:spcPct val="0"/>
              </a:spcAft>
              <a:defRPr sz="2400">
                <a:solidFill>
                  <a:srgbClr val="003366"/>
                </a:solidFill>
                <a:latin typeface="Arial" charset="0"/>
              </a:defRPr>
            </a:lvl9pPr>
          </a:lstStyle>
          <a:p>
            <a:r>
              <a:rPr lang="en-US" b="1" kern="0" dirty="0">
                <a:solidFill>
                  <a:srgbClr val="00AAED"/>
                </a:solidFill>
              </a:rPr>
              <a:t>FF-ICE/R1  constraint information &amp; AI model </a:t>
            </a:r>
            <a:endParaRPr lang="en-GB" b="1" kern="0" dirty="0">
              <a:solidFill>
                <a:srgbClr val="00AAED"/>
              </a:solidFill>
            </a:endParaRPr>
          </a:p>
        </p:txBody>
      </p:sp>
      <p:sp>
        <p:nvSpPr>
          <p:cNvPr id="9" name="Rectangle: Folded Corner 8">
            <a:extLst>
              <a:ext uri="{FF2B5EF4-FFF2-40B4-BE49-F238E27FC236}">
                <a16:creationId xmlns:a16="http://schemas.microsoft.com/office/drawing/2014/main" id="{B55F2BC7-F156-2093-4B5B-4474564B9AEE}"/>
              </a:ext>
            </a:extLst>
          </p:cNvPr>
          <p:cNvSpPr/>
          <p:nvPr/>
        </p:nvSpPr>
        <p:spPr>
          <a:xfrm>
            <a:off x="9006029" y="2207959"/>
            <a:ext cx="2914447" cy="2025028"/>
          </a:xfrm>
          <a:prstGeom prst="foldedCorner">
            <a:avLst>
              <a:gd name="adj" fmla="val 20719"/>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See the demo at the SESAR TBO stand !</a:t>
            </a:r>
          </a:p>
        </p:txBody>
      </p:sp>
    </p:spTree>
    <p:extLst>
      <p:ext uri="{BB962C8B-B14F-4D97-AF65-F5344CB8AC3E}">
        <p14:creationId xmlns:p14="http://schemas.microsoft.com/office/powerpoint/2010/main" val="168507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325" y="1373249"/>
            <a:ext cx="7033368" cy="409290"/>
          </a:xfrm>
        </p:spPr>
        <p:txBody>
          <a:bodyPr>
            <a:normAutofit fontScale="90000"/>
          </a:bodyPr>
          <a:lstStyle/>
          <a:p>
            <a:r>
              <a:rPr lang="en-GB" sz="4800" dirty="0"/>
              <a:t>Trajectory revision in strategic execution</a:t>
            </a:r>
            <a:endParaRPr lang="en-GB" dirty="0"/>
          </a:p>
        </p:txBody>
      </p:sp>
      <p:pic>
        <p:nvPicPr>
          <p:cNvPr id="15" name="Picture 14">
            <a:extLst>
              <a:ext uri="{FF2B5EF4-FFF2-40B4-BE49-F238E27FC236}">
                <a16:creationId xmlns:a16="http://schemas.microsoft.com/office/drawing/2014/main" id="{DC9F4B25-EC8A-44ED-BC31-F09FE600AADF}"/>
              </a:ext>
            </a:extLst>
          </p:cNvPr>
          <p:cNvPicPr>
            <a:picLocks noChangeAspect="1"/>
          </p:cNvPicPr>
          <p:nvPr/>
        </p:nvPicPr>
        <p:blipFill>
          <a:blip r:embed="rId2"/>
          <a:stretch>
            <a:fillRect/>
          </a:stretch>
        </p:blipFill>
        <p:spPr>
          <a:xfrm>
            <a:off x="7970567" y="2154884"/>
            <a:ext cx="4042589" cy="3031942"/>
          </a:xfrm>
          <a:prstGeom prst="rect">
            <a:avLst/>
          </a:prstGeom>
        </p:spPr>
      </p:pic>
      <p:sp>
        <p:nvSpPr>
          <p:cNvPr id="16" name="Rectangle 8">
            <a:extLst>
              <a:ext uri="{FF2B5EF4-FFF2-40B4-BE49-F238E27FC236}">
                <a16:creationId xmlns:a16="http://schemas.microsoft.com/office/drawing/2014/main" id="{46B38FEA-0E3D-537B-0AC0-C6D2DC229B4D}"/>
              </a:ext>
            </a:extLst>
          </p:cNvPr>
          <p:cNvSpPr txBox="1">
            <a:spLocks noChangeArrowheads="1"/>
          </p:cNvSpPr>
          <p:nvPr/>
        </p:nvSpPr>
        <p:spPr>
          <a:xfrm>
            <a:off x="373561" y="1745594"/>
            <a:ext cx="8278070" cy="44349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600" b="1" kern="1200">
                <a:solidFill>
                  <a:srgbClr val="009EDC"/>
                </a:solidFill>
                <a:latin typeface="+mj-lt"/>
                <a:ea typeface="+mj-ea"/>
                <a:cs typeface="+mj-cs"/>
              </a:defRPr>
            </a:lvl1pPr>
          </a:lstStyle>
          <a:p>
            <a:r>
              <a:rPr lang="en-GB" sz="2800" b="0" dirty="0"/>
              <a:t>Coordinated with ICAO FF-ICE release2 developments</a:t>
            </a:r>
          </a:p>
          <a:p>
            <a:endParaRPr lang="en-GB" sz="3600" b="0" dirty="0"/>
          </a:p>
          <a:p>
            <a:r>
              <a:rPr lang="en-GB" sz="2800" b="0" dirty="0"/>
              <a:t>In early phase of developments, tabletops:</a:t>
            </a:r>
          </a:p>
          <a:p>
            <a:pPr marL="571500" indent="-571500">
              <a:spcBef>
                <a:spcPts val="600"/>
              </a:spcBef>
              <a:buFont typeface="Arial" panose="020B0604020202020204" pitchFamily="34" charset="0"/>
              <a:buChar char="•"/>
            </a:pPr>
            <a:r>
              <a:rPr lang="en-GB" sz="2400" b="0" dirty="0"/>
              <a:t>European tabletops (2022 &amp; 2023)</a:t>
            </a:r>
          </a:p>
          <a:p>
            <a:pPr marL="571500" indent="-571500">
              <a:spcBef>
                <a:spcPts val="600"/>
              </a:spcBef>
              <a:buFont typeface="Arial" panose="020B0604020202020204" pitchFamily="34" charset="0"/>
              <a:buChar char="•"/>
            </a:pPr>
            <a:r>
              <a:rPr lang="en-GB" sz="2400" b="0" dirty="0"/>
              <a:t>Joint tabletop with FAA, IATA  and </a:t>
            </a:r>
            <a:r>
              <a:rPr lang="en-GB" sz="2400" b="0" dirty="0" err="1"/>
              <a:t>NavCanada</a:t>
            </a:r>
            <a:r>
              <a:rPr lang="en-GB" sz="2400" b="0" dirty="0"/>
              <a:t> for interregional traffic (June 2023)</a:t>
            </a:r>
          </a:p>
          <a:p>
            <a:pPr>
              <a:spcBef>
                <a:spcPts val="600"/>
              </a:spcBef>
            </a:pPr>
            <a:endParaRPr lang="en-GB" sz="2400" b="0" dirty="0"/>
          </a:p>
          <a:p>
            <a:pPr>
              <a:spcBef>
                <a:spcPts val="600"/>
              </a:spcBef>
            </a:pPr>
            <a:r>
              <a:rPr lang="en-GB" sz="2400" dirty="0">
                <a:solidFill>
                  <a:schemeClr val="accent6">
                    <a:lumMod val="75000"/>
                  </a:schemeClr>
                </a:solidFill>
              </a:rPr>
              <a:t>European FF-ICE/R2 services in phase of prototyping</a:t>
            </a:r>
          </a:p>
          <a:p>
            <a:pPr>
              <a:spcBef>
                <a:spcPts val="600"/>
              </a:spcBef>
            </a:pPr>
            <a:r>
              <a:rPr lang="en-GB" sz="2400" dirty="0">
                <a:solidFill>
                  <a:schemeClr val="accent6">
                    <a:lumMod val="75000"/>
                  </a:schemeClr>
                </a:solidFill>
              </a:rPr>
              <a:t>Additional tabletops to address other ICAO regions and new use-cases (e.g. Green Deal projects)</a:t>
            </a:r>
          </a:p>
          <a:p>
            <a:pPr>
              <a:spcBef>
                <a:spcPts val="600"/>
              </a:spcBef>
            </a:pPr>
            <a:endParaRPr lang="en-GB" sz="2400" b="0" dirty="0"/>
          </a:p>
          <a:p>
            <a:pPr marL="571500" indent="-571500">
              <a:buFont typeface="Arial" panose="020B0604020202020204" pitchFamily="34" charset="0"/>
              <a:buChar char="•"/>
            </a:pPr>
            <a:endParaRPr lang="en-GB" sz="3600" b="0" dirty="0"/>
          </a:p>
          <a:p>
            <a:endParaRPr lang="en-US" altLang="en-US" sz="1400" b="0" dirty="0"/>
          </a:p>
        </p:txBody>
      </p:sp>
      <p:sp>
        <p:nvSpPr>
          <p:cNvPr id="4" name="Title 1">
            <a:extLst>
              <a:ext uri="{FF2B5EF4-FFF2-40B4-BE49-F238E27FC236}">
                <a16:creationId xmlns:a16="http://schemas.microsoft.com/office/drawing/2014/main" id="{4045C4D6-0256-4B20-0BE6-FC442C679294}"/>
              </a:ext>
            </a:extLst>
          </p:cNvPr>
          <p:cNvSpPr txBox="1">
            <a:spLocks/>
          </p:cNvSpPr>
          <p:nvPr/>
        </p:nvSpPr>
        <p:spPr bwMode="auto">
          <a:xfrm>
            <a:off x="2988249" y="209646"/>
            <a:ext cx="8406403" cy="4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400">
                <a:solidFill>
                  <a:srgbClr val="003366"/>
                </a:solidFill>
                <a:latin typeface="Arial" charset="0"/>
              </a:defRPr>
            </a:lvl2pPr>
            <a:lvl3pPr algn="l" rtl="0" eaLnBrk="1" fontAlgn="base" hangingPunct="1">
              <a:spcBef>
                <a:spcPct val="0"/>
              </a:spcBef>
              <a:spcAft>
                <a:spcPct val="0"/>
              </a:spcAft>
              <a:defRPr sz="2400">
                <a:solidFill>
                  <a:srgbClr val="003366"/>
                </a:solidFill>
                <a:latin typeface="Arial" charset="0"/>
              </a:defRPr>
            </a:lvl3pPr>
            <a:lvl4pPr algn="l" rtl="0" eaLnBrk="1" fontAlgn="base" hangingPunct="1">
              <a:spcBef>
                <a:spcPct val="0"/>
              </a:spcBef>
              <a:spcAft>
                <a:spcPct val="0"/>
              </a:spcAft>
              <a:defRPr sz="2400">
                <a:solidFill>
                  <a:srgbClr val="003366"/>
                </a:solidFill>
                <a:latin typeface="Arial" charset="0"/>
              </a:defRPr>
            </a:lvl4pPr>
            <a:lvl5pPr algn="l" rtl="0" eaLnBrk="1" fontAlgn="base" hangingPunct="1">
              <a:spcBef>
                <a:spcPct val="0"/>
              </a:spcBef>
              <a:spcAft>
                <a:spcPct val="0"/>
              </a:spcAft>
              <a:defRPr sz="2400">
                <a:solidFill>
                  <a:srgbClr val="003366"/>
                </a:solidFill>
                <a:latin typeface="Arial" charset="0"/>
              </a:defRPr>
            </a:lvl5pPr>
            <a:lvl6pPr marL="457200" algn="l" rtl="0" eaLnBrk="1" fontAlgn="base" hangingPunct="1">
              <a:spcBef>
                <a:spcPct val="0"/>
              </a:spcBef>
              <a:spcAft>
                <a:spcPct val="0"/>
              </a:spcAft>
              <a:defRPr sz="2400">
                <a:solidFill>
                  <a:srgbClr val="003366"/>
                </a:solidFill>
                <a:latin typeface="Arial" charset="0"/>
              </a:defRPr>
            </a:lvl6pPr>
            <a:lvl7pPr marL="914400" algn="l" rtl="0" eaLnBrk="1" fontAlgn="base" hangingPunct="1">
              <a:spcBef>
                <a:spcPct val="0"/>
              </a:spcBef>
              <a:spcAft>
                <a:spcPct val="0"/>
              </a:spcAft>
              <a:defRPr sz="2400">
                <a:solidFill>
                  <a:srgbClr val="003366"/>
                </a:solidFill>
                <a:latin typeface="Arial" charset="0"/>
              </a:defRPr>
            </a:lvl7pPr>
            <a:lvl8pPr marL="1371600" algn="l" rtl="0" eaLnBrk="1" fontAlgn="base" hangingPunct="1">
              <a:spcBef>
                <a:spcPct val="0"/>
              </a:spcBef>
              <a:spcAft>
                <a:spcPct val="0"/>
              </a:spcAft>
              <a:defRPr sz="2400">
                <a:solidFill>
                  <a:srgbClr val="003366"/>
                </a:solidFill>
                <a:latin typeface="Arial" charset="0"/>
              </a:defRPr>
            </a:lvl8pPr>
            <a:lvl9pPr marL="1828800" algn="l" rtl="0" eaLnBrk="1" fontAlgn="base" hangingPunct="1">
              <a:spcBef>
                <a:spcPct val="0"/>
              </a:spcBef>
              <a:spcAft>
                <a:spcPct val="0"/>
              </a:spcAft>
              <a:defRPr sz="2400">
                <a:solidFill>
                  <a:srgbClr val="003366"/>
                </a:solidFill>
                <a:latin typeface="Arial" charset="0"/>
              </a:defRPr>
            </a:lvl9pPr>
          </a:lstStyle>
          <a:p>
            <a:r>
              <a:rPr lang="en-US" b="1" kern="0" dirty="0">
                <a:solidFill>
                  <a:srgbClr val="00AAED"/>
                </a:solidFill>
              </a:rPr>
              <a:t>Trajectory revision in strategic execution </a:t>
            </a:r>
            <a:endParaRPr lang="en-GB" b="1" kern="0" dirty="0">
              <a:solidFill>
                <a:srgbClr val="00AAED"/>
              </a:solidFill>
            </a:endParaRPr>
          </a:p>
        </p:txBody>
      </p:sp>
    </p:spTree>
    <p:extLst>
      <p:ext uri="{BB962C8B-B14F-4D97-AF65-F5344CB8AC3E}">
        <p14:creationId xmlns:p14="http://schemas.microsoft.com/office/powerpoint/2010/main" val="414224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BC2377-8DE8-70BD-F68F-2EC9D3B33ADB}"/>
              </a:ext>
            </a:extLst>
          </p:cNvPr>
          <p:cNvSpPr txBox="1">
            <a:spLocks/>
          </p:cNvSpPr>
          <p:nvPr/>
        </p:nvSpPr>
        <p:spPr bwMode="auto">
          <a:xfrm>
            <a:off x="3349582" y="192149"/>
            <a:ext cx="7971530" cy="4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400">
                <a:solidFill>
                  <a:srgbClr val="003366"/>
                </a:solidFill>
                <a:latin typeface="Arial" charset="0"/>
              </a:defRPr>
            </a:lvl2pPr>
            <a:lvl3pPr algn="l" rtl="0" eaLnBrk="1" fontAlgn="base" hangingPunct="1">
              <a:spcBef>
                <a:spcPct val="0"/>
              </a:spcBef>
              <a:spcAft>
                <a:spcPct val="0"/>
              </a:spcAft>
              <a:defRPr sz="2400">
                <a:solidFill>
                  <a:srgbClr val="003366"/>
                </a:solidFill>
                <a:latin typeface="Arial" charset="0"/>
              </a:defRPr>
            </a:lvl3pPr>
            <a:lvl4pPr algn="l" rtl="0" eaLnBrk="1" fontAlgn="base" hangingPunct="1">
              <a:spcBef>
                <a:spcPct val="0"/>
              </a:spcBef>
              <a:spcAft>
                <a:spcPct val="0"/>
              </a:spcAft>
              <a:defRPr sz="2400">
                <a:solidFill>
                  <a:srgbClr val="003366"/>
                </a:solidFill>
                <a:latin typeface="Arial" charset="0"/>
              </a:defRPr>
            </a:lvl4pPr>
            <a:lvl5pPr algn="l" rtl="0" eaLnBrk="1" fontAlgn="base" hangingPunct="1">
              <a:spcBef>
                <a:spcPct val="0"/>
              </a:spcBef>
              <a:spcAft>
                <a:spcPct val="0"/>
              </a:spcAft>
              <a:defRPr sz="2400">
                <a:solidFill>
                  <a:srgbClr val="003366"/>
                </a:solidFill>
                <a:latin typeface="Arial" charset="0"/>
              </a:defRPr>
            </a:lvl5pPr>
            <a:lvl6pPr marL="457200" algn="l" rtl="0" eaLnBrk="1" fontAlgn="base" hangingPunct="1">
              <a:spcBef>
                <a:spcPct val="0"/>
              </a:spcBef>
              <a:spcAft>
                <a:spcPct val="0"/>
              </a:spcAft>
              <a:defRPr sz="2400">
                <a:solidFill>
                  <a:srgbClr val="003366"/>
                </a:solidFill>
                <a:latin typeface="Arial" charset="0"/>
              </a:defRPr>
            </a:lvl6pPr>
            <a:lvl7pPr marL="914400" algn="l" rtl="0" eaLnBrk="1" fontAlgn="base" hangingPunct="1">
              <a:spcBef>
                <a:spcPct val="0"/>
              </a:spcBef>
              <a:spcAft>
                <a:spcPct val="0"/>
              </a:spcAft>
              <a:defRPr sz="2400">
                <a:solidFill>
                  <a:srgbClr val="003366"/>
                </a:solidFill>
                <a:latin typeface="Arial" charset="0"/>
              </a:defRPr>
            </a:lvl7pPr>
            <a:lvl8pPr marL="1371600" algn="l" rtl="0" eaLnBrk="1" fontAlgn="base" hangingPunct="1">
              <a:spcBef>
                <a:spcPct val="0"/>
              </a:spcBef>
              <a:spcAft>
                <a:spcPct val="0"/>
              </a:spcAft>
              <a:defRPr sz="2400">
                <a:solidFill>
                  <a:srgbClr val="003366"/>
                </a:solidFill>
                <a:latin typeface="Arial" charset="0"/>
              </a:defRPr>
            </a:lvl8pPr>
            <a:lvl9pPr marL="1828800" algn="l" rtl="0" eaLnBrk="1" fontAlgn="base" hangingPunct="1">
              <a:spcBef>
                <a:spcPct val="0"/>
              </a:spcBef>
              <a:spcAft>
                <a:spcPct val="0"/>
              </a:spcAft>
              <a:defRPr sz="2400">
                <a:solidFill>
                  <a:srgbClr val="003366"/>
                </a:solidFill>
                <a:latin typeface="Arial" charset="0"/>
              </a:defRPr>
            </a:lvl9pPr>
          </a:lstStyle>
          <a:p>
            <a:r>
              <a:rPr lang="en-US" b="1" kern="0" dirty="0">
                <a:solidFill>
                  <a:srgbClr val="00AAED"/>
                </a:solidFill>
              </a:rPr>
              <a:t>NETWORK TBO beyond 2026</a:t>
            </a:r>
            <a:endParaRPr lang="en-GB" b="1" kern="0" dirty="0">
              <a:solidFill>
                <a:srgbClr val="00AAED"/>
              </a:solidFill>
            </a:endParaRPr>
          </a:p>
        </p:txBody>
      </p:sp>
      <p:sp>
        <p:nvSpPr>
          <p:cNvPr id="3" name="Rectangle 2">
            <a:extLst>
              <a:ext uri="{FF2B5EF4-FFF2-40B4-BE49-F238E27FC236}">
                <a16:creationId xmlns:a16="http://schemas.microsoft.com/office/drawing/2014/main" id="{4AD65D70-226B-A197-A010-076BEF15D3EA}"/>
              </a:ext>
            </a:extLst>
          </p:cNvPr>
          <p:cNvSpPr/>
          <p:nvPr/>
        </p:nvSpPr>
        <p:spPr>
          <a:xfrm>
            <a:off x="661012" y="1936607"/>
            <a:ext cx="3982414" cy="410839"/>
          </a:xfrm>
          <a:prstGeom prst="rect">
            <a:avLst/>
          </a:prstGeom>
          <a:solidFill>
            <a:srgbClr val="E18342"/>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txBody>
          <a:bodyPr/>
          <a:lstStyle/>
          <a:p>
            <a:r>
              <a:rPr lang="en-GB" dirty="0"/>
              <a:t>Solution 1 Pre-departure phase (TRL6)</a:t>
            </a:r>
          </a:p>
        </p:txBody>
      </p:sp>
      <p:sp>
        <p:nvSpPr>
          <p:cNvPr id="18" name="Arrow: Right 17">
            <a:extLst>
              <a:ext uri="{FF2B5EF4-FFF2-40B4-BE49-F238E27FC236}">
                <a16:creationId xmlns:a16="http://schemas.microsoft.com/office/drawing/2014/main" id="{34EC7C00-835A-5F51-674C-3FA814023F6B}"/>
              </a:ext>
            </a:extLst>
          </p:cNvPr>
          <p:cNvSpPr/>
          <p:nvPr/>
        </p:nvSpPr>
        <p:spPr>
          <a:xfrm>
            <a:off x="423155" y="1068836"/>
            <a:ext cx="10653164" cy="812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2023                                                                  2026                                                                                       2029                      </a:t>
            </a:r>
          </a:p>
        </p:txBody>
      </p:sp>
      <p:sp>
        <p:nvSpPr>
          <p:cNvPr id="20" name="Rectangle 19">
            <a:extLst>
              <a:ext uri="{FF2B5EF4-FFF2-40B4-BE49-F238E27FC236}">
                <a16:creationId xmlns:a16="http://schemas.microsoft.com/office/drawing/2014/main" id="{1E94A673-F6B6-E537-7EAE-94E460BC1F98}"/>
              </a:ext>
            </a:extLst>
          </p:cNvPr>
          <p:cNvSpPr/>
          <p:nvPr/>
        </p:nvSpPr>
        <p:spPr>
          <a:xfrm>
            <a:off x="4795286" y="1820336"/>
            <a:ext cx="4359864" cy="338844"/>
          </a:xfrm>
          <a:prstGeom prst="rect">
            <a:avLst/>
          </a:prstGeom>
          <a:solidFill>
            <a:srgbClr val="92D050">
              <a:alpha val="90000"/>
            </a:srgb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txBody>
          <a:bodyPr/>
          <a:lstStyle/>
          <a:p>
            <a:r>
              <a:rPr lang="en-GB" dirty="0"/>
              <a:t>Industrialisation LOAs integration &amp; AI model </a:t>
            </a:r>
          </a:p>
        </p:txBody>
      </p:sp>
      <p:sp>
        <p:nvSpPr>
          <p:cNvPr id="21" name="Rectangle 20">
            <a:extLst>
              <a:ext uri="{FF2B5EF4-FFF2-40B4-BE49-F238E27FC236}">
                <a16:creationId xmlns:a16="http://schemas.microsoft.com/office/drawing/2014/main" id="{3D4B385F-AA40-0225-4B8B-AF6440CA0B40}"/>
              </a:ext>
            </a:extLst>
          </p:cNvPr>
          <p:cNvSpPr/>
          <p:nvPr/>
        </p:nvSpPr>
        <p:spPr>
          <a:xfrm>
            <a:off x="661012" y="2852892"/>
            <a:ext cx="3982414" cy="410839"/>
          </a:xfrm>
          <a:prstGeom prst="rect">
            <a:avLst/>
          </a:prstGeom>
          <a:solidFill>
            <a:srgbClr val="E1783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txBody>
          <a:bodyPr/>
          <a:lstStyle/>
          <a:p>
            <a:r>
              <a:rPr lang="en-GB" dirty="0"/>
              <a:t>Solution 2 Strategic execution (TRL4)</a:t>
            </a:r>
          </a:p>
        </p:txBody>
      </p:sp>
      <p:sp>
        <p:nvSpPr>
          <p:cNvPr id="22" name="Rectangle 21">
            <a:extLst>
              <a:ext uri="{FF2B5EF4-FFF2-40B4-BE49-F238E27FC236}">
                <a16:creationId xmlns:a16="http://schemas.microsoft.com/office/drawing/2014/main" id="{D246B7A6-7766-1AA5-7BB5-5101A57BC4A2}"/>
              </a:ext>
            </a:extLst>
          </p:cNvPr>
          <p:cNvSpPr/>
          <p:nvPr/>
        </p:nvSpPr>
        <p:spPr>
          <a:xfrm>
            <a:off x="5386954" y="3386501"/>
            <a:ext cx="4658567" cy="370773"/>
          </a:xfrm>
          <a:prstGeom prst="rect">
            <a:avLst/>
          </a:prstGeom>
          <a:solidFill>
            <a:srgbClr val="A6C8E8"/>
          </a:solidFill>
          <a:ln>
            <a:solidFill>
              <a:srgbClr val="FFFFFF"/>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txBody>
          <a:bodyPr/>
          <a:lstStyle/>
          <a:p>
            <a:r>
              <a:rPr lang="en-GB" dirty="0"/>
              <a:t>FF-ICE/R2 services preliminary demonstrations</a:t>
            </a:r>
          </a:p>
        </p:txBody>
      </p:sp>
      <p:sp>
        <p:nvSpPr>
          <p:cNvPr id="23" name="Rectangle 22">
            <a:extLst>
              <a:ext uri="{FF2B5EF4-FFF2-40B4-BE49-F238E27FC236}">
                <a16:creationId xmlns:a16="http://schemas.microsoft.com/office/drawing/2014/main" id="{3675DAF1-44FB-7EE5-A751-E42D933359C5}"/>
              </a:ext>
            </a:extLst>
          </p:cNvPr>
          <p:cNvSpPr/>
          <p:nvPr/>
        </p:nvSpPr>
        <p:spPr>
          <a:xfrm>
            <a:off x="4795286" y="2815828"/>
            <a:ext cx="5118147" cy="392907"/>
          </a:xfrm>
          <a:prstGeom prst="rect">
            <a:avLst/>
          </a:prstGeom>
          <a:solidFill>
            <a:srgbClr val="E17830">
              <a:alpha val="90000"/>
            </a:srgb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txBody>
          <a:bodyPr/>
          <a:lstStyle/>
          <a:p>
            <a:r>
              <a:rPr lang="en-GB" dirty="0"/>
              <a:t>FF-ICE/2 services validation (TRL6)</a:t>
            </a:r>
          </a:p>
        </p:txBody>
      </p:sp>
      <p:cxnSp>
        <p:nvCxnSpPr>
          <p:cNvPr id="25" name="Straight Connector 24">
            <a:extLst>
              <a:ext uri="{FF2B5EF4-FFF2-40B4-BE49-F238E27FC236}">
                <a16:creationId xmlns:a16="http://schemas.microsoft.com/office/drawing/2014/main" id="{E7BE1774-3846-8CFF-EDB2-D31EAEB23777}"/>
              </a:ext>
            </a:extLst>
          </p:cNvPr>
          <p:cNvCxnSpPr/>
          <p:nvPr/>
        </p:nvCxnSpPr>
        <p:spPr>
          <a:xfrm flipV="1">
            <a:off x="423155" y="2619670"/>
            <a:ext cx="10811208" cy="13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016903-74C8-469A-1DD3-A60F810C383A}"/>
              </a:ext>
            </a:extLst>
          </p:cNvPr>
          <p:cNvCxnSpPr/>
          <p:nvPr/>
        </p:nvCxnSpPr>
        <p:spPr>
          <a:xfrm flipV="1">
            <a:off x="423155" y="3839517"/>
            <a:ext cx="10811208" cy="13279"/>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D015C76-B2F5-B12F-9BF8-074729EC49FF}"/>
              </a:ext>
            </a:extLst>
          </p:cNvPr>
          <p:cNvSpPr/>
          <p:nvPr/>
        </p:nvSpPr>
        <p:spPr>
          <a:xfrm>
            <a:off x="661012" y="4114318"/>
            <a:ext cx="4158019" cy="610991"/>
          </a:xfrm>
          <a:prstGeom prst="rect">
            <a:avLst/>
          </a:prstGeom>
          <a:solidFill>
            <a:srgbClr val="E28543"/>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txBody>
          <a:bodyPr/>
          <a:lstStyle/>
          <a:p>
            <a:r>
              <a:rPr lang="en-GB" dirty="0"/>
              <a:t>Solution 3 Trajectory synchronisation in execution (TRL6)</a:t>
            </a:r>
          </a:p>
        </p:txBody>
      </p:sp>
      <p:sp>
        <p:nvSpPr>
          <p:cNvPr id="28" name="Rectangle 27">
            <a:extLst>
              <a:ext uri="{FF2B5EF4-FFF2-40B4-BE49-F238E27FC236}">
                <a16:creationId xmlns:a16="http://schemas.microsoft.com/office/drawing/2014/main" id="{0998E2FC-5B73-5F43-B052-4759703A1505}"/>
              </a:ext>
            </a:extLst>
          </p:cNvPr>
          <p:cNvSpPr/>
          <p:nvPr/>
        </p:nvSpPr>
        <p:spPr>
          <a:xfrm>
            <a:off x="5064983" y="3965391"/>
            <a:ext cx="5116080" cy="360442"/>
          </a:xfrm>
          <a:prstGeom prst="rect">
            <a:avLst/>
          </a:prstGeom>
          <a:solidFill>
            <a:srgbClr val="92D050">
              <a:alpha val="90000"/>
            </a:srgb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txBody>
          <a:bodyPr/>
          <a:lstStyle/>
          <a:p>
            <a:r>
              <a:rPr lang="en-GB" dirty="0"/>
              <a:t>OLDI over SWIM demonstration and industrialisation</a:t>
            </a:r>
          </a:p>
        </p:txBody>
      </p:sp>
      <p:sp>
        <p:nvSpPr>
          <p:cNvPr id="29" name="Rectangle 28">
            <a:extLst>
              <a:ext uri="{FF2B5EF4-FFF2-40B4-BE49-F238E27FC236}">
                <a16:creationId xmlns:a16="http://schemas.microsoft.com/office/drawing/2014/main" id="{57292D7B-E348-3620-219F-C88FC38BBC18}"/>
              </a:ext>
            </a:extLst>
          </p:cNvPr>
          <p:cNvSpPr/>
          <p:nvPr/>
        </p:nvSpPr>
        <p:spPr>
          <a:xfrm>
            <a:off x="5066015" y="4407885"/>
            <a:ext cx="1745751" cy="373720"/>
          </a:xfrm>
          <a:prstGeom prst="rect">
            <a:avLst/>
          </a:prstGeom>
          <a:solidFill>
            <a:srgbClr val="92D050">
              <a:alpha val="90000"/>
            </a:srgb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txBody>
          <a:bodyPr/>
          <a:lstStyle/>
          <a:p>
            <a:r>
              <a:rPr lang="en-GB" dirty="0"/>
              <a:t>EPP use in NM</a:t>
            </a:r>
          </a:p>
        </p:txBody>
      </p:sp>
      <p:sp>
        <p:nvSpPr>
          <p:cNvPr id="2" name="Rectangle 1">
            <a:extLst>
              <a:ext uri="{FF2B5EF4-FFF2-40B4-BE49-F238E27FC236}">
                <a16:creationId xmlns:a16="http://schemas.microsoft.com/office/drawing/2014/main" id="{D04C7334-B93F-45AA-03C6-A6FB56109A35}"/>
              </a:ext>
            </a:extLst>
          </p:cNvPr>
          <p:cNvSpPr/>
          <p:nvPr/>
        </p:nvSpPr>
        <p:spPr>
          <a:xfrm>
            <a:off x="2055552" y="5654242"/>
            <a:ext cx="701749" cy="199367"/>
          </a:xfrm>
          <a:prstGeom prst="rect">
            <a:avLst/>
          </a:prstGeom>
          <a:solidFill>
            <a:srgbClr val="E183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8DA86BC-DE61-041A-55EA-494CE56680C9}"/>
              </a:ext>
            </a:extLst>
          </p:cNvPr>
          <p:cNvSpPr txBox="1"/>
          <p:nvPr/>
        </p:nvSpPr>
        <p:spPr>
          <a:xfrm>
            <a:off x="2757300" y="5567065"/>
            <a:ext cx="2061731" cy="369332"/>
          </a:xfrm>
          <a:prstGeom prst="rect">
            <a:avLst/>
          </a:prstGeom>
          <a:noFill/>
        </p:spPr>
        <p:txBody>
          <a:bodyPr wrap="square" rtlCol="0">
            <a:spAutoFit/>
          </a:bodyPr>
          <a:lstStyle/>
          <a:p>
            <a:r>
              <a:rPr lang="en-GB" dirty="0"/>
              <a:t>Industrial research</a:t>
            </a:r>
          </a:p>
        </p:txBody>
      </p:sp>
      <p:sp>
        <p:nvSpPr>
          <p:cNvPr id="10" name="Rectangle 9">
            <a:extLst>
              <a:ext uri="{FF2B5EF4-FFF2-40B4-BE49-F238E27FC236}">
                <a16:creationId xmlns:a16="http://schemas.microsoft.com/office/drawing/2014/main" id="{6E31E472-18CE-143C-8624-6020BEAF6B83}"/>
              </a:ext>
            </a:extLst>
          </p:cNvPr>
          <p:cNvSpPr/>
          <p:nvPr/>
        </p:nvSpPr>
        <p:spPr>
          <a:xfrm>
            <a:off x="2055552" y="5940786"/>
            <a:ext cx="701749" cy="199367"/>
          </a:xfrm>
          <a:prstGeom prst="rect">
            <a:avLst/>
          </a:prstGeom>
          <a:solidFill>
            <a:srgbClr val="A6C8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033F952-2F85-01C3-3A19-405B4B6E309F}"/>
              </a:ext>
            </a:extLst>
          </p:cNvPr>
          <p:cNvSpPr txBox="1"/>
          <p:nvPr/>
        </p:nvSpPr>
        <p:spPr>
          <a:xfrm>
            <a:off x="2757300" y="5853609"/>
            <a:ext cx="2061731" cy="369332"/>
          </a:xfrm>
          <a:prstGeom prst="rect">
            <a:avLst/>
          </a:prstGeom>
          <a:noFill/>
        </p:spPr>
        <p:txBody>
          <a:bodyPr wrap="square" rtlCol="0">
            <a:spAutoFit/>
          </a:bodyPr>
          <a:lstStyle/>
          <a:p>
            <a:r>
              <a:rPr lang="en-GB" dirty="0"/>
              <a:t>Demonstration</a:t>
            </a:r>
          </a:p>
        </p:txBody>
      </p:sp>
      <p:sp>
        <p:nvSpPr>
          <p:cNvPr id="12" name="Rectangle 11">
            <a:extLst>
              <a:ext uri="{FF2B5EF4-FFF2-40B4-BE49-F238E27FC236}">
                <a16:creationId xmlns:a16="http://schemas.microsoft.com/office/drawing/2014/main" id="{52B9EB2D-3428-F97D-96E2-A6669F2986CC}"/>
              </a:ext>
            </a:extLst>
          </p:cNvPr>
          <p:cNvSpPr/>
          <p:nvPr/>
        </p:nvSpPr>
        <p:spPr>
          <a:xfrm>
            <a:off x="2055552" y="6208813"/>
            <a:ext cx="701749" cy="199367"/>
          </a:xfrm>
          <a:prstGeom prst="rect">
            <a:avLst/>
          </a:prstGeom>
          <a:solidFill>
            <a:srgbClr val="9CD4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39AD743-9BCD-C2CF-D676-73CC80EBE505}"/>
              </a:ext>
            </a:extLst>
          </p:cNvPr>
          <p:cNvSpPr txBox="1"/>
          <p:nvPr/>
        </p:nvSpPr>
        <p:spPr>
          <a:xfrm>
            <a:off x="2757300" y="6121636"/>
            <a:ext cx="2061731" cy="369332"/>
          </a:xfrm>
          <a:prstGeom prst="rect">
            <a:avLst/>
          </a:prstGeom>
          <a:noFill/>
        </p:spPr>
        <p:txBody>
          <a:bodyPr wrap="square" rtlCol="0">
            <a:spAutoFit/>
          </a:bodyPr>
          <a:lstStyle/>
          <a:p>
            <a:r>
              <a:rPr lang="en-GB" dirty="0"/>
              <a:t>Implementation</a:t>
            </a:r>
          </a:p>
        </p:txBody>
      </p:sp>
      <p:sp>
        <p:nvSpPr>
          <p:cNvPr id="7" name="Rectangle 6">
            <a:extLst>
              <a:ext uri="{FF2B5EF4-FFF2-40B4-BE49-F238E27FC236}">
                <a16:creationId xmlns:a16="http://schemas.microsoft.com/office/drawing/2014/main" id="{BA2A3AB6-512B-4524-2672-06A8050C28AF}"/>
              </a:ext>
            </a:extLst>
          </p:cNvPr>
          <p:cNvSpPr/>
          <p:nvPr/>
        </p:nvSpPr>
        <p:spPr>
          <a:xfrm>
            <a:off x="4795286" y="2259357"/>
            <a:ext cx="4359864" cy="338844"/>
          </a:xfrm>
          <a:prstGeom prst="rect">
            <a:avLst/>
          </a:prstGeom>
          <a:solidFill>
            <a:srgbClr val="92D050">
              <a:alpha val="90000"/>
            </a:srgb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txBody>
          <a:bodyPr/>
          <a:lstStyle/>
          <a:p>
            <a:r>
              <a:rPr lang="en-GB" dirty="0"/>
              <a:t>Industrialisation FF-ICE planning service</a:t>
            </a:r>
          </a:p>
        </p:txBody>
      </p:sp>
    </p:spTree>
    <p:extLst>
      <p:ext uri="{BB962C8B-B14F-4D97-AF65-F5344CB8AC3E}">
        <p14:creationId xmlns:p14="http://schemas.microsoft.com/office/powerpoint/2010/main" val="3998800096"/>
      </p:ext>
    </p:extLst>
  </p:cSld>
  <p:clrMapOvr>
    <a:masterClrMapping/>
  </p:clrMapOvr>
</p:sld>
</file>

<file path=ppt/theme/theme1.xml><?xml version="1.0" encoding="utf-8"?>
<a:theme xmlns:a="http://schemas.openxmlformats.org/drawingml/2006/main" name="SESAR3JU PPT template (2)">
  <a:themeElements>
    <a:clrScheme name="SESAR 3">
      <a:dk1>
        <a:srgbClr val="002F6E"/>
      </a:dk1>
      <a:lt1>
        <a:srgbClr val="009DD9"/>
      </a:lt1>
      <a:dk2>
        <a:srgbClr val="79B51D"/>
      </a:dk2>
      <a:lt2>
        <a:srgbClr val="F2DB00"/>
      </a:lt2>
      <a:accent1>
        <a:srgbClr val="79B51D"/>
      </a:accent1>
      <a:accent2>
        <a:srgbClr val="009DD9"/>
      </a:accent2>
      <a:accent3>
        <a:srgbClr val="BDCD00"/>
      </a:accent3>
      <a:accent4>
        <a:srgbClr val="F2DB00"/>
      </a:accent4>
      <a:accent5>
        <a:srgbClr val="E08A00"/>
      </a:accent5>
      <a:accent6>
        <a:srgbClr val="009DD9"/>
      </a:accent6>
      <a:hlink>
        <a:srgbClr val="001F59"/>
      </a:hlink>
      <a:folHlink>
        <a:srgbClr val="009D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arJU" id="{141B2CD0-5E05-6C4C-B8B8-86B4372BE19F}" vid="{7B77C5C0-68AE-EF40-9F37-7C9BBFEEDEB8}"/>
    </a:ext>
  </a:extLst>
</a:theme>
</file>

<file path=ppt/theme/theme2.xml><?xml version="1.0" encoding="utf-8"?>
<a:theme xmlns:a="http://schemas.openxmlformats.org/drawingml/2006/main" name="Thème Office">
  <a:themeElements>
    <a:clrScheme name="SESAR 5">
      <a:dk1>
        <a:srgbClr val="002F6E"/>
      </a:dk1>
      <a:lt1>
        <a:srgbClr val="FFFFFF"/>
      </a:lt1>
      <a:dk2>
        <a:srgbClr val="79B51D"/>
      </a:dk2>
      <a:lt2>
        <a:srgbClr val="F2DB00"/>
      </a:lt2>
      <a:accent1>
        <a:srgbClr val="79B51D"/>
      </a:accent1>
      <a:accent2>
        <a:srgbClr val="009DD9"/>
      </a:accent2>
      <a:accent3>
        <a:srgbClr val="001F59"/>
      </a:accent3>
      <a:accent4>
        <a:srgbClr val="F2DB00"/>
      </a:accent4>
      <a:accent5>
        <a:srgbClr val="E08A00"/>
      </a:accent5>
      <a:accent6>
        <a:srgbClr val="009DD9"/>
      </a:accent6>
      <a:hlink>
        <a:srgbClr val="001F59"/>
      </a:hlink>
      <a:folHlink>
        <a:srgbClr val="009D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DMSC TF-CI - Ramp Up SJU - Wednesday 15-12.pptx" id="{BED82C57-45FE-4A30-BD7F-88CE8B7CD371}" vid="{9C9B6E15-67F3-4058-902D-13C5EFFCBC82}"/>
    </a:ext>
  </a:extLst>
</a:theme>
</file>

<file path=ppt/theme/theme3.xml><?xml version="1.0" encoding="utf-8"?>
<a:theme xmlns:a="http://schemas.openxmlformats.org/drawingml/2006/main" name="6_Thème Office">
  <a:themeElements>
    <a:clrScheme name="SESAR 5">
      <a:dk1>
        <a:srgbClr val="002F6E"/>
      </a:dk1>
      <a:lt1>
        <a:srgbClr val="FFFFFF"/>
      </a:lt1>
      <a:dk2>
        <a:srgbClr val="79B51D"/>
      </a:dk2>
      <a:lt2>
        <a:srgbClr val="F2DB00"/>
      </a:lt2>
      <a:accent1>
        <a:srgbClr val="79B51D"/>
      </a:accent1>
      <a:accent2>
        <a:srgbClr val="009DD9"/>
      </a:accent2>
      <a:accent3>
        <a:srgbClr val="001F59"/>
      </a:accent3>
      <a:accent4>
        <a:srgbClr val="F2DB00"/>
      </a:accent4>
      <a:accent5>
        <a:srgbClr val="E08A00"/>
      </a:accent5>
      <a:accent6>
        <a:srgbClr val="009DD9"/>
      </a:accent6>
      <a:hlink>
        <a:srgbClr val="001F59"/>
      </a:hlink>
      <a:folHlink>
        <a:srgbClr val="009D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AR3JU PPT template (002) [Read-Only]" id="{3A99BC12-026C-4EAD-BCD7-C4B69D3C819B}" vid="{C2F2DE1D-077D-4838-A117-61B2F978151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ae6815a-9dfd-4050-85af-08d61541d3f8">
      <Terms xmlns="http://schemas.microsoft.com/office/infopath/2007/PartnerControls"/>
    </lcf76f155ced4ddcb4097134ff3c332f>
    <TaxCatchAll xmlns="e6603ff1-f45a-4c25-b442-7158dccc14f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F72D1B54B46E4A8B78581CC1A8D237" ma:contentTypeVersion="14" ma:contentTypeDescription="Create a new document." ma:contentTypeScope="" ma:versionID="427e1108134e7953e2f4e9d791ab135f">
  <xsd:schema xmlns:xsd="http://www.w3.org/2001/XMLSchema" xmlns:xs="http://www.w3.org/2001/XMLSchema" xmlns:p="http://schemas.microsoft.com/office/2006/metadata/properties" xmlns:ns2="5ae6815a-9dfd-4050-85af-08d61541d3f8" xmlns:ns3="e6603ff1-f45a-4c25-b442-7158dccc14fc" targetNamespace="http://schemas.microsoft.com/office/2006/metadata/properties" ma:root="true" ma:fieldsID="5aa2f55e4b163778ec9fc2106b292c19" ns2:_="" ns3:_="">
    <xsd:import namespace="5ae6815a-9dfd-4050-85af-08d61541d3f8"/>
    <xsd:import namespace="e6603ff1-f45a-4c25-b442-7158dccc1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e6815a-9dfd-4050-85af-08d61541d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e0a0760-558a-4e73-b010-5bf02b179f8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603ff1-f45a-4c25-b442-7158dccc14f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4388436-6bb5-4de0-b359-eff92c1e604d}" ma:internalName="TaxCatchAll" ma:showField="CatchAllData" ma:web="e6603ff1-f45a-4c25-b442-7158dccc14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386560-CC40-4057-A9C2-D881AC0DC526}">
  <ds:schemaRefs>
    <ds:schemaRef ds:uri="http://schemas.microsoft.com/sharepoint/v3/contenttype/forms"/>
  </ds:schemaRefs>
</ds:datastoreItem>
</file>

<file path=customXml/itemProps2.xml><?xml version="1.0" encoding="utf-8"?>
<ds:datastoreItem xmlns:ds="http://schemas.openxmlformats.org/officeDocument/2006/customXml" ds:itemID="{B1ED8C6F-25B6-4FA5-B0C3-94EE20DE188D}">
  <ds:schemaRefs>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http://purl.org/dc/dcmitype/"/>
    <ds:schemaRef ds:uri="http://purl.org/dc/elements/1.1/"/>
    <ds:schemaRef ds:uri="http://schemas.microsoft.com/office/2006/documentManagement/types"/>
    <ds:schemaRef ds:uri="e6603ff1-f45a-4c25-b442-7158dccc14fc"/>
    <ds:schemaRef ds:uri="5ae6815a-9dfd-4050-85af-08d61541d3f8"/>
    <ds:schemaRef ds:uri="http://purl.org/dc/terms/"/>
  </ds:schemaRefs>
</ds:datastoreItem>
</file>

<file path=customXml/itemProps3.xml><?xml version="1.0" encoding="utf-8"?>
<ds:datastoreItem xmlns:ds="http://schemas.openxmlformats.org/officeDocument/2006/customXml" ds:itemID="{E89B4231-ADD0-4B14-97A1-9A4FBE3A7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e6815a-9dfd-4050-85af-08d61541d3f8"/>
    <ds:schemaRef ds:uri="e6603ff1-f45a-4c25-b442-7158dccc14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845</TotalTime>
  <Words>1732</Words>
  <Application>Microsoft Office PowerPoint</Application>
  <PresentationFormat>Widescreen</PresentationFormat>
  <Paragraphs>216</Paragraphs>
  <Slides>15</Slides>
  <Notes>6</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SESAR3JU PPT template (2)</vt:lpstr>
      <vt:lpstr>Thème Office</vt:lpstr>
      <vt:lpstr>6_Thème Office</vt:lpstr>
      <vt:lpstr>PowerPoint Presentation</vt:lpstr>
      <vt:lpstr>SESAR TBO overview &amp; scope</vt:lpstr>
      <vt:lpstr>PowerPoint Presentation</vt:lpstr>
      <vt:lpstr>PowerPoint Presentation</vt:lpstr>
      <vt:lpstr>Solutions Overview</vt:lpstr>
      <vt:lpstr>Network TBO project cooperations </vt:lpstr>
      <vt:lpstr>             Probabilistic PTRs</vt:lpstr>
      <vt:lpstr>Trajectory revision in strategic execution</vt:lpstr>
      <vt:lpstr>PowerPoint Presentation</vt:lpstr>
      <vt:lpstr>ATC-TBO</vt:lpstr>
      <vt:lpstr>Use case example – enhanced vertical clearances </vt:lpstr>
      <vt:lpstr>SESAR 2020 outcomes – 4DSkyways to 2023</vt:lpstr>
      <vt:lpstr>SESAR3 ambitions – ATC-TBO until mid-2026</vt:lpstr>
      <vt:lpstr>Key insights from past and current R&amp;I work  for ATC-TBO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ALTY Peter</dc:creator>
  <cp:lastModifiedBy>ALTY Peter</cp:lastModifiedBy>
  <cp:revision>62</cp:revision>
  <dcterms:created xsi:type="dcterms:W3CDTF">2024-05-23T10:41:53Z</dcterms:created>
  <dcterms:modified xsi:type="dcterms:W3CDTF">2024-05-29T19:48:50Z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0x010100A0F72D1B54B46E4A8B78581CC1A8D237</vt:lpwstr>
  </property>
  <property fmtid="{D5CDD505-2E9C-101B-9397-08002B2CF9AE}" pid="3" name="MediaServiceImageTags">
    <vt:lpwstr/>
  </property>
</Properties>
</file>