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4"/>
  </p:sldMasterIdLst>
  <p:notesMasterIdLst>
    <p:notesMasterId r:id="rId15"/>
  </p:notesMasterIdLst>
  <p:handoutMasterIdLst>
    <p:handoutMasterId r:id="rId16"/>
  </p:handoutMasterIdLst>
  <p:sldIdLst>
    <p:sldId id="2142535115" r:id="rId5"/>
    <p:sldId id="2142535103" r:id="rId6"/>
    <p:sldId id="2142535095" r:id="rId7"/>
    <p:sldId id="2142535110" r:id="rId8"/>
    <p:sldId id="12199" r:id="rId9"/>
    <p:sldId id="2142535114" r:id="rId10"/>
    <p:sldId id="2142535096" r:id="rId11"/>
    <p:sldId id="2142535118" r:id="rId12"/>
    <p:sldId id="2142535027" r:id="rId13"/>
    <p:sldId id="2142535119"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CD3B08-A65E-BA07-C80F-32D4E5918CA1}" name="Yean Guan TAN (CAAS)" initials="YT" userId="S::TAN_Yean_Guan@caas.gov.sg::75bc3e9c-053e-4c4b-9f9c-ea5bcca482cb" providerId="AD"/>
  <p188:author id="{62C12935-945A-C605-8476-A38120FA6E11}" name="De Wei LIM (CAAS)" initials="DL" userId="S::LIM_De_Wei@caas.gov.sg::71b2a558-f5bc-4947-be9c-6a7b06875aed" providerId="AD"/>
  <p188:author id="{FCC05B3B-6B29-25F1-18ED-3CB6DCBE10E7}" name="Shu Li NEO (CAAS)" initials="SLN(" userId="S::NEO_Shu_Li@caas.gov.sg::5209ebe8-f59c-4041-9b8b-d794b1efee6e" providerId="AD"/>
  <p188:author id="{A2E2FE41-1942-0712-669E-4D4280216A93}" name="Melisa" initials="S" userId="Melisa" providerId="None"/>
  <p188:author id="{C1CD1260-F7D4-9CF4-6FCA-801BC1A1D6DA}" name="Melisa WEE (CAAS)" initials="MW" userId="S::Melisa_WEE@caas.gov.sg::99d48813-e460-46ef-90df-7c6cd5a1fb41" providerId="AD"/>
  <p188:author id="{4F333A69-C59D-2E8C-1DE2-C9F1AB9D0D4F}" name="Secretariat" initials="Sec" userId="Secretariat" providerId="None"/>
  <p188:author id="{E967807C-21C1-AE19-402E-2C406A2265C6}" name="Melisa WEE (CAAS)" initials="M(" userId="S::melisa_wee@caas.gov.sg::99d48813-e460-46ef-90df-7c6cd5a1fb41" providerId="AD"/>
  <p188:author id="{E82F0C9B-FF7A-8FE9-CE8B-2C96D10DFB30}" name="Wei Sean HO (CAAS)" initials="WSH(" userId="S::HO_Wei_Sean@caas.gov.sg::eb460a8c-ecd8-41f0-86fc-db6b826dbdc2" providerId="AD"/>
  <p188:author id="{A79B51C1-0FCE-0083-9336-9C4C4B2FA6EB}" name="Kok Pin PUAH (CAAS)" initials="KPP(" userId="S::PUAH_Kok_Pin@caas.gov.sg::18745119-25cf-459c-a7ba-7774d634e7f1" providerId="AD"/>
  <p188:author id="{8B2E04CB-0006-7676-650F-8AB55CD47DF6}" name="Ho Wei Sean" initials="Sean" userId="Ho Wei Se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3F7B"/>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84" autoAdjust="0"/>
  </p:normalViewPr>
  <p:slideViewPr>
    <p:cSldViewPr snapToGrid="0">
      <p:cViewPr varScale="1">
        <p:scale>
          <a:sx n="94" d="100"/>
          <a:sy n="94" d="100"/>
        </p:scale>
        <p:origin x="1116" y="84"/>
      </p:cViewPr>
      <p:guideLst/>
    </p:cSldViewPr>
  </p:slideViewPr>
  <p:notesTextViewPr>
    <p:cViewPr>
      <p:scale>
        <a:sx n="1" d="1"/>
        <a:sy n="1" d="1"/>
      </p:scale>
      <p:origin x="0" y="0"/>
    </p:cViewPr>
  </p:notesTextViewPr>
  <p:notesViewPr>
    <p:cSldViewPr snapToGrid="0">
      <p:cViewPr varScale="1">
        <p:scale>
          <a:sx n="81" d="100"/>
          <a:sy n="81" d="100"/>
        </p:scale>
        <p:origin x="29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9BBFF-4FA3-486F-9E09-E66541BA1462}" type="doc">
      <dgm:prSet loTypeId="urn:microsoft.com/office/officeart/2005/8/layout/hProcess11" loCatId="process" qsTypeId="urn:microsoft.com/office/officeart/2005/8/quickstyle/simple1" qsCatId="simple" csTypeId="urn:microsoft.com/office/officeart/2005/8/colors/accent1_2" csCatId="accent1" phldr="1"/>
      <dgm:spPr/>
    </dgm:pt>
    <dgm:pt modelId="{C8295F1F-D166-41CC-BD70-DBB5F2B88D8E}">
      <dgm:prSet phldrT="[Text]"/>
      <dgm:spPr/>
      <dgm:t>
        <a:bodyPr/>
        <a:lstStyle/>
        <a:p>
          <a:r>
            <a:rPr lang="en-US">
              <a:solidFill>
                <a:schemeClr val="tx1"/>
              </a:solidFill>
              <a:latin typeface="Arial" panose="020B0604020202020204" pitchFamily="34" charset="0"/>
              <a:cs typeface="Arial" panose="020B0604020202020204" pitchFamily="34" charset="0"/>
            </a:rPr>
            <a:t>Info #1 @SG (April)</a:t>
          </a:r>
        </a:p>
        <a:p>
          <a:r>
            <a:rPr lang="en-US" b="1">
              <a:solidFill>
                <a:schemeClr val="tx1"/>
              </a:solidFill>
              <a:latin typeface="Arial" panose="020B0604020202020204" pitchFamily="34" charset="0"/>
              <a:cs typeface="Arial" panose="020B0604020202020204" pitchFamily="34" charset="0"/>
            </a:rPr>
            <a:t>Kick-off Meeting</a:t>
          </a:r>
        </a:p>
      </dgm:t>
    </dgm:pt>
    <dgm:pt modelId="{BAA48D5E-89BE-4341-8AAF-A823C7E554CF}" type="parTrans" cxnId="{68F44C02-8780-419F-9A29-FB0407138E5A}">
      <dgm:prSet/>
      <dgm:spPr/>
      <dgm:t>
        <a:bodyPr/>
        <a:lstStyle/>
        <a:p>
          <a:endParaRPr lang="en-SG">
            <a:latin typeface="Arial" panose="020B0604020202020204" pitchFamily="34" charset="0"/>
            <a:cs typeface="Arial" panose="020B0604020202020204" pitchFamily="34" charset="0"/>
          </a:endParaRPr>
        </a:p>
      </dgm:t>
    </dgm:pt>
    <dgm:pt modelId="{D1AC5B28-4A7E-4328-9828-128EE7F6942B}" type="sibTrans" cxnId="{68F44C02-8780-419F-9A29-FB0407138E5A}">
      <dgm:prSet/>
      <dgm:spPr/>
      <dgm:t>
        <a:bodyPr/>
        <a:lstStyle/>
        <a:p>
          <a:endParaRPr lang="en-SG">
            <a:latin typeface="Arial" panose="020B0604020202020204" pitchFamily="34" charset="0"/>
            <a:cs typeface="Arial" panose="020B0604020202020204" pitchFamily="34" charset="0"/>
          </a:endParaRPr>
        </a:p>
      </dgm:t>
    </dgm:pt>
    <dgm:pt modelId="{0D76229A-F4F2-414F-A580-B90159F72268}">
      <dgm:prSet phldrT="[Text]" custT="1"/>
      <dgm:spPr/>
      <dgm:t>
        <a:bodyPr/>
        <a:lstStyle/>
        <a:p>
          <a:r>
            <a:rPr lang="en-US" sz="800">
              <a:latin typeface="Arial" panose="020B0604020202020204" pitchFamily="34" charset="0"/>
              <a:cs typeface="Arial" panose="020B0604020202020204" pitchFamily="34" charset="0"/>
            </a:rPr>
            <a:t>Info #2 @</a:t>
          </a:r>
          <a:r>
            <a:rPr lang="en-US" sz="800">
              <a:solidFill>
                <a:schemeClr val="tx1"/>
              </a:solidFill>
              <a:latin typeface="Arial" panose="020B0604020202020204" pitchFamily="34" charset="0"/>
              <a:cs typeface="Arial" panose="020B0604020202020204" pitchFamily="34" charset="0"/>
            </a:rPr>
            <a:t> Thailand (June)</a:t>
          </a:r>
        </a:p>
        <a:p>
          <a:r>
            <a:rPr lang="en-US" sz="800" b="1" u="sng">
              <a:solidFill>
                <a:schemeClr val="tx1"/>
              </a:solidFill>
              <a:latin typeface="Arial" panose="020B0604020202020204" pitchFamily="34" charset="0"/>
              <a:cs typeface="Arial" panose="020B0604020202020204" pitchFamily="34" charset="0"/>
            </a:rPr>
            <a:t>FF-ICE/R1 </a:t>
          </a:r>
          <a:r>
            <a:rPr lang="en-US" sz="800" b="1">
              <a:solidFill>
                <a:schemeClr val="tx1"/>
              </a:solidFill>
              <a:latin typeface="Arial" panose="020B0604020202020204" pitchFamily="34" charset="0"/>
              <a:cs typeface="Arial" panose="020B0604020202020204" pitchFamily="34" charset="0"/>
            </a:rPr>
            <a:t>Workshop + Table-top Ex (TTX)</a:t>
          </a:r>
        </a:p>
      </dgm:t>
    </dgm:pt>
    <dgm:pt modelId="{3ED38771-1432-49CC-AFF2-6312FCFF70B3}" type="parTrans" cxnId="{03E8AB92-3692-4B9E-BE3E-D8039B061BFD}">
      <dgm:prSet/>
      <dgm:spPr/>
      <dgm:t>
        <a:bodyPr/>
        <a:lstStyle/>
        <a:p>
          <a:endParaRPr lang="en-SG">
            <a:latin typeface="Arial" panose="020B0604020202020204" pitchFamily="34" charset="0"/>
            <a:cs typeface="Arial" panose="020B0604020202020204" pitchFamily="34" charset="0"/>
          </a:endParaRPr>
        </a:p>
      </dgm:t>
    </dgm:pt>
    <dgm:pt modelId="{FAAC3CF9-E570-4CDE-A0FD-FF2E3CF4D9AB}" type="sibTrans" cxnId="{03E8AB92-3692-4B9E-BE3E-D8039B061BFD}">
      <dgm:prSet/>
      <dgm:spPr/>
      <dgm:t>
        <a:bodyPr/>
        <a:lstStyle/>
        <a:p>
          <a:endParaRPr lang="en-SG">
            <a:latin typeface="Arial" panose="020B0604020202020204" pitchFamily="34" charset="0"/>
            <a:cs typeface="Arial" panose="020B0604020202020204" pitchFamily="34" charset="0"/>
          </a:endParaRPr>
        </a:p>
      </dgm:t>
    </dgm:pt>
    <dgm:pt modelId="{E5FE25D1-B599-418D-928B-DB9A9FE73937}">
      <dgm:prSet phldrT="[Text]">
        <dgm:style>
          <a:lnRef idx="1">
            <a:schemeClr val="accent2"/>
          </a:lnRef>
          <a:fillRef idx="3">
            <a:schemeClr val="accent2"/>
          </a:fillRef>
          <a:effectRef idx="2">
            <a:schemeClr val="accent2"/>
          </a:effectRef>
          <a:fontRef idx="minor">
            <a:schemeClr val="lt1"/>
          </a:fontRef>
        </dgm:style>
      </dgm:prSet>
      <dgm:spPr/>
      <dgm:t>
        <a:bodyPr/>
        <a:lstStyle/>
        <a:p>
          <a:r>
            <a:rPr lang="en-US">
              <a:latin typeface="Arial" panose="020B0604020202020204" pitchFamily="34" charset="0"/>
              <a:cs typeface="Arial" panose="020B0604020202020204" pitchFamily="34" charset="0"/>
            </a:rPr>
            <a:t>TBO Trials</a:t>
          </a:r>
        </a:p>
        <a:p>
          <a:r>
            <a:rPr lang="en-US">
              <a:latin typeface="Arial" panose="020B0604020202020204" pitchFamily="34" charset="0"/>
              <a:cs typeface="Arial" panose="020B0604020202020204" pitchFamily="34" charset="0"/>
            </a:rPr>
            <a:t>Info #4</a:t>
          </a:r>
        </a:p>
      </dgm:t>
    </dgm:pt>
    <dgm:pt modelId="{453210E8-A3EF-45DB-8E9F-E5A1D40618BC}" type="parTrans" cxnId="{EAB19128-078C-4645-A38C-E63D95949001}">
      <dgm:prSet/>
      <dgm:spPr/>
      <dgm:t>
        <a:bodyPr/>
        <a:lstStyle/>
        <a:p>
          <a:endParaRPr lang="en-SG">
            <a:latin typeface="Arial" panose="020B0604020202020204" pitchFamily="34" charset="0"/>
            <a:cs typeface="Arial" panose="020B0604020202020204" pitchFamily="34" charset="0"/>
          </a:endParaRPr>
        </a:p>
      </dgm:t>
    </dgm:pt>
    <dgm:pt modelId="{1004D43E-7CFE-40A2-A9A8-83E7B45094F0}" type="sibTrans" cxnId="{EAB19128-078C-4645-A38C-E63D95949001}">
      <dgm:prSet/>
      <dgm:spPr/>
      <dgm:t>
        <a:bodyPr/>
        <a:lstStyle/>
        <a:p>
          <a:endParaRPr lang="en-SG">
            <a:latin typeface="Arial" panose="020B0604020202020204" pitchFamily="34" charset="0"/>
            <a:cs typeface="Arial" panose="020B0604020202020204" pitchFamily="34" charset="0"/>
          </a:endParaRPr>
        </a:p>
      </dgm:t>
    </dgm:pt>
    <dgm:pt modelId="{B0384512-3C3A-446F-A722-CABCF9AE77B7}">
      <dgm:prSet phldrT="[Text]">
        <dgm:style>
          <a:lnRef idx="1">
            <a:schemeClr val="accent2"/>
          </a:lnRef>
          <a:fillRef idx="3">
            <a:schemeClr val="accent2"/>
          </a:fillRef>
          <a:effectRef idx="2">
            <a:schemeClr val="accent2"/>
          </a:effectRef>
          <a:fontRef idx="minor">
            <a:schemeClr val="lt1"/>
          </a:fontRef>
        </dgm:style>
      </dgm:prSet>
      <dgm:spPr/>
      <dgm:t>
        <a:bodyPr/>
        <a:lstStyle/>
        <a:p>
          <a:r>
            <a:rPr lang="en-US">
              <a:latin typeface="Arial" panose="020B0604020202020204" pitchFamily="34" charset="0"/>
              <a:cs typeface="Arial" panose="020B0604020202020204" pitchFamily="34" charset="0"/>
            </a:rPr>
            <a:t>Info #3 @</a:t>
          </a:r>
          <a:r>
            <a:rPr lang="en-US">
              <a:solidFill>
                <a:schemeClr val="tx1"/>
              </a:solidFill>
              <a:latin typeface="Arial" panose="020B0604020202020204" pitchFamily="34" charset="0"/>
              <a:cs typeface="Arial" panose="020B0604020202020204" pitchFamily="34" charset="0"/>
            </a:rPr>
            <a:t> US (July)</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Connected Aircraft</a:t>
          </a:r>
          <a:endParaRPr lang="en-SG" b="1">
            <a:latin typeface="Arial" panose="020B0604020202020204" pitchFamily="34" charset="0"/>
            <a:cs typeface="Arial" panose="020B0604020202020204" pitchFamily="34" charset="0"/>
          </a:endParaRPr>
        </a:p>
      </dgm:t>
    </dgm:pt>
    <dgm:pt modelId="{467DBAB3-FF46-4427-93C1-852A3A34F9D8}" type="parTrans" cxnId="{BF02E232-56D5-46CD-B7DA-D83585A0E35D}">
      <dgm:prSet/>
      <dgm:spPr/>
      <dgm:t>
        <a:bodyPr/>
        <a:lstStyle/>
        <a:p>
          <a:endParaRPr lang="en-SG">
            <a:latin typeface="Arial" panose="020B0604020202020204" pitchFamily="34" charset="0"/>
            <a:cs typeface="Arial" panose="020B0604020202020204" pitchFamily="34" charset="0"/>
          </a:endParaRPr>
        </a:p>
      </dgm:t>
    </dgm:pt>
    <dgm:pt modelId="{E34284CB-7DC8-4787-8B20-1937E388442E}" type="sibTrans" cxnId="{BF02E232-56D5-46CD-B7DA-D83585A0E35D}">
      <dgm:prSet/>
      <dgm:spPr/>
      <dgm:t>
        <a:bodyPr/>
        <a:lstStyle/>
        <a:p>
          <a:endParaRPr lang="en-SG">
            <a:latin typeface="Arial" panose="020B0604020202020204" pitchFamily="34" charset="0"/>
            <a:cs typeface="Arial" panose="020B0604020202020204" pitchFamily="34" charset="0"/>
          </a:endParaRPr>
        </a:p>
      </dgm:t>
    </dgm:pt>
    <dgm:pt modelId="{B14D4536-171A-496E-AF12-B21156FEA538}">
      <dgm:prSet phldrT="[Text]"/>
      <dgm:spPr/>
      <dgm:t>
        <a:bodyPr/>
        <a:lstStyle/>
        <a:p>
          <a:r>
            <a:rPr lang="en-US">
              <a:latin typeface="Arial" panose="020B0604020202020204" pitchFamily="34" charset="0"/>
              <a:cs typeface="Arial" panose="020B0604020202020204" pitchFamily="34" charset="0"/>
            </a:rPr>
            <a:t>Project Meeting #2</a:t>
          </a:r>
          <a:endParaRPr lang="en-SG">
            <a:latin typeface="Arial" panose="020B0604020202020204" pitchFamily="34" charset="0"/>
            <a:cs typeface="Arial" panose="020B0604020202020204" pitchFamily="34" charset="0"/>
          </a:endParaRPr>
        </a:p>
      </dgm:t>
    </dgm:pt>
    <dgm:pt modelId="{F523AA53-2C16-4361-8485-FACAB7070D45}" type="parTrans" cxnId="{91E5ADA3-D99A-4B04-83EB-12241521A36B}">
      <dgm:prSet/>
      <dgm:spPr/>
      <dgm:t>
        <a:bodyPr/>
        <a:lstStyle/>
        <a:p>
          <a:endParaRPr lang="en-SG">
            <a:latin typeface="Arial" panose="020B0604020202020204" pitchFamily="34" charset="0"/>
            <a:cs typeface="Arial" panose="020B0604020202020204" pitchFamily="34" charset="0"/>
          </a:endParaRPr>
        </a:p>
      </dgm:t>
    </dgm:pt>
    <dgm:pt modelId="{C3B127E5-842F-436C-951A-FD94217F8DA6}" type="sibTrans" cxnId="{91E5ADA3-D99A-4B04-83EB-12241521A36B}">
      <dgm:prSet/>
      <dgm:spPr/>
      <dgm:t>
        <a:bodyPr/>
        <a:lstStyle/>
        <a:p>
          <a:endParaRPr lang="en-SG">
            <a:latin typeface="Arial" panose="020B0604020202020204" pitchFamily="34" charset="0"/>
            <a:cs typeface="Arial" panose="020B0604020202020204" pitchFamily="34" charset="0"/>
          </a:endParaRPr>
        </a:p>
      </dgm:t>
    </dgm:pt>
    <dgm:pt modelId="{1DBB7462-D632-4095-A003-F07901F890E0}">
      <dgm:prSet phldrT="[Text]"/>
      <dgm:spPr/>
      <dgm:t>
        <a:bodyPr/>
        <a:lstStyle/>
        <a:p>
          <a:r>
            <a:rPr lang="en-US">
              <a:latin typeface="Arial" panose="020B0604020202020204" pitchFamily="34" charset="0"/>
              <a:cs typeface="Arial" panose="020B0604020202020204" pitchFamily="34" charset="0"/>
            </a:rPr>
            <a:t>Lab Demo #1</a:t>
          </a:r>
        </a:p>
        <a:p>
          <a:r>
            <a:rPr lang="en-US">
              <a:latin typeface="Arial" panose="020B0604020202020204" pitchFamily="34" charset="0"/>
              <a:cs typeface="Arial" panose="020B0604020202020204" pitchFamily="34" charset="0"/>
            </a:rPr>
            <a:t>Project Meeting #4 </a:t>
          </a:r>
        </a:p>
      </dgm:t>
    </dgm:pt>
    <dgm:pt modelId="{2356B382-2F4A-4B18-A255-2F78E2BB51F5}" type="parTrans" cxnId="{65199EE8-285E-4E21-83E7-547E2E1B8DFF}">
      <dgm:prSet/>
      <dgm:spPr/>
      <dgm:t>
        <a:bodyPr/>
        <a:lstStyle/>
        <a:p>
          <a:endParaRPr lang="en-SG">
            <a:latin typeface="Arial" panose="020B0604020202020204" pitchFamily="34" charset="0"/>
            <a:cs typeface="Arial" panose="020B0604020202020204" pitchFamily="34" charset="0"/>
          </a:endParaRPr>
        </a:p>
      </dgm:t>
    </dgm:pt>
    <dgm:pt modelId="{92CF3B9D-4440-4415-9585-6E5059F275D6}" type="sibTrans" cxnId="{65199EE8-285E-4E21-83E7-547E2E1B8DFF}">
      <dgm:prSet/>
      <dgm:spPr/>
      <dgm:t>
        <a:bodyPr/>
        <a:lstStyle/>
        <a:p>
          <a:endParaRPr lang="en-SG">
            <a:latin typeface="Arial" panose="020B0604020202020204" pitchFamily="34" charset="0"/>
            <a:cs typeface="Arial" panose="020B0604020202020204" pitchFamily="34" charset="0"/>
          </a:endParaRPr>
        </a:p>
      </dgm:t>
    </dgm:pt>
    <dgm:pt modelId="{8FCBA963-9753-4F09-AE2D-970BEDF17D3D}">
      <dgm:prSet phldrT="[Text]"/>
      <dgm:spPr/>
      <dgm:t>
        <a:bodyPr/>
        <a:lstStyle/>
        <a:p>
          <a:r>
            <a:rPr lang="en-US">
              <a:latin typeface="Arial" panose="020B0604020202020204" pitchFamily="34" charset="0"/>
              <a:cs typeface="Arial" panose="020B0604020202020204" pitchFamily="34" charset="0"/>
            </a:rPr>
            <a:t>Project Meeting #5</a:t>
          </a:r>
        </a:p>
      </dgm:t>
    </dgm:pt>
    <dgm:pt modelId="{FA7830F9-9C7C-4CC9-B503-528F1940CFA6}" type="parTrans" cxnId="{53CEF713-85EF-47BE-AB65-390E7DDE225E}">
      <dgm:prSet/>
      <dgm:spPr/>
      <dgm:t>
        <a:bodyPr/>
        <a:lstStyle/>
        <a:p>
          <a:endParaRPr lang="en-SG">
            <a:latin typeface="Arial" panose="020B0604020202020204" pitchFamily="34" charset="0"/>
            <a:cs typeface="Arial" panose="020B0604020202020204" pitchFamily="34" charset="0"/>
          </a:endParaRPr>
        </a:p>
      </dgm:t>
    </dgm:pt>
    <dgm:pt modelId="{47FECFFA-CF59-4ABD-8A71-630344D52C2D}" type="sibTrans" cxnId="{53CEF713-85EF-47BE-AB65-390E7DDE225E}">
      <dgm:prSet/>
      <dgm:spPr/>
      <dgm:t>
        <a:bodyPr/>
        <a:lstStyle/>
        <a:p>
          <a:endParaRPr lang="en-SG">
            <a:latin typeface="Arial" panose="020B0604020202020204" pitchFamily="34" charset="0"/>
            <a:cs typeface="Arial" panose="020B0604020202020204" pitchFamily="34" charset="0"/>
          </a:endParaRPr>
        </a:p>
      </dgm:t>
    </dgm:pt>
    <dgm:pt modelId="{F0EF1880-0820-4D8D-8AC2-3DFC6082F4C7}">
      <dgm:prSet phldrT="[Text]"/>
      <dgm:spPr/>
      <dgm:t>
        <a:bodyPr/>
        <a:lstStyle/>
        <a:p>
          <a:r>
            <a:rPr lang="en-US">
              <a:latin typeface="Arial" panose="020B0604020202020204" pitchFamily="34" charset="0"/>
              <a:cs typeface="Arial" panose="020B0604020202020204" pitchFamily="34" charset="0"/>
            </a:rPr>
            <a:t>Project </a:t>
          </a:r>
        </a:p>
        <a:p>
          <a:r>
            <a:rPr lang="en-US">
              <a:latin typeface="Arial" panose="020B0604020202020204" pitchFamily="34" charset="0"/>
              <a:cs typeface="Arial" panose="020B0604020202020204" pitchFamily="34" charset="0"/>
            </a:rPr>
            <a:t>Meeting #3</a:t>
          </a:r>
          <a:endParaRPr lang="en-SG">
            <a:latin typeface="Arial" panose="020B0604020202020204" pitchFamily="34" charset="0"/>
            <a:cs typeface="Arial" panose="020B0604020202020204" pitchFamily="34" charset="0"/>
          </a:endParaRPr>
        </a:p>
      </dgm:t>
    </dgm:pt>
    <dgm:pt modelId="{5B321D7F-BE9B-4150-923E-1462CA9283B2}" type="parTrans" cxnId="{0C66BF97-D7C0-428F-B3D3-80980DC51407}">
      <dgm:prSet/>
      <dgm:spPr/>
      <dgm:t>
        <a:bodyPr/>
        <a:lstStyle/>
        <a:p>
          <a:endParaRPr lang="en-SG">
            <a:latin typeface="Arial" panose="020B0604020202020204" pitchFamily="34" charset="0"/>
            <a:cs typeface="Arial" panose="020B0604020202020204" pitchFamily="34" charset="0"/>
          </a:endParaRPr>
        </a:p>
      </dgm:t>
    </dgm:pt>
    <dgm:pt modelId="{78A4B584-E567-4893-8076-C7230C385E8D}" type="sibTrans" cxnId="{0C66BF97-D7C0-428F-B3D3-80980DC51407}">
      <dgm:prSet/>
      <dgm:spPr/>
      <dgm:t>
        <a:bodyPr/>
        <a:lstStyle/>
        <a:p>
          <a:endParaRPr lang="en-SG">
            <a:latin typeface="Arial" panose="020B0604020202020204" pitchFamily="34" charset="0"/>
            <a:cs typeface="Arial" panose="020B0604020202020204" pitchFamily="34" charset="0"/>
          </a:endParaRPr>
        </a:p>
      </dgm:t>
    </dgm:pt>
    <dgm:pt modelId="{A35B2639-0FFF-4683-BEC8-2C65F32960E4}">
      <dgm:prSet phldrT="[Text]"/>
      <dgm:spPr/>
      <dgm:t>
        <a:bodyPr/>
        <a:lstStyle/>
        <a:p>
          <a:r>
            <a:rPr lang="en-US">
              <a:latin typeface="Arial" panose="020B0604020202020204" pitchFamily="34" charset="0"/>
              <a:cs typeface="Arial" panose="020B0604020202020204" pitchFamily="34" charset="0"/>
            </a:rPr>
            <a:t>Info #4</a:t>
          </a:r>
          <a:endParaRPr lang="en-SG">
            <a:latin typeface="Arial" panose="020B0604020202020204" pitchFamily="34" charset="0"/>
            <a:cs typeface="Arial" panose="020B0604020202020204" pitchFamily="34" charset="0"/>
          </a:endParaRPr>
        </a:p>
      </dgm:t>
    </dgm:pt>
    <dgm:pt modelId="{8AE5C40C-2B60-48C7-B54F-2795FF1D50E1}" type="parTrans" cxnId="{53A8E198-6060-4A19-8A1C-A903A3BED3C7}">
      <dgm:prSet/>
      <dgm:spPr/>
      <dgm:t>
        <a:bodyPr/>
        <a:lstStyle/>
        <a:p>
          <a:endParaRPr lang="en-SG"/>
        </a:p>
      </dgm:t>
    </dgm:pt>
    <dgm:pt modelId="{A0CF1B36-2AC2-4D04-8030-A3476BDF2A34}" type="sibTrans" cxnId="{53A8E198-6060-4A19-8A1C-A903A3BED3C7}">
      <dgm:prSet/>
      <dgm:spPr/>
      <dgm:t>
        <a:bodyPr/>
        <a:lstStyle/>
        <a:p>
          <a:endParaRPr lang="en-SG"/>
        </a:p>
      </dgm:t>
    </dgm:pt>
    <dgm:pt modelId="{669D7903-CAE7-48DF-A274-061CE485B991}" type="pres">
      <dgm:prSet presAssocID="{05B9BBFF-4FA3-486F-9E09-E66541BA1462}" presName="Name0" presStyleCnt="0">
        <dgm:presLayoutVars>
          <dgm:dir/>
          <dgm:resizeHandles val="exact"/>
        </dgm:presLayoutVars>
      </dgm:prSet>
      <dgm:spPr/>
    </dgm:pt>
    <dgm:pt modelId="{63C343A8-1306-43BA-8E4C-0D2B8D1B4ABE}" type="pres">
      <dgm:prSet presAssocID="{05B9BBFF-4FA3-486F-9E09-E66541BA1462}" presName="arrow" presStyleLbl="bgShp" presStyleIdx="0" presStyleCnt="1" custScaleY="64261" custLinFactNeighborX="-307" custLinFactNeighborY="-3789"/>
      <dgm:spPr/>
    </dgm:pt>
    <dgm:pt modelId="{18D40A84-D2B2-4324-BE1D-A54C22FBD6CA}" type="pres">
      <dgm:prSet presAssocID="{05B9BBFF-4FA3-486F-9E09-E66541BA1462}" presName="points" presStyleCnt="0"/>
      <dgm:spPr/>
    </dgm:pt>
    <dgm:pt modelId="{6EF030AF-2055-4D5A-8D6A-CD9B50254532}" type="pres">
      <dgm:prSet presAssocID="{C8295F1F-D166-41CC-BD70-DBB5F2B88D8E}" presName="compositeA" presStyleCnt="0"/>
      <dgm:spPr/>
    </dgm:pt>
    <dgm:pt modelId="{C10D3C00-7201-4BD2-9908-BEECD5130941}" type="pres">
      <dgm:prSet presAssocID="{C8295F1F-D166-41CC-BD70-DBB5F2B88D8E}" presName="textA" presStyleLbl="revTx" presStyleIdx="0" presStyleCnt="9" custLinFactNeighborX="34417" custLinFactNeighborY="78068">
        <dgm:presLayoutVars>
          <dgm:bulletEnabled val="1"/>
        </dgm:presLayoutVars>
      </dgm:prSet>
      <dgm:spPr/>
    </dgm:pt>
    <dgm:pt modelId="{70030614-18AB-472E-8586-D1090E683435}" type="pres">
      <dgm:prSet presAssocID="{C8295F1F-D166-41CC-BD70-DBB5F2B88D8E}" presName="circleA" presStyleLbl="node1" presStyleIdx="0" presStyleCnt="9" custLinFactX="18449" custLinFactNeighborX="100000" custLinFactNeighborY="-15076"/>
      <dgm:spPr/>
    </dgm:pt>
    <dgm:pt modelId="{70921AF1-2768-443B-89EE-7BF7F9E1C373}" type="pres">
      <dgm:prSet presAssocID="{C8295F1F-D166-41CC-BD70-DBB5F2B88D8E}" presName="spaceA" presStyleCnt="0"/>
      <dgm:spPr/>
    </dgm:pt>
    <dgm:pt modelId="{5ED27CE4-8832-42C3-B160-4EC7652A04DE}" type="pres">
      <dgm:prSet presAssocID="{D1AC5B28-4A7E-4328-9828-128EE7F6942B}" presName="space" presStyleCnt="0"/>
      <dgm:spPr/>
    </dgm:pt>
    <dgm:pt modelId="{979C7EE4-BFA4-4E4C-9387-494E07D79B6C}" type="pres">
      <dgm:prSet presAssocID="{0D76229A-F4F2-414F-A580-B90159F72268}" presName="compositeB" presStyleCnt="0"/>
      <dgm:spPr/>
    </dgm:pt>
    <dgm:pt modelId="{BBA461F0-8EAB-49FB-9B78-A728B2573E79}" type="pres">
      <dgm:prSet presAssocID="{0D76229A-F4F2-414F-A580-B90159F72268}" presName="textB" presStyleLbl="revTx" presStyleIdx="1" presStyleCnt="9" custScaleX="121729" custScaleY="91876" custLinFactNeighborX="-49470" custLinFactNeighborY="-90611">
        <dgm:presLayoutVars>
          <dgm:bulletEnabled val="1"/>
        </dgm:presLayoutVars>
      </dgm:prSet>
      <dgm:spPr/>
    </dgm:pt>
    <dgm:pt modelId="{D0DD36FB-3234-4869-91EA-7C4D3E1030BE}" type="pres">
      <dgm:prSet presAssocID="{0D76229A-F4F2-414F-A580-B90159F72268}" presName="circleB" presStyleLbl="node1" presStyleIdx="1" presStyleCnt="9" custLinFactX="-38419" custLinFactNeighborX="-100000" custLinFactNeighborY="-23739"/>
      <dgm:spPr/>
    </dgm:pt>
    <dgm:pt modelId="{77DB101B-F211-4977-817C-2D3301A73F2B}" type="pres">
      <dgm:prSet presAssocID="{0D76229A-F4F2-414F-A580-B90159F72268}" presName="spaceB" presStyleCnt="0"/>
      <dgm:spPr/>
    </dgm:pt>
    <dgm:pt modelId="{2ED3E5E6-E5DB-4F33-ADD0-5C0F941B562D}" type="pres">
      <dgm:prSet presAssocID="{FAAC3CF9-E570-4CDE-A0FD-FF2E3CF4D9AB}" presName="space" presStyleCnt="0"/>
      <dgm:spPr/>
    </dgm:pt>
    <dgm:pt modelId="{47052047-69E7-4503-8514-45D598C3159D}" type="pres">
      <dgm:prSet presAssocID="{B0384512-3C3A-446F-A722-CABCF9AE77B7}" presName="compositeA" presStyleCnt="0"/>
      <dgm:spPr/>
    </dgm:pt>
    <dgm:pt modelId="{837B4088-7629-43CD-9FFA-4E468485F94E}" type="pres">
      <dgm:prSet presAssocID="{B0384512-3C3A-446F-A722-CABCF9AE77B7}" presName="textA" presStyleLbl="revTx" presStyleIdx="2" presStyleCnt="9" custScaleX="116558" custScaleY="35874" custLinFactY="20813" custLinFactNeighborX="-81075" custLinFactNeighborY="100000">
        <dgm:presLayoutVars>
          <dgm:bulletEnabled val="1"/>
        </dgm:presLayoutVars>
      </dgm:prSet>
      <dgm:spPr/>
    </dgm:pt>
    <dgm:pt modelId="{3304359D-14CF-4FD3-847B-74D2956A752A}" type="pres">
      <dgm:prSet presAssocID="{B0384512-3C3A-446F-A722-CABCF9AE77B7}" presName="circleA" presStyleLbl="node1" presStyleIdx="2" presStyleCnt="9" custLinFactX="-179043" custLinFactNeighborX="-200000" custLinFactNeighborY="49713"/>
      <dgm:spPr/>
    </dgm:pt>
    <dgm:pt modelId="{4CCB0496-B5A2-4F28-8FFC-34A5CA25C261}" type="pres">
      <dgm:prSet presAssocID="{B0384512-3C3A-446F-A722-CABCF9AE77B7}" presName="spaceA" presStyleCnt="0"/>
      <dgm:spPr/>
    </dgm:pt>
    <dgm:pt modelId="{A5991316-A573-4DE0-A6B7-F431E65838AE}" type="pres">
      <dgm:prSet presAssocID="{E34284CB-7DC8-4787-8B20-1937E388442E}" presName="space" presStyleCnt="0"/>
      <dgm:spPr/>
    </dgm:pt>
    <dgm:pt modelId="{99B672E9-D487-43E1-BD88-9FD67A0487AC}" type="pres">
      <dgm:prSet presAssocID="{B14D4536-171A-496E-AF12-B21156FEA538}" presName="compositeB" presStyleCnt="0"/>
      <dgm:spPr/>
    </dgm:pt>
    <dgm:pt modelId="{A32844B9-12AB-4171-B611-1F2CFC692E43}" type="pres">
      <dgm:prSet presAssocID="{B14D4536-171A-496E-AF12-B21156FEA538}" presName="textB" presStyleLbl="revTx" presStyleIdx="3" presStyleCnt="9" custLinFactNeighborX="-16768" custLinFactNeighborY="-12420">
        <dgm:presLayoutVars>
          <dgm:bulletEnabled val="1"/>
        </dgm:presLayoutVars>
      </dgm:prSet>
      <dgm:spPr/>
    </dgm:pt>
    <dgm:pt modelId="{012EB856-AE6C-45E4-A46F-1E896516F52F}" type="pres">
      <dgm:prSet presAssocID="{B14D4536-171A-496E-AF12-B21156FEA538}" presName="circleB" presStyleLbl="node1" presStyleIdx="3" presStyleCnt="9" custLinFactNeighborX="-67692" custLinFactNeighborY="-18489"/>
      <dgm:spPr/>
    </dgm:pt>
    <dgm:pt modelId="{E0BE10B8-423B-41F4-9433-1DC52CCC43D9}" type="pres">
      <dgm:prSet presAssocID="{B14D4536-171A-496E-AF12-B21156FEA538}" presName="spaceB" presStyleCnt="0"/>
      <dgm:spPr/>
    </dgm:pt>
    <dgm:pt modelId="{9920159C-C679-4168-A4B8-0965441B8652}" type="pres">
      <dgm:prSet presAssocID="{C3B127E5-842F-436C-951A-FD94217F8DA6}" presName="space" presStyleCnt="0"/>
      <dgm:spPr/>
    </dgm:pt>
    <dgm:pt modelId="{E09C5ADD-325D-40F2-8E7F-5B8877B8E9B4}" type="pres">
      <dgm:prSet presAssocID="{A35B2639-0FFF-4683-BEC8-2C65F32960E4}" presName="compositeA" presStyleCnt="0"/>
      <dgm:spPr/>
    </dgm:pt>
    <dgm:pt modelId="{FE46A1DF-98C4-49BF-8141-1D10BE468C5F}" type="pres">
      <dgm:prSet presAssocID="{A35B2639-0FFF-4683-BEC8-2C65F32960E4}" presName="textA" presStyleLbl="revTx" presStyleIdx="4" presStyleCnt="9" custLinFactNeighborX="20779">
        <dgm:presLayoutVars>
          <dgm:bulletEnabled val="1"/>
        </dgm:presLayoutVars>
      </dgm:prSet>
      <dgm:spPr/>
    </dgm:pt>
    <dgm:pt modelId="{5FB65DDC-1D81-4724-BAD7-D447E5EF0149}" type="pres">
      <dgm:prSet presAssocID="{A35B2639-0FFF-4683-BEC8-2C65F32960E4}" presName="circleA" presStyleLbl="node1" presStyleIdx="4" presStyleCnt="9" custLinFactNeighborX="71075" custLinFactNeighborY="-16920"/>
      <dgm:spPr/>
    </dgm:pt>
    <dgm:pt modelId="{F7335008-F3FB-482B-83D7-87CD3A8F7BA8}" type="pres">
      <dgm:prSet presAssocID="{A35B2639-0FFF-4683-BEC8-2C65F32960E4}" presName="spaceA" presStyleCnt="0"/>
      <dgm:spPr/>
    </dgm:pt>
    <dgm:pt modelId="{BAE0CC75-CEF2-48D8-99DB-6FB5649F8E54}" type="pres">
      <dgm:prSet presAssocID="{A0CF1B36-2AC2-4D04-8030-A3476BDF2A34}" presName="space" presStyleCnt="0"/>
      <dgm:spPr/>
    </dgm:pt>
    <dgm:pt modelId="{D27AC7BE-F60A-4D3F-B130-AD485806B283}" type="pres">
      <dgm:prSet presAssocID="{F0EF1880-0820-4D8D-8AC2-3DFC6082F4C7}" presName="compositeB" presStyleCnt="0"/>
      <dgm:spPr/>
    </dgm:pt>
    <dgm:pt modelId="{64800A39-7651-4236-A2AF-9D897980E4D1}" type="pres">
      <dgm:prSet presAssocID="{F0EF1880-0820-4D8D-8AC2-3DFC6082F4C7}" presName="textB" presStyleLbl="revTx" presStyleIdx="5" presStyleCnt="9" custLinFactNeighborX="26720" custLinFactNeighborY="-9306">
        <dgm:presLayoutVars>
          <dgm:bulletEnabled val="1"/>
        </dgm:presLayoutVars>
      </dgm:prSet>
      <dgm:spPr/>
    </dgm:pt>
    <dgm:pt modelId="{53F84906-A409-4156-8ABE-39F80E306A54}" type="pres">
      <dgm:prSet presAssocID="{F0EF1880-0820-4D8D-8AC2-3DFC6082F4C7}" presName="circleB" presStyleLbl="node1" presStyleIdx="5" presStyleCnt="9" custLinFactNeighborX="91378" custLinFactNeighborY="-16920"/>
      <dgm:spPr/>
    </dgm:pt>
    <dgm:pt modelId="{DB1DD5E5-D663-4A84-8A9D-7291E8AB48C5}" type="pres">
      <dgm:prSet presAssocID="{F0EF1880-0820-4D8D-8AC2-3DFC6082F4C7}" presName="spaceB" presStyleCnt="0"/>
      <dgm:spPr/>
    </dgm:pt>
    <dgm:pt modelId="{9FC76B2F-2795-4C26-AC7B-A87D193C6872}" type="pres">
      <dgm:prSet presAssocID="{78A4B584-E567-4893-8076-C7230C385E8D}" presName="space" presStyleCnt="0"/>
      <dgm:spPr/>
    </dgm:pt>
    <dgm:pt modelId="{6DCA95D1-8B43-450A-8B5E-F4226AD0257E}" type="pres">
      <dgm:prSet presAssocID="{1DBB7462-D632-4095-A003-F07901F890E0}" presName="compositeA" presStyleCnt="0"/>
      <dgm:spPr/>
    </dgm:pt>
    <dgm:pt modelId="{57697B8E-971F-48FD-BA88-F861BCD35833}" type="pres">
      <dgm:prSet presAssocID="{1DBB7462-D632-4095-A003-F07901F890E0}" presName="textA" presStyleLbl="revTx" presStyleIdx="6" presStyleCnt="9" custScaleX="112723" custLinFactNeighborX="53793">
        <dgm:presLayoutVars>
          <dgm:bulletEnabled val="1"/>
        </dgm:presLayoutVars>
      </dgm:prSet>
      <dgm:spPr/>
    </dgm:pt>
    <dgm:pt modelId="{A3BC9038-6764-46FB-B22C-533A738C93A0}" type="pres">
      <dgm:prSet presAssocID="{1DBB7462-D632-4095-A003-F07901F890E0}" presName="circleA" presStyleLbl="node1" presStyleIdx="6" presStyleCnt="9" custLinFactX="82756" custLinFactNeighborX="100000" custLinFactNeighborY="-16920"/>
      <dgm:spPr/>
    </dgm:pt>
    <dgm:pt modelId="{29A954E6-D343-4752-AAA4-21AF9056BAF6}" type="pres">
      <dgm:prSet presAssocID="{1DBB7462-D632-4095-A003-F07901F890E0}" presName="spaceA" presStyleCnt="0"/>
      <dgm:spPr/>
    </dgm:pt>
    <dgm:pt modelId="{4EFD99E3-242E-4BF5-8521-332B4ED332F4}" type="pres">
      <dgm:prSet presAssocID="{92CF3B9D-4440-4415-9585-6E5059F275D6}" presName="space" presStyleCnt="0"/>
      <dgm:spPr/>
    </dgm:pt>
    <dgm:pt modelId="{5B2A1A69-945A-4E10-9C27-1E630F53E1F4}" type="pres">
      <dgm:prSet presAssocID="{8FCBA963-9753-4F09-AE2D-970BEDF17D3D}" presName="compositeB" presStyleCnt="0"/>
      <dgm:spPr/>
    </dgm:pt>
    <dgm:pt modelId="{3E4641E2-0A13-424F-8872-D23AEE3E8BFD}" type="pres">
      <dgm:prSet presAssocID="{8FCBA963-9753-4F09-AE2D-970BEDF17D3D}" presName="textB" presStyleLbl="revTx" presStyleIdx="7" presStyleCnt="9" custLinFactX="100000" custLinFactNeighborX="111563" custLinFactNeighborY="-10152">
        <dgm:presLayoutVars>
          <dgm:bulletEnabled val="1"/>
        </dgm:presLayoutVars>
      </dgm:prSet>
      <dgm:spPr/>
    </dgm:pt>
    <dgm:pt modelId="{835E6D4E-4773-477F-8213-B23138580687}" type="pres">
      <dgm:prSet presAssocID="{8FCBA963-9753-4F09-AE2D-970BEDF17D3D}" presName="circleB" presStyleLbl="node1" presStyleIdx="7" presStyleCnt="9" custLinFactX="300000" custLinFactNeighborX="394099" custLinFactNeighborY="-16920"/>
      <dgm:spPr/>
    </dgm:pt>
    <dgm:pt modelId="{61B65635-5AA3-4B81-A871-F5204CD35A7E}" type="pres">
      <dgm:prSet presAssocID="{8FCBA963-9753-4F09-AE2D-970BEDF17D3D}" presName="spaceB" presStyleCnt="0"/>
      <dgm:spPr/>
    </dgm:pt>
    <dgm:pt modelId="{6DDC7510-A6FA-4E66-B2B2-AB9F589BB0F4}" type="pres">
      <dgm:prSet presAssocID="{47FECFFA-CF59-4ABD-8A71-630344D52C2D}" presName="space" presStyleCnt="0"/>
      <dgm:spPr/>
    </dgm:pt>
    <dgm:pt modelId="{0F424DA7-1EAA-40D2-9813-DF3ACB06663C}" type="pres">
      <dgm:prSet presAssocID="{E5FE25D1-B599-418D-928B-DB9A9FE73937}" presName="compositeA" presStyleCnt="0"/>
      <dgm:spPr/>
    </dgm:pt>
    <dgm:pt modelId="{E20D845D-23C6-462D-A61D-EBD140247362}" type="pres">
      <dgm:prSet presAssocID="{E5FE25D1-B599-418D-928B-DB9A9FE73937}" presName="textA" presStyleLbl="revTx" presStyleIdx="8" presStyleCnt="9" custScaleY="40682" custLinFactNeighborX="-3435" custLinFactNeighborY="44714">
        <dgm:presLayoutVars>
          <dgm:bulletEnabled val="1"/>
        </dgm:presLayoutVars>
      </dgm:prSet>
      <dgm:spPr/>
    </dgm:pt>
    <dgm:pt modelId="{15EB4582-4618-447D-9441-8D8BD219BA0F}" type="pres">
      <dgm:prSet presAssocID="{E5FE25D1-B599-418D-928B-DB9A9FE73937}" presName="circleA" presStyleLbl="node1" presStyleIdx="8" presStyleCnt="9" custLinFactNeighborX="-14129" custLinFactNeighborY="41590"/>
      <dgm:spPr/>
    </dgm:pt>
    <dgm:pt modelId="{83CD5498-0595-4C0E-B02E-F79C09191A70}" type="pres">
      <dgm:prSet presAssocID="{E5FE25D1-B599-418D-928B-DB9A9FE73937}" presName="spaceA" presStyleCnt="0"/>
      <dgm:spPr/>
    </dgm:pt>
  </dgm:ptLst>
  <dgm:cxnLst>
    <dgm:cxn modelId="{68F44C02-8780-419F-9A29-FB0407138E5A}" srcId="{05B9BBFF-4FA3-486F-9E09-E66541BA1462}" destId="{C8295F1F-D166-41CC-BD70-DBB5F2B88D8E}" srcOrd="0" destOrd="0" parTransId="{BAA48D5E-89BE-4341-8AAF-A823C7E554CF}" sibTransId="{D1AC5B28-4A7E-4328-9828-128EE7F6942B}"/>
    <dgm:cxn modelId="{803D7D09-D172-4B27-98F0-AA1F360ED81D}" type="presOf" srcId="{A35B2639-0FFF-4683-BEC8-2C65F32960E4}" destId="{FE46A1DF-98C4-49BF-8141-1D10BE468C5F}" srcOrd="0" destOrd="0" presId="urn:microsoft.com/office/officeart/2005/8/layout/hProcess11"/>
    <dgm:cxn modelId="{53CEF713-85EF-47BE-AB65-390E7DDE225E}" srcId="{05B9BBFF-4FA3-486F-9E09-E66541BA1462}" destId="{8FCBA963-9753-4F09-AE2D-970BEDF17D3D}" srcOrd="7" destOrd="0" parTransId="{FA7830F9-9C7C-4CC9-B503-528F1940CFA6}" sibTransId="{47FECFFA-CF59-4ABD-8A71-630344D52C2D}"/>
    <dgm:cxn modelId="{835C5223-10B6-4B13-9439-B013657A243D}" type="presOf" srcId="{F0EF1880-0820-4D8D-8AC2-3DFC6082F4C7}" destId="{64800A39-7651-4236-A2AF-9D897980E4D1}" srcOrd="0" destOrd="0" presId="urn:microsoft.com/office/officeart/2005/8/layout/hProcess11"/>
    <dgm:cxn modelId="{31BEC824-F37D-4594-980D-8FD88E68C939}" type="presOf" srcId="{B14D4536-171A-496E-AF12-B21156FEA538}" destId="{A32844B9-12AB-4171-B611-1F2CFC692E43}" srcOrd="0" destOrd="0" presId="urn:microsoft.com/office/officeart/2005/8/layout/hProcess11"/>
    <dgm:cxn modelId="{EAB19128-078C-4645-A38C-E63D95949001}" srcId="{05B9BBFF-4FA3-486F-9E09-E66541BA1462}" destId="{E5FE25D1-B599-418D-928B-DB9A9FE73937}" srcOrd="8" destOrd="0" parTransId="{453210E8-A3EF-45DB-8E9F-E5A1D40618BC}" sibTransId="{1004D43E-7CFE-40A2-A9A8-83E7B45094F0}"/>
    <dgm:cxn modelId="{BF02E232-56D5-46CD-B7DA-D83585A0E35D}" srcId="{05B9BBFF-4FA3-486F-9E09-E66541BA1462}" destId="{B0384512-3C3A-446F-A722-CABCF9AE77B7}" srcOrd="2" destOrd="0" parTransId="{467DBAB3-FF46-4427-93C1-852A3A34F9D8}" sibTransId="{E34284CB-7DC8-4787-8B20-1937E388442E}"/>
    <dgm:cxn modelId="{9110B843-CEC2-4652-8216-AB5CE58B4C5F}" type="presOf" srcId="{8FCBA963-9753-4F09-AE2D-970BEDF17D3D}" destId="{3E4641E2-0A13-424F-8872-D23AEE3E8BFD}" srcOrd="0" destOrd="0" presId="urn:microsoft.com/office/officeart/2005/8/layout/hProcess11"/>
    <dgm:cxn modelId="{42748365-698E-4098-91A6-156BAAC5092B}" type="presOf" srcId="{C8295F1F-D166-41CC-BD70-DBB5F2B88D8E}" destId="{C10D3C00-7201-4BD2-9908-BEECD5130941}" srcOrd="0" destOrd="0" presId="urn:microsoft.com/office/officeart/2005/8/layout/hProcess11"/>
    <dgm:cxn modelId="{0A8C5E6F-709F-4253-BBB6-0A49225A56F2}" type="presOf" srcId="{B0384512-3C3A-446F-A722-CABCF9AE77B7}" destId="{837B4088-7629-43CD-9FFA-4E468485F94E}" srcOrd="0" destOrd="0" presId="urn:microsoft.com/office/officeart/2005/8/layout/hProcess11"/>
    <dgm:cxn modelId="{E8048D7F-9803-4D75-9CA6-0CF5B6A644F7}" type="presOf" srcId="{E5FE25D1-B599-418D-928B-DB9A9FE73937}" destId="{E20D845D-23C6-462D-A61D-EBD140247362}" srcOrd="0" destOrd="0" presId="urn:microsoft.com/office/officeart/2005/8/layout/hProcess11"/>
    <dgm:cxn modelId="{03E8AB92-3692-4B9E-BE3E-D8039B061BFD}" srcId="{05B9BBFF-4FA3-486F-9E09-E66541BA1462}" destId="{0D76229A-F4F2-414F-A580-B90159F72268}" srcOrd="1" destOrd="0" parTransId="{3ED38771-1432-49CC-AFF2-6312FCFF70B3}" sibTransId="{FAAC3CF9-E570-4CDE-A0FD-FF2E3CF4D9AB}"/>
    <dgm:cxn modelId="{0C66BF97-D7C0-428F-B3D3-80980DC51407}" srcId="{05B9BBFF-4FA3-486F-9E09-E66541BA1462}" destId="{F0EF1880-0820-4D8D-8AC2-3DFC6082F4C7}" srcOrd="5" destOrd="0" parTransId="{5B321D7F-BE9B-4150-923E-1462CA9283B2}" sibTransId="{78A4B584-E567-4893-8076-C7230C385E8D}"/>
    <dgm:cxn modelId="{53A8E198-6060-4A19-8A1C-A903A3BED3C7}" srcId="{05B9BBFF-4FA3-486F-9E09-E66541BA1462}" destId="{A35B2639-0FFF-4683-BEC8-2C65F32960E4}" srcOrd="4" destOrd="0" parTransId="{8AE5C40C-2B60-48C7-B54F-2795FF1D50E1}" sibTransId="{A0CF1B36-2AC2-4D04-8030-A3476BDF2A34}"/>
    <dgm:cxn modelId="{91E5ADA3-D99A-4B04-83EB-12241521A36B}" srcId="{05B9BBFF-4FA3-486F-9E09-E66541BA1462}" destId="{B14D4536-171A-496E-AF12-B21156FEA538}" srcOrd="3" destOrd="0" parTransId="{F523AA53-2C16-4361-8485-FACAB7070D45}" sibTransId="{C3B127E5-842F-436C-951A-FD94217F8DA6}"/>
    <dgm:cxn modelId="{0E9AD4B5-0228-4AA7-8A84-362CC70409E0}" type="presOf" srcId="{1DBB7462-D632-4095-A003-F07901F890E0}" destId="{57697B8E-971F-48FD-BA88-F861BCD35833}" srcOrd="0" destOrd="0" presId="urn:microsoft.com/office/officeart/2005/8/layout/hProcess11"/>
    <dgm:cxn modelId="{B25312CA-382F-4966-9B98-0B1D071ABFE1}" type="presOf" srcId="{05B9BBFF-4FA3-486F-9E09-E66541BA1462}" destId="{669D7903-CAE7-48DF-A274-061CE485B991}" srcOrd="0" destOrd="0" presId="urn:microsoft.com/office/officeart/2005/8/layout/hProcess11"/>
    <dgm:cxn modelId="{8ABA49D2-3245-4DDD-8239-3CA9B3C78227}" type="presOf" srcId="{0D76229A-F4F2-414F-A580-B90159F72268}" destId="{BBA461F0-8EAB-49FB-9B78-A728B2573E79}" srcOrd="0" destOrd="0" presId="urn:microsoft.com/office/officeart/2005/8/layout/hProcess11"/>
    <dgm:cxn modelId="{65199EE8-285E-4E21-83E7-547E2E1B8DFF}" srcId="{05B9BBFF-4FA3-486F-9E09-E66541BA1462}" destId="{1DBB7462-D632-4095-A003-F07901F890E0}" srcOrd="6" destOrd="0" parTransId="{2356B382-2F4A-4B18-A255-2F78E2BB51F5}" sibTransId="{92CF3B9D-4440-4415-9585-6E5059F275D6}"/>
    <dgm:cxn modelId="{7F92D9DF-12FF-4332-8380-A37A89454F21}" type="presParOf" srcId="{669D7903-CAE7-48DF-A274-061CE485B991}" destId="{63C343A8-1306-43BA-8E4C-0D2B8D1B4ABE}" srcOrd="0" destOrd="0" presId="urn:microsoft.com/office/officeart/2005/8/layout/hProcess11"/>
    <dgm:cxn modelId="{E162A086-3CAA-4F68-848B-F54A7FA20484}" type="presParOf" srcId="{669D7903-CAE7-48DF-A274-061CE485B991}" destId="{18D40A84-D2B2-4324-BE1D-A54C22FBD6CA}" srcOrd="1" destOrd="0" presId="urn:microsoft.com/office/officeart/2005/8/layout/hProcess11"/>
    <dgm:cxn modelId="{1794CBB8-527B-42C3-AD0E-D0916AE4108F}" type="presParOf" srcId="{18D40A84-D2B2-4324-BE1D-A54C22FBD6CA}" destId="{6EF030AF-2055-4D5A-8D6A-CD9B50254532}" srcOrd="0" destOrd="0" presId="urn:microsoft.com/office/officeart/2005/8/layout/hProcess11"/>
    <dgm:cxn modelId="{A18BA71E-19C9-4D72-969A-E32857B90E3D}" type="presParOf" srcId="{6EF030AF-2055-4D5A-8D6A-CD9B50254532}" destId="{C10D3C00-7201-4BD2-9908-BEECD5130941}" srcOrd="0" destOrd="0" presId="urn:microsoft.com/office/officeart/2005/8/layout/hProcess11"/>
    <dgm:cxn modelId="{6469108F-A734-4300-8AF3-D1115C6700E6}" type="presParOf" srcId="{6EF030AF-2055-4D5A-8D6A-CD9B50254532}" destId="{70030614-18AB-472E-8586-D1090E683435}" srcOrd="1" destOrd="0" presId="urn:microsoft.com/office/officeart/2005/8/layout/hProcess11"/>
    <dgm:cxn modelId="{1530C919-FC91-4FC9-ABEB-5B7ACDDB8B12}" type="presParOf" srcId="{6EF030AF-2055-4D5A-8D6A-CD9B50254532}" destId="{70921AF1-2768-443B-89EE-7BF7F9E1C373}" srcOrd="2" destOrd="0" presId="urn:microsoft.com/office/officeart/2005/8/layout/hProcess11"/>
    <dgm:cxn modelId="{F3241E87-28BB-4800-A30C-59CB53082358}" type="presParOf" srcId="{18D40A84-D2B2-4324-BE1D-A54C22FBD6CA}" destId="{5ED27CE4-8832-42C3-B160-4EC7652A04DE}" srcOrd="1" destOrd="0" presId="urn:microsoft.com/office/officeart/2005/8/layout/hProcess11"/>
    <dgm:cxn modelId="{AE2DE694-4B66-43E8-B03C-EA6FE79FFA5E}" type="presParOf" srcId="{18D40A84-D2B2-4324-BE1D-A54C22FBD6CA}" destId="{979C7EE4-BFA4-4E4C-9387-494E07D79B6C}" srcOrd="2" destOrd="0" presId="urn:microsoft.com/office/officeart/2005/8/layout/hProcess11"/>
    <dgm:cxn modelId="{93BE93F7-7DE1-4F72-AAF1-D20F4BC28A99}" type="presParOf" srcId="{979C7EE4-BFA4-4E4C-9387-494E07D79B6C}" destId="{BBA461F0-8EAB-49FB-9B78-A728B2573E79}" srcOrd="0" destOrd="0" presId="urn:microsoft.com/office/officeart/2005/8/layout/hProcess11"/>
    <dgm:cxn modelId="{BAC5F602-0FA7-48BD-BC36-D5B6F4B87011}" type="presParOf" srcId="{979C7EE4-BFA4-4E4C-9387-494E07D79B6C}" destId="{D0DD36FB-3234-4869-91EA-7C4D3E1030BE}" srcOrd="1" destOrd="0" presId="urn:microsoft.com/office/officeart/2005/8/layout/hProcess11"/>
    <dgm:cxn modelId="{A40E6267-F512-49B0-B5D9-0D1EB50F021F}" type="presParOf" srcId="{979C7EE4-BFA4-4E4C-9387-494E07D79B6C}" destId="{77DB101B-F211-4977-817C-2D3301A73F2B}" srcOrd="2" destOrd="0" presId="urn:microsoft.com/office/officeart/2005/8/layout/hProcess11"/>
    <dgm:cxn modelId="{4C763677-45B7-48FC-AF80-02A5B6296188}" type="presParOf" srcId="{18D40A84-D2B2-4324-BE1D-A54C22FBD6CA}" destId="{2ED3E5E6-E5DB-4F33-ADD0-5C0F941B562D}" srcOrd="3" destOrd="0" presId="urn:microsoft.com/office/officeart/2005/8/layout/hProcess11"/>
    <dgm:cxn modelId="{916571B4-426C-4258-AE70-51741F621A20}" type="presParOf" srcId="{18D40A84-D2B2-4324-BE1D-A54C22FBD6CA}" destId="{47052047-69E7-4503-8514-45D598C3159D}" srcOrd="4" destOrd="0" presId="urn:microsoft.com/office/officeart/2005/8/layout/hProcess11"/>
    <dgm:cxn modelId="{6E99F170-5941-4A3E-9D0C-F77636C74E54}" type="presParOf" srcId="{47052047-69E7-4503-8514-45D598C3159D}" destId="{837B4088-7629-43CD-9FFA-4E468485F94E}" srcOrd="0" destOrd="0" presId="urn:microsoft.com/office/officeart/2005/8/layout/hProcess11"/>
    <dgm:cxn modelId="{808B9F97-1BB8-4565-A246-6DC73EA4800D}" type="presParOf" srcId="{47052047-69E7-4503-8514-45D598C3159D}" destId="{3304359D-14CF-4FD3-847B-74D2956A752A}" srcOrd="1" destOrd="0" presId="urn:microsoft.com/office/officeart/2005/8/layout/hProcess11"/>
    <dgm:cxn modelId="{43640ECA-7624-43B7-ADCE-1C0250E433AD}" type="presParOf" srcId="{47052047-69E7-4503-8514-45D598C3159D}" destId="{4CCB0496-B5A2-4F28-8FFC-34A5CA25C261}" srcOrd="2" destOrd="0" presId="urn:microsoft.com/office/officeart/2005/8/layout/hProcess11"/>
    <dgm:cxn modelId="{CF9EEE1A-063D-4EF1-B686-D980D1AA334E}" type="presParOf" srcId="{18D40A84-D2B2-4324-BE1D-A54C22FBD6CA}" destId="{A5991316-A573-4DE0-A6B7-F431E65838AE}" srcOrd="5" destOrd="0" presId="urn:microsoft.com/office/officeart/2005/8/layout/hProcess11"/>
    <dgm:cxn modelId="{332A1E6D-2D80-4721-BD18-A4EBADC87B20}" type="presParOf" srcId="{18D40A84-D2B2-4324-BE1D-A54C22FBD6CA}" destId="{99B672E9-D487-43E1-BD88-9FD67A0487AC}" srcOrd="6" destOrd="0" presId="urn:microsoft.com/office/officeart/2005/8/layout/hProcess11"/>
    <dgm:cxn modelId="{D1074A55-69E3-4E63-90D6-E464932F146F}" type="presParOf" srcId="{99B672E9-D487-43E1-BD88-9FD67A0487AC}" destId="{A32844B9-12AB-4171-B611-1F2CFC692E43}" srcOrd="0" destOrd="0" presId="urn:microsoft.com/office/officeart/2005/8/layout/hProcess11"/>
    <dgm:cxn modelId="{79219CFB-B234-4628-83CD-1B2FA2824750}" type="presParOf" srcId="{99B672E9-D487-43E1-BD88-9FD67A0487AC}" destId="{012EB856-AE6C-45E4-A46F-1E896516F52F}" srcOrd="1" destOrd="0" presId="urn:microsoft.com/office/officeart/2005/8/layout/hProcess11"/>
    <dgm:cxn modelId="{F3891CDA-5473-4731-865C-9301F6879542}" type="presParOf" srcId="{99B672E9-D487-43E1-BD88-9FD67A0487AC}" destId="{E0BE10B8-423B-41F4-9433-1DC52CCC43D9}" srcOrd="2" destOrd="0" presId="urn:microsoft.com/office/officeart/2005/8/layout/hProcess11"/>
    <dgm:cxn modelId="{228FC4D9-A0CD-4991-968E-F76D7CB9A6AA}" type="presParOf" srcId="{18D40A84-D2B2-4324-BE1D-A54C22FBD6CA}" destId="{9920159C-C679-4168-A4B8-0965441B8652}" srcOrd="7" destOrd="0" presId="urn:microsoft.com/office/officeart/2005/8/layout/hProcess11"/>
    <dgm:cxn modelId="{78B854DD-28FA-4359-BBD6-E1EEBA7681FE}" type="presParOf" srcId="{18D40A84-D2B2-4324-BE1D-A54C22FBD6CA}" destId="{E09C5ADD-325D-40F2-8E7F-5B8877B8E9B4}" srcOrd="8" destOrd="0" presId="urn:microsoft.com/office/officeart/2005/8/layout/hProcess11"/>
    <dgm:cxn modelId="{E24F0AB2-05EB-4F64-9AD4-3B9FC373773C}" type="presParOf" srcId="{E09C5ADD-325D-40F2-8E7F-5B8877B8E9B4}" destId="{FE46A1DF-98C4-49BF-8141-1D10BE468C5F}" srcOrd="0" destOrd="0" presId="urn:microsoft.com/office/officeart/2005/8/layout/hProcess11"/>
    <dgm:cxn modelId="{AA5DF87B-0236-4EF1-BF89-5AE50601C796}" type="presParOf" srcId="{E09C5ADD-325D-40F2-8E7F-5B8877B8E9B4}" destId="{5FB65DDC-1D81-4724-BAD7-D447E5EF0149}" srcOrd="1" destOrd="0" presId="urn:microsoft.com/office/officeart/2005/8/layout/hProcess11"/>
    <dgm:cxn modelId="{426F778E-DF73-4135-AB3C-71F86628E8FB}" type="presParOf" srcId="{E09C5ADD-325D-40F2-8E7F-5B8877B8E9B4}" destId="{F7335008-F3FB-482B-83D7-87CD3A8F7BA8}" srcOrd="2" destOrd="0" presId="urn:microsoft.com/office/officeart/2005/8/layout/hProcess11"/>
    <dgm:cxn modelId="{F7DA6F74-6AC5-42D2-9753-7A4F28674B2D}" type="presParOf" srcId="{18D40A84-D2B2-4324-BE1D-A54C22FBD6CA}" destId="{BAE0CC75-CEF2-48D8-99DB-6FB5649F8E54}" srcOrd="9" destOrd="0" presId="urn:microsoft.com/office/officeart/2005/8/layout/hProcess11"/>
    <dgm:cxn modelId="{0F86D946-4BE3-407D-A3C3-4440B05F341A}" type="presParOf" srcId="{18D40A84-D2B2-4324-BE1D-A54C22FBD6CA}" destId="{D27AC7BE-F60A-4D3F-B130-AD485806B283}" srcOrd="10" destOrd="0" presId="urn:microsoft.com/office/officeart/2005/8/layout/hProcess11"/>
    <dgm:cxn modelId="{E8FB0580-5356-4BAB-8A24-58471D151D77}" type="presParOf" srcId="{D27AC7BE-F60A-4D3F-B130-AD485806B283}" destId="{64800A39-7651-4236-A2AF-9D897980E4D1}" srcOrd="0" destOrd="0" presId="urn:microsoft.com/office/officeart/2005/8/layout/hProcess11"/>
    <dgm:cxn modelId="{0C1E94E7-29B6-4A80-B0CA-80F3E9D05935}" type="presParOf" srcId="{D27AC7BE-F60A-4D3F-B130-AD485806B283}" destId="{53F84906-A409-4156-8ABE-39F80E306A54}" srcOrd="1" destOrd="0" presId="urn:microsoft.com/office/officeart/2005/8/layout/hProcess11"/>
    <dgm:cxn modelId="{3B0E4606-53AB-4CE8-80FC-7023AE8E0E46}" type="presParOf" srcId="{D27AC7BE-F60A-4D3F-B130-AD485806B283}" destId="{DB1DD5E5-D663-4A84-8A9D-7291E8AB48C5}" srcOrd="2" destOrd="0" presId="urn:microsoft.com/office/officeart/2005/8/layout/hProcess11"/>
    <dgm:cxn modelId="{4CAE5A12-9400-417D-B2B4-9BE4E1EC9B28}" type="presParOf" srcId="{18D40A84-D2B2-4324-BE1D-A54C22FBD6CA}" destId="{9FC76B2F-2795-4C26-AC7B-A87D193C6872}" srcOrd="11" destOrd="0" presId="urn:microsoft.com/office/officeart/2005/8/layout/hProcess11"/>
    <dgm:cxn modelId="{80E572D3-23BE-4487-9445-891581EE5941}" type="presParOf" srcId="{18D40A84-D2B2-4324-BE1D-A54C22FBD6CA}" destId="{6DCA95D1-8B43-450A-8B5E-F4226AD0257E}" srcOrd="12" destOrd="0" presId="urn:microsoft.com/office/officeart/2005/8/layout/hProcess11"/>
    <dgm:cxn modelId="{76ACB7FC-F4A6-45F3-8298-3D36510131EA}" type="presParOf" srcId="{6DCA95D1-8B43-450A-8B5E-F4226AD0257E}" destId="{57697B8E-971F-48FD-BA88-F861BCD35833}" srcOrd="0" destOrd="0" presId="urn:microsoft.com/office/officeart/2005/8/layout/hProcess11"/>
    <dgm:cxn modelId="{D3BB758C-3A58-40FE-9080-60DB4A69C78B}" type="presParOf" srcId="{6DCA95D1-8B43-450A-8B5E-F4226AD0257E}" destId="{A3BC9038-6764-46FB-B22C-533A738C93A0}" srcOrd="1" destOrd="0" presId="urn:microsoft.com/office/officeart/2005/8/layout/hProcess11"/>
    <dgm:cxn modelId="{46F5EC28-8CE6-42A0-B3CA-AC0F7970D2B1}" type="presParOf" srcId="{6DCA95D1-8B43-450A-8B5E-F4226AD0257E}" destId="{29A954E6-D343-4752-AAA4-21AF9056BAF6}" srcOrd="2" destOrd="0" presId="urn:microsoft.com/office/officeart/2005/8/layout/hProcess11"/>
    <dgm:cxn modelId="{BA15E56F-BE24-47B5-B60F-75E4E5A87D0E}" type="presParOf" srcId="{18D40A84-D2B2-4324-BE1D-A54C22FBD6CA}" destId="{4EFD99E3-242E-4BF5-8521-332B4ED332F4}" srcOrd="13" destOrd="0" presId="urn:microsoft.com/office/officeart/2005/8/layout/hProcess11"/>
    <dgm:cxn modelId="{EB4C3F51-A8D3-41F4-A9FF-43C1A92558BE}" type="presParOf" srcId="{18D40A84-D2B2-4324-BE1D-A54C22FBD6CA}" destId="{5B2A1A69-945A-4E10-9C27-1E630F53E1F4}" srcOrd="14" destOrd="0" presId="urn:microsoft.com/office/officeart/2005/8/layout/hProcess11"/>
    <dgm:cxn modelId="{BE92B8C1-7117-4A1B-837A-C7BFA743B9F5}" type="presParOf" srcId="{5B2A1A69-945A-4E10-9C27-1E630F53E1F4}" destId="{3E4641E2-0A13-424F-8872-D23AEE3E8BFD}" srcOrd="0" destOrd="0" presId="urn:microsoft.com/office/officeart/2005/8/layout/hProcess11"/>
    <dgm:cxn modelId="{026C57AD-16AD-45B5-B44F-FC09BABC95AE}" type="presParOf" srcId="{5B2A1A69-945A-4E10-9C27-1E630F53E1F4}" destId="{835E6D4E-4773-477F-8213-B23138580687}" srcOrd="1" destOrd="0" presId="urn:microsoft.com/office/officeart/2005/8/layout/hProcess11"/>
    <dgm:cxn modelId="{C5A4A927-1021-41EE-A2DA-B8B0BC8BF785}" type="presParOf" srcId="{5B2A1A69-945A-4E10-9C27-1E630F53E1F4}" destId="{61B65635-5AA3-4B81-A871-F5204CD35A7E}" srcOrd="2" destOrd="0" presId="urn:microsoft.com/office/officeart/2005/8/layout/hProcess11"/>
    <dgm:cxn modelId="{929FE62B-6B4F-49F0-99FC-85BC3612886E}" type="presParOf" srcId="{18D40A84-D2B2-4324-BE1D-A54C22FBD6CA}" destId="{6DDC7510-A6FA-4E66-B2B2-AB9F589BB0F4}" srcOrd="15" destOrd="0" presId="urn:microsoft.com/office/officeart/2005/8/layout/hProcess11"/>
    <dgm:cxn modelId="{705D28B2-26B5-45BE-8BB1-E64592A9BA28}" type="presParOf" srcId="{18D40A84-D2B2-4324-BE1D-A54C22FBD6CA}" destId="{0F424DA7-1EAA-40D2-9813-DF3ACB06663C}" srcOrd="16" destOrd="0" presId="urn:microsoft.com/office/officeart/2005/8/layout/hProcess11"/>
    <dgm:cxn modelId="{425F9268-AF45-49A9-AA42-EFCCDBAFDC99}" type="presParOf" srcId="{0F424DA7-1EAA-40D2-9813-DF3ACB06663C}" destId="{E20D845D-23C6-462D-A61D-EBD140247362}" srcOrd="0" destOrd="0" presId="urn:microsoft.com/office/officeart/2005/8/layout/hProcess11"/>
    <dgm:cxn modelId="{9A563E75-147C-4325-A110-4DBBF74D9A07}" type="presParOf" srcId="{0F424DA7-1EAA-40D2-9813-DF3ACB06663C}" destId="{15EB4582-4618-447D-9441-8D8BD219BA0F}" srcOrd="1" destOrd="0" presId="urn:microsoft.com/office/officeart/2005/8/layout/hProcess11"/>
    <dgm:cxn modelId="{D19E9C2F-EE98-415F-9720-3895A59F6336}" type="presParOf" srcId="{0F424DA7-1EAA-40D2-9813-DF3ACB06663C}" destId="{83CD5498-0595-4C0E-B02E-F79C09191A7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343A8-1306-43BA-8E4C-0D2B8D1B4ABE}">
      <dsp:nvSpPr>
        <dsp:cNvPr id="0" name=""/>
        <dsp:cNvSpPr/>
      </dsp:nvSpPr>
      <dsp:spPr>
        <a:xfrm>
          <a:off x="0" y="1081687"/>
          <a:ext cx="11291294" cy="78030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0D3C00-7201-4BD2-9908-BEECD5130941}">
      <dsp:nvSpPr>
        <dsp:cNvPr id="0" name=""/>
        <dsp:cNvSpPr/>
      </dsp:nvSpPr>
      <dsp:spPr>
        <a:xfrm>
          <a:off x="356535" y="947964"/>
          <a:ext cx="1024651" cy="121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a:solidFill>
                <a:schemeClr val="tx1"/>
              </a:solidFill>
              <a:latin typeface="Arial" panose="020B0604020202020204" pitchFamily="34" charset="0"/>
              <a:cs typeface="Arial" panose="020B0604020202020204" pitchFamily="34" charset="0"/>
            </a:rPr>
            <a:t>Info #1 @SG (April)</a:t>
          </a:r>
        </a:p>
        <a:p>
          <a:pPr marL="0" lvl="0" indent="0" algn="ctr" defTabSz="400050">
            <a:lnSpc>
              <a:spcPct val="90000"/>
            </a:lnSpc>
            <a:spcBef>
              <a:spcPct val="0"/>
            </a:spcBef>
            <a:spcAft>
              <a:spcPct val="35000"/>
            </a:spcAft>
            <a:buNone/>
          </a:pPr>
          <a:r>
            <a:rPr lang="en-US" sz="900" b="1" kern="1200">
              <a:solidFill>
                <a:schemeClr val="tx1"/>
              </a:solidFill>
              <a:latin typeface="Arial" panose="020B0604020202020204" pitchFamily="34" charset="0"/>
              <a:cs typeface="Arial" panose="020B0604020202020204" pitchFamily="34" charset="0"/>
            </a:rPr>
            <a:t>Kick-off Meeting</a:t>
          </a:r>
        </a:p>
      </dsp:txBody>
      <dsp:txXfrm>
        <a:off x="356535" y="947964"/>
        <a:ext cx="1024651" cy="1214280"/>
      </dsp:txXfrm>
    </dsp:sp>
    <dsp:sp modelId="{70030614-18AB-472E-8586-D1090E683435}">
      <dsp:nvSpPr>
        <dsp:cNvPr id="0" name=""/>
        <dsp:cNvSpPr/>
      </dsp:nvSpPr>
      <dsp:spPr>
        <a:xfrm>
          <a:off x="723997" y="1320299"/>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461F0-8EAB-49FB-9B78-A728B2573E79}">
      <dsp:nvSpPr>
        <dsp:cNvPr id="0" name=""/>
        <dsp:cNvSpPr/>
      </dsp:nvSpPr>
      <dsp:spPr>
        <a:xfrm>
          <a:off x="572870" y="795135"/>
          <a:ext cx="1247298" cy="11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kern="1200">
              <a:latin typeface="Arial" panose="020B0604020202020204" pitchFamily="34" charset="0"/>
              <a:cs typeface="Arial" panose="020B0604020202020204" pitchFamily="34" charset="0"/>
            </a:rPr>
            <a:t>Info #2 @</a:t>
          </a:r>
          <a:r>
            <a:rPr lang="en-US" sz="800" kern="1200">
              <a:solidFill>
                <a:schemeClr val="tx1"/>
              </a:solidFill>
              <a:latin typeface="Arial" panose="020B0604020202020204" pitchFamily="34" charset="0"/>
              <a:cs typeface="Arial" panose="020B0604020202020204" pitchFamily="34" charset="0"/>
            </a:rPr>
            <a:t> Thailand (June)</a:t>
          </a:r>
        </a:p>
        <a:p>
          <a:pPr marL="0" lvl="0" indent="0" algn="ctr" defTabSz="355600">
            <a:lnSpc>
              <a:spcPct val="90000"/>
            </a:lnSpc>
            <a:spcBef>
              <a:spcPct val="0"/>
            </a:spcBef>
            <a:spcAft>
              <a:spcPct val="35000"/>
            </a:spcAft>
            <a:buNone/>
          </a:pPr>
          <a:r>
            <a:rPr lang="en-US" sz="800" b="1" u="sng" kern="1200">
              <a:solidFill>
                <a:schemeClr val="tx1"/>
              </a:solidFill>
              <a:latin typeface="Arial" panose="020B0604020202020204" pitchFamily="34" charset="0"/>
              <a:cs typeface="Arial" panose="020B0604020202020204" pitchFamily="34" charset="0"/>
            </a:rPr>
            <a:t>FF-ICE/R1 </a:t>
          </a:r>
          <a:r>
            <a:rPr lang="en-US" sz="800" b="1" kern="1200">
              <a:solidFill>
                <a:schemeClr val="tx1"/>
              </a:solidFill>
              <a:latin typeface="Arial" panose="020B0604020202020204" pitchFamily="34" charset="0"/>
              <a:cs typeface="Arial" panose="020B0604020202020204" pitchFamily="34" charset="0"/>
            </a:rPr>
            <a:t>Workshop + Table-top Ex (TTX)</a:t>
          </a:r>
        </a:p>
      </dsp:txBody>
      <dsp:txXfrm>
        <a:off x="572870" y="795135"/>
        <a:ext cx="1247298" cy="1115632"/>
      </dsp:txXfrm>
    </dsp:sp>
    <dsp:sp modelId="{D0DD36FB-3234-4869-91EA-7C4D3E1030BE}">
      <dsp:nvSpPr>
        <dsp:cNvPr id="0" name=""/>
        <dsp:cNvSpPr/>
      </dsp:nvSpPr>
      <dsp:spPr>
        <a:xfrm>
          <a:off x="1131431" y="1318662"/>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B4088-7629-43CD-9FFA-4E468485F94E}">
      <dsp:nvSpPr>
        <dsp:cNvPr id="0" name=""/>
        <dsp:cNvSpPr/>
      </dsp:nvSpPr>
      <dsp:spPr>
        <a:xfrm>
          <a:off x="1547560" y="1661675"/>
          <a:ext cx="1194313" cy="435610"/>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Info #3 @</a:t>
          </a:r>
          <a:r>
            <a:rPr lang="en-US" sz="900" kern="1200">
              <a:solidFill>
                <a:schemeClr val="tx1"/>
              </a:solidFill>
              <a:latin typeface="Arial" panose="020B0604020202020204" pitchFamily="34" charset="0"/>
              <a:cs typeface="Arial" panose="020B0604020202020204" pitchFamily="34" charset="0"/>
            </a:rPr>
            <a:t> US (July)</a:t>
          </a:r>
          <a:r>
            <a:rPr lang="en-US" sz="900" kern="1200">
              <a:latin typeface="Arial" panose="020B0604020202020204" pitchFamily="34" charset="0"/>
              <a:cs typeface="Arial" panose="020B0604020202020204" pitchFamily="34" charset="0"/>
            </a:rPr>
            <a:t> </a:t>
          </a:r>
          <a:r>
            <a:rPr lang="en-US" sz="900" b="1" kern="1200">
              <a:latin typeface="Arial" panose="020B0604020202020204" pitchFamily="34" charset="0"/>
              <a:cs typeface="Arial" panose="020B0604020202020204" pitchFamily="34" charset="0"/>
            </a:rPr>
            <a:t>Connected Aircraft</a:t>
          </a:r>
          <a:endParaRPr lang="en-SG" sz="900" b="1" kern="1200">
            <a:latin typeface="Arial" panose="020B0604020202020204" pitchFamily="34" charset="0"/>
            <a:cs typeface="Arial" panose="020B0604020202020204" pitchFamily="34" charset="0"/>
          </a:endParaRPr>
        </a:p>
      </dsp:txBody>
      <dsp:txXfrm>
        <a:off x="1547560" y="1661675"/>
        <a:ext cx="1194313" cy="435610"/>
      </dsp:txXfrm>
    </dsp:sp>
    <dsp:sp modelId="{3304359D-14CF-4FD3-847B-74D2956A752A}">
      <dsp:nvSpPr>
        <dsp:cNvPr id="0" name=""/>
        <dsp:cNvSpPr/>
      </dsp:nvSpPr>
      <dsp:spPr>
        <a:xfrm>
          <a:off x="1673007" y="1322311"/>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844B9-12AB-4171-B611-1F2CFC692E43}">
      <dsp:nvSpPr>
        <dsp:cNvPr id="0" name=""/>
        <dsp:cNvSpPr/>
      </dsp:nvSpPr>
      <dsp:spPr>
        <a:xfrm>
          <a:off x="3452029" y="1670606"/>
          <a:ext cx="1024651" cy="121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Project Meeting #2</a:t>
          </a:r>
          <a:endParaRPr lang="en-SG" sz="900" kern="1200">
            <a:latin typeface="Arial" panose="020B0604020202020204" pitchFamily="34" charset="0"/>
            <a:cs typeface="Arial" panose="020B0604020202020204" pitchFamily="34" charset="0"/>
          </a:endParaRPr>
        </a:p>
      </dsp:txBody>
      <dsp:txXfrm>
        <a:off x="3452029" y="1670606"/>
        <a:ext cx="1024651" cy="1214280"/>
      </dsp:txXfrm>
    </dsp:sp>
    <dsp:sp modelId="{012EB856-AE6C-45E4-A46F-1E896516F52F}">
      <dsp:nvSpPr>
        <dsp:cNvPr id="0" name=""/>
        <dsp:cNvSpPr/>
      </dsp:nvSpPr>
      <dsp:spPr>
        <a:xfrm>
          <a:off x="3778891" y="1309938"/>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6A1DF-98C4-49BF-8141-1D10BE468C5F}">
      <dsp:nvSpPr>
        <dsp:cNvPr id="0" name=""/>
        <dsp:cNvSpPr/>
      </dsp:nvSpPr>
      <dsp:spPr>
        <a:xfrm>
          <a:off x="4912639" y="0"/>
          <a:ext cx="1024651" cy="121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Info #4</a:t>
          </a:r>
          <a:endParaRPr lang="en-SG" sz="900" kern="1200">
            <a:latin typeface="Arial" panose="020B0604020202020204" pitchFamily="34" charset="0"/>
            <a:cs typeface="Arial" panose="020B0604020202020204" pitchFamily="34" charset="0"/>
          </a:endParaRPr>
        </a:p>
      </dsp:txBody>
      <dsp:txXfrm>
        <a:off x="4912639" y="0"/>
        <a:ext cx="1024651" cy="1214280"/>
      </dsp:txXfrm>
    </dsp:sp>
    <dsp:sp modelId="{5FB65DDC-1D81-4724-BAD7-D447E5EF0149}">
      <dsp:nvSpPr>
        <dsp:cNvPr id="0" name=""/>
        <dsp:cNvSpPr/>
      </dsp:nvSpPr>
      <dsp:spPr>
        <a:xfrm>
          <a:off x="5276030" y="1314701"/>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00A39-7651-4236-A2AF-9D897980E4D1}">
      <dsp:nvSpPr>
        <dsp:cNvPr id="0" name=""/>
        <dsp:cNvSpPr/>
      </dsp:nvSpPr>
      <dsp:spPr>
        <a:xfrm>
          <a:off x="6049398" y="1708419"/>
          <a:ext cx="1024651" cy="121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Project </a:t>
          </a:r>
        </a:p>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Meeting #3</a:t>
          </a:r>
          <a:endParaRPr lang="en-SG" sz="900" kern="1200">
            <a:latin typeface="Arial" panose="020B0604020202020204" pitchFamily="34" charset="0"/>
            <a:cs typeface="Arial" panose="020B0604020202020204" pitchFamily="34" charset="0"/>
          </a:endParaRPr>
        </a:p>
      </dsp:txBody>
      <dsp:txXfrm>
        <a:off x="6049398" y="1708419"/>
        <a:ext cx="1024651" cy="1214280"/>
      </dsp:txXfrm>
    </dsp:sp>
    <dsp:sp modelId="{53F84906-A409-4156-8ABE-39F80E306A54}">
      <dsp:nvSpPr>
        <dsp:cNvPr id="0" name=""/>
        <dsp:cNvSpPr/>
      </dsp:nvSpPr>
      <dsp:spPr>
        <a:xfrm>
          <a:off x="6413548" y="1314701"/>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97B8E-971F-48FD-BA88-F861BCD35833}">
      <dsp:nvSpPr>
        <dsp:cNvPr id="0" name=""/>
        <dsp:cNvSpPr/>
      </dsp:nvSpPr>
      <dsp:spPr>
        <a:xfrm>
          <a:off x="7402687" y="0"/>
          <a:ext cx="1155018" cy="121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Lab Demo #1</a:t>
          </a:r>
        </a:p>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Project Meeting #4 </a:t>
          </a:r>
        </a:p>
      </dsp:txBody>
      <dsp:txXfrm>
        <a:off x="7402687" y="0"/>
        <a:ext cx="1155018" cy="1214280"/>
      </dsp:txXfrm>
    </dsp:sp>
    <dsp:sp modelId="{A3BC9038-6764-46FB-B22C-533A738C93A0}">
      <dsp:nvSpPr>
        <dsp:cNvPr id="0" name=""/>
        <dsp:cNvSpPr/>
      </dsp:nvSpPr>
      <dsp:spPr>
        <a:xfrm>
          <a:off x="7832012" y="1314701"/>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641E2-0A13-424F-8872-D23AEE3E8BFD}">
      <dsp:nvSpPr>
        <dsp:cNvPr id="0" name=""/>
        <dsp:cNvSpPr/>
      </dsp:nvSpPr>
      <dsp:spPr>
        <a:xfrm>
          <a:off x="10225531" y="1698146"/>
          <a:ext cx="1024651" cy="121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Project Meeting #5</a:t>
          </a:r>
        </a:p>
      </dsp:txBody>
      <dsp:txXfrm>
        <a:off x="10225531" y="1698146"/>
        <a:ext cx="1024651" cy="1214280"/>
      </dsp:txXfrm>
    </dsp:sp>
    <dsp:sp modelId="{835E6D4E-4773-477F-8213-B23138580687}">
      <dsp:nvSpPr>
        <dsp:cNvPr id="0" name=""/>
        <dsp:cNvSpPr/>
      </dsp:nvSpPr>
      <dsp:spPr>
        <a:xfrm>
          <a:off x="10525365" y="1314701"/>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D845D-23C6-462D-A61D-EBD140247362}">
      <dsp:nvSpPr>
        <dsp:cNvPr id="0" name=""/>
        <dsp:cNvSpPr/>
      </dsp:nvSpPr>
      <dsp:spPr>
        <a:xfrm>
          <a:off x="9098434" y="723025"/>
          <a:ext cx="1024651" cy="493993"/>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TBO Trials</a:t>
          </a:r>
        </a:p>
        <a:p>
          <a:pPr marL="0" lvl="0" indent="0" algn="ctr" defTabSz="400050">
            <a:lnSpc>
              <a:spcPct val="90000"/>
            </a:lnSpc>
            <a:spcBef>
              <a:spcPct val="0"/>
            </a:spcBef>
            <a:spcAft>
              <a:spcPct val="35000"/>
            </a:spcAft>
            <a:buNone/>
          </a:pPr>
          <a:r>
            <a:rPr lang="en-US" sz="900" kern="1200">
              <a:latin typeface="Arial" panose="020B0604020202020204" pitchFamily="34" charset="0"/>
              <a:cs typeface="Arial" panose="020B0604020202020204" pitchFamily="34" charset="0"/>
            </a:rPr>
            <a:t>Info #4</a:t>
          </a:r>
        </a:p>
      </dsp:txBody>
      <dsp:txXfrm>
        <a:off x="9098434" y="723025"/>
        <a:ext cx="1024651" cy="493993"/>
      </dsp:txXfrm>
    </dsp:sp>
    <dsp:sp modelId="{15EB4582-4618-447D-9441-8D8BD219BA0F}">
      <dsp:nvSpPr>
        <dsp:cNvPr id="0" name=""/>
        <dsp:cNvSpPr/>
      </dsp:nvSpPr>
      <dsp:spPr>
        <a:xfrm>
          <a:off x="9451281" y="1312248"/>
          <a:ext cx="303570" cy="3035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C1CE4-DAEA-5B66-9646-BFFCF0DF616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56D7FBCA-9CC4-A188-376B-21E053F7AC3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1F4A9C6-C255-48E2-804C-4680453DDCB8}" type="datetimeFigureOut">
              <a:rPr lang="en-SG" smtClean="0"/>
              <a:t>4/6/2024</a:t>
            </a:fld>
            <a:endParaRPr lang="en-SG"/>
          </a:p>
        </p:txBody>
      </p:sp>
      <p:sp>
        <p:nvSpPr>
          <p:cNvPr id="4" name="Footer Placeholder 3">
            <a:extLst>
              <a:ext uri="{FF2B5EF4-FFF2-40B4-BE49-F238E27FC236}">
                <a16:creationId xmlns:a16="http://schemas.microsoft.com/office/drawing/2014/main" id="{42D7964A-5265-C877-CC4F-AC356F3BFFD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A10EC8FE-119F-2D3D-2E84-5FA03C4D003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4666221-D1A9-43A2-A5A1-18AB6FC6D579}" type="slidenum">
              <a:rPr lang="en-SG" smtClean="0"/>
              <a:t>‹#›</a:t>
            </a:fld>
            <a:endParaRPr lang="en-SG"/>
          </a:p>
        </p:txBody>
      </p:sp>
    </p:spTree>
    <p:extLst>
      <p:ext uri="{BB962C8B-B14F-4D97-AF65-F5344CB8AC3E}">
        <p14:creationId xmlns:p14="http://schemas.microsoft.com/office/powerpoint/2010/main" val="153023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SG"/>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0FC20A9-4BCC-4007-BD8C-F04DFDB29B02}" type="datetimeFigureOut">
              <a:rPr lang="en-SG" smtClean="0"/>
              <a:t>4/6/2024</a:t>
            </a:fld>
            <a:endParaRPr lang="en-SG"/>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SG"/>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SG"/>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73F6F7D-60D0-4669-B590-F99705489C69}" type="slidenum">
              <a:rPr lang="en-SG" smtClean="0"/>
              <a:t>‹#›</a:t>
            </a:fld>
            <a:endParaRPr lang="en-SG"/>
          </a:p>
        </p:txBody>
      </p:sp>
    </p:spTree>
    <p:extLst>
      <p:ext uri="{BB962C8B-B14F-4D97-AF65-F5344CB8AC3E}">
        <p14:creationId xmlns:p14="http://schemas.microsoft.com/office/powerpoint/2010/main" val="206547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G" dirty="0"/>
              <a:t>Good afternoon to all. </a:t>
            </a:r>
          </a:p>
          <a:p>
            <a:pPr marL="171450" indent="-171450">
              <a:buFont typeface="Arial" panose="020B0604020202020204" pitchFamily="34" charset="0"/>
              <a:buChar char="•"/>
            </a:pPr>
            <a:r>
              <a:rPr lang="en-SG" dirty="0"/>
              <a:t>Sharing on Asia Pacific’s initiatives and effort to progress TBO in the region.</a:t>
            </a:r>
          </a:p>
          <a:p>
            <a:pPr marL="171450" indent="-171450">
              <a:buFont typeface="Arial" panose="020B0604020202020204" pitchFamily="34" charset="0"/>
              <a:buChar char="•"/>
            </a:pPr>
            <a:endParaRPr lang="en-SG" dirty="0"/>
          </a:p>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fld id="{C73F6F7D-60D0-4669-B590-F99705489C69}" type="slidenum">
              <a:rPr lang="en-SG" smtClean="0"/>
              <a:t>1</a:t>
            </a:fld>
            <a:endParaRPr lang="en-SG"/>
          </a:p>
        </p:txBody>
      </p:sp>
    </p:spTree>
    <p:extLst>
      <p:ext uri="{BB962C8B-B14F-4D97-AF65-F5344CB8AC3E}">
        <p14:creationId xmlns:p14="http://schemas.microsoft.com/office/powerpoint/2010/main" val="160833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ＭＳ Ｐゴシック"/>
                <a:cs typeface="Arial" panose="020B0604020202020204" pitchFamily="34" charset="0"/>
              </a:rPr>
              <a:t>Sharing on the background and set up of the ANSPs in Asia Pacific.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ＭＳ Ｐゴシック"/>
                <a:cs typeface="Arial" panose="020B0604020202020204" pitchFamily="34" charset="0"/>
              </a:rPr>
              <a:t>APAC is formed up of a diverse group of ANSPs, with 39 contracting states, with unique ATM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ＭＳ Ｐゴシック"/>
                <a:cs typeface="Arial" panose="020B0604020202020204" pitchFamily="34" charset="0"/>
              </a:rPr>
              <a:t>In the Asia-Pacific region, air traffic management is coordinated through the Asia-Pacific Air Navigation Planning and Implementation Regional Group (APANPIRG), which operates under the ambit of the International Civil Aviation Organization (ICAO). On the right you can also see the contributory bodies focused on the various areas such as aerodrome operations, ATM, CNS, Met, Regional Airspace Safety Monitoring Advisory Group that covers the spectrum of implementation matters.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ea typeface="ＭＳ Ｐゴシック"/>
                <a:cs typeface="Arial" panose="020B0604020202020204" pitchFamily="34" charset="0"/>
              </a:rPr>
              <a:t>The main guiding document to coordinate on ATM developments and initiatives in APAC is through the APAC Seamless ANS Plan, linked to the GANP.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ea typeface="ＭＳ Ｐゴシック"/>
              <a:cs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C73F6F7D-60D0-4669-B590-F99705489C69}" type="slidenum">
              <a:rPr lang="en-SG" smtClean="0"/>
              <a:t>2</a:t>
            </a:fld>
            <a:endParaRPr lang="en-SG"/>
          </a:p>
        </p:txBody>
      </p:sp>
    </p:spTree>
    <p:extLst>
      <p:ext uri="{BB962C8B-B14F-4D97-AF65-F5344CB8AC3E}">
        <p14:creationId xmlns:p14="http://schemas.microsoft.com/office/powerpoint/2010/main" val="394461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G"/>
              <a:t>In 2020, some APAC partners came together to participate in the MR TBO project.</a:t>
            </a:r>
          </a:p>
          <a:p>
            <a:pPr marL="171450" indent="-171450">
              <a:buFont typeface="Arial" panose="020B0604020202020204" pitchFamily="34" charset="0"/>
              <a:buChar char="•"/>
            </a:pPr>
            <a:r>
              <a:rPr lang="en-SG"/>
              <a:t>The MR TBO was a multi-regional project, led by the FAA, and a collaboration between Japan, Singapore, Thailand, </a:t>
            </a:r>
            <a:r>
              <a:rPr lang="en-SG" u="none"/>
              <a:t>to </a:t>
            </a:r>
            <a:r>
              <a:rPr lang="en-US" sz="1200" u="none"/>
              <a:t>identify, mature, and demonstrate key TBO capabilities with international and industry partners. </a:t>
            </a:r>
          </a:p>
          <a:p>
            <a:pPr marL="171450" indent="-171450">
              <a:buFont typeface="Arial" panose="020B0604020202020204" pitchFamily="34" charset="0"/>
              <a:buChar char="•"/>
            </a:pPr>
            <a:r>
              <a:rPr lang="en-US" sz="1200"/>
              <a:t>The project spanned over 3 years, and included lab demonstrations of the operational scenarios to be tested, and ended with a Live flight demonstration.</a:t>
            </a:r>
          </a:p>
          <a:p>
            <a:pPr marL="171450" indent="-171450">
              <a:buFont typeface="Arial" panose="020B0604020202020204" pitchFamily="34" charset="0"/>
              <a:buChar char="•"/>
            </a:pPr>
            <a:r>
              <a:rPr lang="en-SG"/>
              <a:t>Partners came together to design operational scenarios that would showcase capabilities such as Trajectory negotiation, enhanced DCB and mixed-mode operations.</a:t>
            </a:r>
          </a:p>
        </p:txBody>
      </p:sp>
      <p:sp>
        <p:nvSpPr>
          <p:cNvPr id="4" name="Slide Number Placeholder 3"/>
          <p:cNvSpPr>
            <a:spLocks noGrp="1"/>
          </p:cNvSpPr>
          <p:nvPr>
            <p:ph type="sldNum" sz="quarter" idx="5"/>
          </p:nvPr>
        </p:nvSpPr>
        <p:spPr/>
        <p:txBody>
          <a:bodyPr/>
          <a:lstStyle/>
          <a:p>
            <a:fld id="{C73F6F7D-60D0-4669-B590-F99705489C69}" type="slidenum">
              <a:rPr lang="en-SG" smtClean="0"/>
              <a:t>3</a:t>
            </a:fld>
            <a:endParaRPr lang="en-SG"/>
          </a:p>
        </p:txBody>
      </p:sp>
    </p:spTree>
    <p:extLst>
      <p:ext uri="{BB962C8B-B14F-4D97-AF65-F5344CB8AC3E}">
        <p14:creationId xmlns:p14="http://schemas.microsoft.com/office/powerpoint/2010/main" val="223235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G"/>
              <a:t>Following the conclusion of the MR TBO live flight demo, the region was looking towards other opportunities to continue the good work done at the MR TBO. This led to the formation of the APAC TBO Pathfinder, as one of the initiatives from the APAC ANSP Committee, a committee formed under DGCA.</a:t>
            </a:r>
          </a:p>
          <a:p>
            <a:pPr marL="171450" indent="-171450">
              <a:buFont typeface="Arial" panose="020B0604020202020204" pitchFamily="34" charset="0"/>
              <a:buChar char="•"/>
            </a:pPr>
            <a:r>
              <a:rPr lang="en-SG"/>
              <a:t>To recap, as part of the GANP conceptual roadmap evolutionary steps, step 3 looks at TBO enabled by full connectivity through the internet of aviation.</a:t>
            </a:r>
          </a:p>
          <a:p>
            <a:pPr marL="171450" indent="-171450">
              <a:buFont typeface="Arial" panose="020B0604020202020204" pitchFamily="34" charset="0"/>
              <a:buChar char="•"/>
            </a:pPr>
            <a:r>
              <a:rPr lang="en-SG"/>
              <a:t>The APAC TBO Pathfinder is set to define, develop and demonstrate TBO for the region, to have the high-level planning and implementation on the Evolutionary step 3.</a:t>
            </a:r>
          </a:p>
          <a:p>
            <a:pPr marL="171450" indent="-171450">
              <a:buFont typeface="Arial" panose="020B0604020202020204" pitchFamily="34" charset="0"/>
              <a:buChar char="•"/>
            </a:pPr>
            <a:endParaRPr lang="en-SG"/>
          </a:p>
          <a:p>
            <a:pPr marL="171450" indent="-171450">
              <a:buFont typeface="Arial" panose="020B0604020202020204" pitchFamily="34" charset="0"/>
              <a:buChar char="•"/>
            </a:pPr>
            <a:endParaRPr lang="en-SG"/>
          </a:p>
        </p:txBody>
      </p:sp>
      <p:sp>
        <p:nvSpPr>
          <p:cNvPr id="4" name="Slide Number Placeholder 3"/>
          <p:cNvSpPr>
            <a:spLocks noGrp="1"/>
          </p:cNvSpPr>
          <p:nvPr>
            <p:ph type="sldNum" sz="quarter" idx="5"/>
          </p:nvPr>
        </p:nvSpPr>
        <p:spPr/>
        <p:txBody>
          <a:bodyPr/>
          <a:lstStyle/>
          <a:p>
            <a:fld id="{C73F6F7D-60D0-4669-B590-F99705489C69}" type="slidenum">
              <a:rPr lang="en-SG" smtClean="0"/>
              <a:t>4</a:t>
            </a:fld>
            <a:endParaRPr lang="en-SG"/>
          </a:p>
        </p:txBody>
      </p:sp>
    </p:spTree>
    <p:extLst>
      <p:ext uri="{BB962C8B-B14F-4D97-AF65-F5344CB8AC3E}">
        <p14:creationId xmlns:p14="http://schemas.microsoft.com/office/powerpoint/2010/main" val="305167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G"/>
              <a:t>The objective of the APAC TBO pathfinder is to define, develop and demonstrate.</a:t>
            </a:r>
          </a:p>
          <a:p>
            <a:pPr marL="171450" indent="-171450">
              <a:buFont typeface="Arial" panose="020B0604020202020204" pitchFamily="34" charset="0"/>
              <a:buChar char="•"/>
            </a:pPr>
            <a:r>
              <a:rPr lang="en-SG"/>
              <a:t>We now have 9 ANSPs and 2 Ios coming onboard, and another 2 ANSPs as observers.</a:t>
            </a:r>
          </a:p>
        </p:txBody>
      </p:sp>
      <p:sp>
        <p:nvSpPr>
          <p:cNvPr id="4" name="Slide Number Placeholder 3"/>
          <p:cNvSpPr>
            <a:spLocks noGrp="1"/>
          </p:cNvSpPr>
          <p:nvPr>
            <p:ph type="sldNum" sz="quarter" idx="5"/>
          </p:nvPr>
        </p:nvSpPr>
        <p:spPr/>
        <p:txBody>
          <a:bodyPr/>
          <a:lstStyle/>
          <a:p>
            <a:fld id="{C73F6F7D-60D0-4669-B590-F99705489C69}" type="slidenum">
              <a:rPr lang="en-SG" smtClean="0"/>
              <a:t>5</a:t>
            </a:fld>
            <a:endParaRPr lang="en-SG"/>
          </a:p>
        </p:txBody>
      </p:sp>
    </p:spTree>
    <p:extLst>
      <p:ext uri="{BB962C8B-B14F-4D97-AF65-F5344CB8AC3E}">
        <p14:creationId xmlns:p14="http://schemas.microsoft.com/office/powerpoint/2010/main" val="383218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G" dirty="0"/>
              <a:t>Held the first Kick-off meeting in Singapore, from 2 – 5 April. </a:t>
            </a:r>
          </a:p>
          <a:p>
            <a:pPr marL="171450" indent="-171450">
              <a:buFont typeface="Arial" panose="020B0604020202020204" pitchFamily="34" charset="0"/>
              <a:buChar char="•"/>
            </a:pPr>
            <a:r>
              <a:rPr lang="en-SG" dirty="0"/>
              <a:t>The project participants came together to discus and agree on the goals, organising framework, high-level deliverables and timeline.</a:t>
            </a:r>
          </a:p>
        </p:txBody>
      </p:sp>
      <p:sp>
        <p:nvSpPr>
          <p:cNvPr id="4" name="Slide Number Placeholder 3"/>
          <p:cNvSpPr>
            <a:spLocks noGrp="1"/>
          </p:cNvSpPr>
          <p:nvPr>
            <p:ph type="sldNum" sz="quarter" idx="5"/>
          </p:nvPr>
        </p:nvSpPr>
        <p:spPr/>
        <p:txBody>
          <a:bodyPr/>
          <a:lstStyle/>
          <a:p>
            <a:fld id="{C73F6F7D-60D0-4669-B590-F99705489C69}" type="slidenum">
              <a:rPr lang="en-SG" smtClean="0"/>
              <a:t>6</a:t>
            </a:fld>
            <a:endParaRPr lang="en-SG"/>
          </a:p>
        </p:txBody>
      </p:sp>
    </p:spTree>
    <p:extLst>
      <p:ext uri="{BB962C8B-B14F-4D97-AF65-F5344CB8AC3E}">
        <p14:creationId xmlns:p14="http://schemas.microsoft.com/office/powerpoint/2010/main" val="236817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G" dirty="0"/>
              <a:t>The project participants came up with 3 main goals for the Pathfinder project, and formed 3 workgroups to drive the goals and deliverables under each workgroup</a:t>
            </a:r>
          </a:p>
          <a:p>
            <a:pPr marL="171450" indent="-171450">
              <a:buFont typeface="Arial" panose="020B0604020202020204" pitchFamily="34" charset="0"/>
              <a:buChar char="•"/>
            </a:pPr>
            <a:r>
              <a:rPr lang="en-SG" dirty="0"/>
              <a:t>The first group is focused on achieving a common understanding of the ICAO Global TBO concept, for the APAC ATM stakeholders. This includes working with regional leadership on recognising that TBO is a strategic priority, so as to set aside resources to deliver the outcomes of the project. This includes getting the technical and operational stakeholders involved. One of the deliverables for this group also includes coming up with a curriculum plan and repository to support continuous learning of TBO concepts and their enablers.</a:t>
            </a:r>
          </a:p>
          <a:p>
            <a:pPr marL="171450" indent="-171450">
              <a:buFont typeface="Arial" panose="020B0604020202020204" pitchFamily="34" charset="0"/>
              <a:buChar char="•"/>
            </a:pPr>
            <a:r>
              <a:rPr lang="en-SG" dirty="0"/>
              <a:t>The second group is tasked to recognise the necessary ops values, to be demonstrated through the ops scenarios and city pairs that would be jointly designed. A nearer term goal, in parallel, is to support the work on implementing SWIM and initial FF-ICE/R1 services.</a:t>
            </a:r>
          </a:p>
          <a:p>
            <a:pPr marL="171450" indent="-171450">
              <a:buFont typeface="Arial" panose="020B0604020202020204" pitchFamily="34" charset="0"/>
              <a:buChar char="•"/>
            </a:pPr>
            <a:r>
              <a:rPr lang="en-SG" dirty="0"/>
              <a:t>The last group is focused on the benefits analysis of ops scenario, as design by WG2. One key deliverable of the Pathfinder project, as we shared at the beginning, is the defining the APAC TBO realisation roadmap. This would be completed by the end of the project timeline, and eventually be tabled and submitted to AAC and APANPIRG to be incorporated in the APAC Seamless ANS Plan.</a:t>
            </a:r>
          </a:p>
        </p:txBody>
      </p:sp>
      <p:sp>
        <p:nvSpPr>
          <p:cNvPr id="4" name="Slide Number Placeholder 3"/>
          <p:cNvSpPr>
            <a:spLocks noGrp="1"/>
          </p:cNvSpPr>
          <p:nvPr>
            <p:ph type="sldNum" sz="quarter" idx="5"/>
          </p:nvPr>
        </p:nvSpPr>
        <p:spPr/>
        <p:txBody>
          <a:bodyPr/>
          <a:lstStyle/>
          <a:p>
            <a:fld id="{C73F6F7D-60D0-4669-B590-F99705489C69}" type="slidenum">
              <a:rPr lang="en-SG" smtClean="0"/>
              <a:t>7</a:t>
            </a:fld>
            <a:endParaRPr lang="en-SG"/>
          </a:p>
        </p:txBody>
      </p:sp>
    </p:spTree>
    <p:extLst>
      <p:ext uri="{BB962C8B-B14F-4D97-AF65-F5344CB8AC3E}">
        <p14:creationId xmlns:p14="http://schemas.microsoft.com/office/powerpoint/2010/main" val="324647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G" dirty="0"/>
              <a:t>This table presents the timeline of all the major activities that has been planned out by all the Workgroups</a:t>
            </a:r>
          </a:p>
        </p:txBody>
      </p:sp>
      <p:sp>
        <p:nvSpPr>
          <p:cNvPr id="4" name="Slide Number Placeholder 3"/>
          <p:cNvSpPr>
            <a:spLocks noGrp="1"/>
          </p:cNvSpPr>
          <p:nvPr>
            <p:ph type="sldNum" sz="quarter" idx="5"/>
          </p:nvPr>
        </p:nvSpPr>
        <p:spPr/>
        <p:txBody>
          <a:bodyPr/>
          <a:lstStyle/>
          <a:p>
            <a:fld id="{C73F6F7D-60D0-4669-B590-F99705489C69}" type="slidenum">
              <a:rPr lang="en-SG" smtClean="0"/>
              <a:t>8</a:t>
            </a:fld>
            <a:endParaRPr lang="en-SG"/>
          </a:p>
        </p:txBody>
      </p:sp>
    </p:spTree>
    <p:extLst>
      <p:ext uri="{BB962C8B-B14F-4D97-AF65-F5344CB8AC3E}">
        <p14:creationId xmlns:p14="http://schemas.microsoft.com/office/powerpoint/2010/main" val="93621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SG" dirty="0"/>
          </a:p>
        </p:txBody>
      </p:sp>
      <p:sp>
        <p:nvSpPr>
          <p:cNvPr id="4" name="Slide Number Placeholder 3"/>
          <p:cNvSpPr>
            <a:spLocks noGrp="1"/>
          </p:cNvSpPr>
          <p:nvPr>
            <p:ph type="sldNum" sz="quarter" idx="5"/>
          </p:nvPr>
        </p:nvSpPr>
        <p:spPr/>
        <p:txBody>
          <a:bodyPr/>
          <a:lstStyle/>
          <a:p>
            <a:fld id="{C73F6F7D-60D0-4669-B590-F99705489C69}" type="slidenum">
              <a:rPr lang="en-SG" smtClean="0"/>
              <a:t>9</a:t>
            </a:fld>
            <a:endParaRPr lang="en-SG"/>
          </a:p>
        </p:txBody>
      </p:sp>
    </p:spTree>
    <p:extLst>
      <p:ext uri="{BB962C8B-B14F-4D97-AF65-F5344CB8AC3E}">
        <p14:creationId xmlns:p14="http://schemas.microsoft.com/office/powerpoint/2010/main" val="1762735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tle Slide Changi Wide Shot">
    <p:spTree>
      <p:nvGrpSpPr>
        <p:cNvPr id="1" name=""/>
        <p:cNvGrpSpPr/>
        <p:nvPr/>
      </p:nvGrpSpPr>
      <p:grpSpPr>
        <a:xfrm>
          <a:off x="0" y="0"/>
          <a:ext cx="0" cy="0"/>
          <a:chOff x="0" y="0"/>
          <a:chExt cx="0" cy="0"/>
        </a:xfrm>
      </p:grpSpPr>
      <p:pic>
        <p:nvPicPr>
          <p:cNvPr id="2" name="Picture 1" descr="An aerial view of an airport&#10;&#10;Description automatically generated with medium confidence">
            <a:extLst>
              <a:ext uri="{FF2B5EF4-FFF2-40B4-BE49-F238E27FC236}">
                <a16:creationId xmlns:a16="http://schemas.microsoft.com/office/drawing/2014/main" id="{130AD2B4-CD7C-FF8B-7FBF-6D0E7A3844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014"/>
          <a:stretch/>
        </p:blipFill>
        <p:spPr>
          <a:xfrm>
            <a:off x="0" y="0"/>
            <a:ext cx="12192000" cy="6858000"/>
          </a:xfrm>
          <a:prstGeom prst="rect">
            <a:avLst/>
          </a:prstGeom>
        </p:spPr>
      </p:pic>
      <p:sp>
        <p:nvSpPr>
          <p:cNvPr id="16" name="Text Placeholder 13">
            <a:extLst>
              <a:ext uri="{FF2B5EF4-FFF2-40B4-BE49-F238E27FC236}">
                <a16:creationId xmlns:a16="http://schemas.microsoft.com/office/drawing/2014/main" id="{94E62EDA-28F0-F44C-A3E3-305CFCED308D}"/>
              </a:ext>
            </a:extLst>
          </p:cNvPr>
          <p:cNvSpPr>
            <a:spLocks noGrp="1"/>
          </p:cNvSpPr>
          <p:nvPr>
            <p:ph type="body" sz="quarter" idx="10" hasCustomPrompt="1"/>
          </p:nvPr>
        </p:nvSpPr>
        <p:spPr>
          <a:xfrm>
            <a:off x="1003788" y="775187"/>
            <a:ext cx="9565600" cy="1162648"/>
          </a:xfrm>
        </p:spPr>
        <p:txBody>
          <a:bodyPr lIns="0" tIns="0" rIns="0" bIns="0">
            <a:noAutofit/>
          </a:bodyPr>
          <a:lstStyle>
            <a:lvl1pPr marL="0" indent="0">
              <a:lnSpc>
                <a:spcPts val="3800"/>
              </a:lnSpc>
              <a:buNone/>
              <a:defRPr sz="4000" b="1" i="0">
                <a:solidFill>
                  <a:schemeClr val="bg1"/>
                </a:solidFill>
                <a:latin typeface="Arial Nova" panose="020B0504020202020204" pitchFamily="34" charset="0"/>
              </a:defRPr>
            </a:lvl1pPr>
          </a:lstStyle>
          <a:p>
            <a:pPr lvl="0"/>
            <a:r>
              <a:rPr lang="en-US"/>
              <a:t>Cover slide – Insert title of presentation</a:t>
            </a:r>
          </a:p>
          <a:p>
            <a:pPr lvl="0"/>
            <a:r>
              <a:rPr lang="en-US"/>
              <a:t>(max 2 lines)</a:t>
            </a:r>
          </a:p>
        </p:txBody>
      </p:sp>
      <p:sp>
        <p:nvSpPr>
          <p:cNvPr id="17" name="Text Placeholder 15">
            <a:extLst>
              <a:ext uri="{FF2B5EF4-FFF2-40B4-BE49-F238E27FC236}">
                <a16:creationId xmlns:a16="http://schemas.microsoft.com/office/drawing/2014/main" id="{BECBC8B9-0D03-00D5-D6F2-3C601278A146}"/>
              </a:ext>
            </a:extLst>
          </p:cNvPr>
          <p:cNvSpPr>
            <a:spLocks noGrp="1"/>
          </p:cNvSpPr>
          <p:nvPr>
            <p:ph type="body" sz="quarter" idx="11" hasCustomPrompt="1"/>
          </p:nvPr>
        </p:nvSpPr>
        <p:spPr>
          <a:xfrm>
            <a:off x="1003788" y="1971668"/>
            <a:ext cx="3710828" cy="338554"/>
          </a:xfrm>
        </p:spPr>
        <p:txBody>
          <a:bodyPr lIns="0" tIns="0" rIns="0" bIns="0">
            <a:normAutofit/>
          </a:bodyPr>
          <a:lstStyle>
            <a:lvl1pPr marL="0" indent="0">
              <a:buNone/>
              <a:defRPr sz="1600" b="0" i="0">
                <a:solidFill>
                  <a:schemeClr val="bg1"/>
                </a:solidFill>
                <a:latin typeface="Arial Nova Light" panose="020B0304020202020204" pitchFamily="34" charset="0"/>
              </a:defRPr>
            </a:lvl1pPr>
          </a:lstStyle>
          <a:p>
            <a:pPr lvl="0"/>
            <a:r>
              <a:rPr lang="en-US"/>
              <a:t>Date</a:t>
            </a:r>
          </a:p>
        </p:txBody>
      </p:sp>
      <p:pic>
        <p:nvPicPr>
          <p:cNvPr id="3" name="Picture 2" descr="A white text on a black background&#10;&#10;Description automatically generated with medium confidence">
            <a:extLst>
              <a:ext uri="{FF2B5EF4-FFF2-40B4-BE49-F238E27FC236}">
                <a16:creationId xmlns:a16="http://schemas.microsoft.com/office/drawing/2014/main" id="{A96C923A-F785-9DEE-9FD0-7D55DD3B6E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5084" y="6133668"/>
            <a:ext cx="1244159" cy="691200"/>
          </a:xfrm>
          <a:prstGeom prst="rect">
            <a:avLst/>
          </a:prstGeom>
        </p:spPr>
      </p:pic>
    </p:spTree>
    <p:extLst>
      <p:ext uri="{BB962C8B-B14F-4D97-AF65-F5344CB8AC3E}">
        <p14:creationId xmlns:p14="http://schemas.microsoft.com/office/powerpoint/2010/main" val="277929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50F7-1944-BE85-AE98-E5064212836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E45ADBA-A6CC-FCD8-A6A1-97BC8AA38D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6BB0205-3961-C2AD-2782-D193F87AE75F}"/>
              </a:ext>
            </a:extLst>
          </p:cNvPr>
          <p:cNvSpPr>
            <a:spLocks noGrp="1"/>
          </p:cNvSpPr>
          <p:nvPr>
            <p:ph type="dt" sz="half" idx="10"/>
          </p:nvPr>
        </p:nvSpPr>
        <p:spPr/>
        <p:txBody>
          <a:bodyPr/>
          <a:lstStyle/>
          <a:p>
            <a:fld id="{5F610283-7942-4DA8-B33E-D5BEFD0FB2BB}" type="datetimeFigureOut">
              <a:rPr lang="en-US" smtClean="0"/>
              <a:t>6/4/2024</a:t>
            </a:fld>
            <a:endParaRPr lang="en-US"/>
          </a:p>
        </p:txBody>
      </p:sp>
      <p:sp>
        <p:nvSpPr>
          <p:cNvPr id="5" name="Footer Placeholder 4">
            <a:extLst>
              <a:ext uri="{FF2B5EF4-FFF2-40B4-BE49-F238E27FC236}">
                <a16:creationId xmlns:a16="http://schemas.microsoft.com/office/drawing/2014/main" id="{5DB653A5-20DE-0E44-D07B-D8C5A6D0E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A9C74-A896-3A9E-F15A-FB04B177DEE9}"/>
              </a:ext>
            </a:extLst>
          </p:cNvPr>
          <p:cNvSpPr>
            <a:spLocks noGrp="1"/>
          </p:cNvSpPr>
          <p:nvPr>
            <p:ph type="sldNum" sz="quarter" idx="12"/>
          </p:nvPr>
        </p:nvSpPr>
        <p:spPr/>
        <p:txBody>
          <a:bodyPr/>
          <a:lstStyle/>
          <a:p>
            <a:fld id="{A1ABA828-A85A-463A-A48B-BD40A099D2F5}" type="slidenum">
              <a:rPr lang="en-US" smtClean="0"/>
              <a:t>‹#›</a:t>
            </a:fld>
            <a:endParaRPr lang="en-US"/>
          </a:p>
        </p:txBody>
      </p:sp>
      <p:pic>
        <p:nvPicPr>
          <p:cNvPr id="7" name="Picture 6">
            <a:extLst>
              <a:ext uri="{FF2B5EF4-FFF2-40B4-BE49-F238E27FC236}">
                <a16:creationId xmlns:a16="http://schemas.microsoft.com/office/drawing/2014/main" id="{5129F185-759A-5A26-140B-9AA2C1EE7B2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69916" y="6088973"/>
            <a:ext cx="1239888" cy="689514"/>
          </a:xfrm>
          <a:prstGeom prst="rect">
            <a:avLst/>
          </a:prstGeom>
        </p:spPr>
      </p:pic>
    </p:spTree>
    <p:extLst>
      <p:ext uri="{BB962C8B-B14F-4D97-AF65-F5344CB8AC3E}">
        <p14:creationId xmlns:p14="http://schemas.microsoft.com/office/powerpoint/2010/main" val="899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599C1-2458-A910-4A30-4A218CE52003}"/>
              </a:ext>
            </a:extLst>
          </p:cNvPr>
          <p:cNvSpPr/>
          <p:nvPr userDrawn="1"/>
        </p:nvSpPr>
        <p:spPr>
          <a:xfrm>
            <a:off x="0" y="1195"/>
            <a:ext cx="12192000" cy="90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ct val="0"/>
              </a:spcBef>
              <a:buFont typeface="Arial" pitchFamily="34" charset="0"/>
              <a:buNone/>
            </a:pPr>
            <a:endParaRPr lang="en-US" alt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49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B6201A-3BD5-5FEE-650F-3FA7B0D5B79E}"/>
              </a:ext>
            </a:extLst>
          </p:cNvPr>
          <p:cNvSpPr/>
          <p:nvPr userDrawn="1"/>
        </p:nvSpPr>
        <p:spPr>
          <a:xfrm>
            <a:off x="0" y="1195"/>
            <a:ext cx="12192000" cy="90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ct val="0"/>
              </a:spcBef>
              <a:buFont typeface="Arial" pitchFamily="34" charset="0"/>
              <a:buNone/>
            </a:pPr>
            <a:endParaRPr lang="en-US" altLang="en-US" sz="1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B9A78DB-BA17-7E1A-7B09-FD2CCA1E6F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69916" y="6088973"/>
            <a:ext cx="1239888" cy="689514"/>
          </a:xfrm>
          <a:prstGeom prst="rect">
            <a:avLst/>
          </a:prstGeom>
        </p:spPr>
      </p:pic>
      <p:sp>
        <p:nvSpPr>
          <p:cNvPr id="12" name="Title 1">
            <a:extLst>
              <a:ext uri="{FF2B5EF4-FFF2-40B4-BE49-F238E27FC236}">
                <a16:creationId xmlns:a16="http://schemas.microsoft.com/office/drawing/2014/main" id="{97CEDB02-4277-0C4D-3717-FA79E631F789}"/>
              </a:ext>
            </a:extLst>
          </p:cNvPr>
          <p:cNvSpPr>
            <a:spLocks noGrp="1"/>
          </p:cNvSpPr>
          <p:nvPr>
            <p:ph type="title"/>
          </p:nvPr>
        </p:nvSpPr>
        <p:spPr>
          <a:xfrm>
            <a:off x="530088" y="0"/>
            <a:ext cx="10932906" cy="900000"/>
          </a:xfrm>
        </p:spPr>
        <p:txBody>
          <a:bodyPr>
            <a:noAutofit/>
          </a:bodyPr>
          <a:lstStyle>
            <a:lvl1pPr>
              <a:lnSpc>
                <a:spcPct val="100000"/>
              </a:lnSpc>
              <a:defRPr sz="2400">
                <a:solidFill>
                  <a:schemeClr val="bg1"/>
                </a:solidFill>
                <a:latin typeface="Arial" panose="020B0604020202020204" pitchFamily="34" charset="0"/>
                <a:cs typeface="Arial" panose="020B0604020202020204" pitchFamily="34" charset="0"/>
              </a:defRPr>
            </a:lvl1pPr>
          </a:lstStyle>
          <a:p>
            <a:endParaRPr lang="en-SG" dirty="0"/>
          </a:p>
        </p:txBody>
      </p:sp>
      <p:sp>
        <p:nvSpPr>
          <p:cNvPr id="13" name="Slide Number Placeholder 4">
            <a:extLst>
              <a:ext uri="{FF2B5EF4-FFF2-40B4-BE49-F238E27FC236}">
                <a16:creationId xmlns:a16="http://schemas.microsoft.com/office/drawing/2014/main" id="{F5E19B6B-5E10-1D4B-186E-314D5D9E412E}"/>
              </a:ext>
            </a:extLst>
          </p:cNvPr>
          <p:cNvSpPr txBox="1">
            <a:spLocks/>
          </p:cNvSpPr>
          <p:nvPr userDrawn="1"/>
        </p:nvSpPr>
        <p:spPr>
          <a:xfrm>
            <a:off x="11697197" y="6492875"/>
            <a:ext cx="49480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2FB192-77BC-3540-A3AB-20866E356022}" type="slidenum">
              <a:rPr lang="en-US" smtClean="0"/>
              <a:pPr/>
              <a:t>‹#›</a:t>
            </a:fld>
            <a:endParaRPr lang="en-US"/>
          </a:p>
        </p:txBody>
      </p:sp>
    </p:spTree>
    <p:extLst>
      <p:ext uri="{BB962C8B-B14F-4D97-AF65-F5344CB8AC3E}">
        <p14:creationId xmlns:p14="http://schemas.microsoft.com/office/powerpoint/2010/main" val="100626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B6201A-3BD5-5FEE-650F-3FA7B0D5B79E}"/>
              </a:ext>
            </a:extLst>
          </p:cNvPr>
          <p:cNvSpPr/>
          <p:nvPr userDrawn="1"/>
        </p:nvSpPr>
        <p:spPr>
          <a:xfrm>
            <a:off x="0" y="1195"/>
            <a:ext cx="12192000" cy="90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spcBef>
                <a:spcPct val="0"/>
              </a:spcBef>
              <a:buFont typeface="Arial" pitchFamily="34" charset="0"/>
              <a:buNone/>
            </a:pPr>
            <a:endParaRPr lang="en-US" altLang="en-US" sz="1800" b="1"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97CEDB02-4277-0C4D-3717-FA79E631F789}"/>
              </a:ext>
            </a:extLst>
          </p:cNvPr>
          <p:cNvSpPr>
            <a:spLocks noGrp="1"/>
          </p:cNvSpPr>
          <p:nvPr>
            <p:ph type="title"/>
          </p:nvPr>
        </p:nvSpPr>
        <p:spPr>
          <a:xfrm>
            <a:off x="530088" y="0"/>
            <a:ext cx="10932906" cy="900000"/>
          </a:xfrm>
        </p:spPr>
        <p:txBody>
          <a:bodyPr>
            <a:noAutofit/>
          </a:bodyPr>
          <a:lstStyle>
            <a:lvl1pPr>
              <a:lnSpc>
                <a:spcPct val="100000"/>
              </a:lnSpc>
              <a:defRPr sz="2400">
                <a:solidFill>
                  <a:schemeClr val="bg1"/>
                </a:solidFill>
                <a:latin typeface="Arial" panose="020B0604020202020204" pitchFamily="34" charset="0"/>
                <a:cs typeface="Arial" panose="020B0604020202020204" pitchFamily="34" charset="0"/>
              </a:defRPr>
            </a:lvl1pPr>
          </a:lstStyle>
          <a:p>
            <a:endParaRPr lang="en-SG" dirty="0"/>
          </a:p>
        </p:txBody>
      </p:sp>
      <p:sp>
        <p:nvSpPr>
          <p:cNvPr id="13" name="Slide Number Placeholder 4">
            <a:extLst>
              <a:ext uri="{FF2B5EF4-FFF2-40B4-BE49-F238E27FC236}">
                <a16:creationId xmlns:a16="http://schemas.microsoft.com/office/drawing/2014/main" id="{F5E19B6B-5E10-1D4B-186E-314D5D9E412E}"/>
              </a:ext>
            </a:extLst>
          </p:cNvPr>
          <p:cNvSpPr txBox="1">
            <a:spLocks/>
          </p:cNvSpPr>
          <p:nvPr userDrawn="1"/>
        </p:nvSpPr>
        <p:spPr>
          <a:xfrm>
            <a:off x="11697197" y="6492875"/>
            <a:ext cx="49480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2FB192-77BC-3540-A3AB-20866E356022}" type="slidenum">
              <a:rPr lang="en-US" smtClean="0"/>
              <a:pPr/>
              <a:t>‹#›</a:t>
            </a:fld>
            <a:endParaRPr lang="en-US" dirty="0"/>
          </a:p>
        </p:txBody>
      </p:sp>
    </p:spTree>
    <p:extLst>
      <p:ext uri="{BB962C8B-B14F-4D97-AF65-F5344CB8AC3E}">
        <p14:creationId xmlns:p14="http://schemas.microsoft.com/office/powerpoint/2010/main" val="1953005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53707-B237-9A74-10CD-3880C7AC7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C0A183C-F32D-1922-B9D9-31985E57B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5195E32-7AEF-2838-28EB-3B0A83ACA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0283-7942-4DA8-B33E-D5BEFD0FB2BB}" type="datetimeFigureOut">
              <a:rPr lang="en-US" smtClean="0"/>
              <a:t>6/4/2024</a:t>
            </a:fld>
            <a:endParaRPr lang="en-US"/>
          </a:p>
        </p:txBody>
      </p:sp>
      <p:sp>
        <p:nvSpPr>
          <p:cNvPr id="5" name="Footer Placeholder 4">
            <a:extLst>
              <a:ext uri="{FF2B5EF4-FFF2-40B4-BE49-F238E27FC236}">
                <a16:creationId xmlns:a16="http://schemas.microsoft.com/office/drawing/2014/main" id="{59AEBF82-AECA-F461-735F-7FE85C788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A5D451-3E26-7201-EA31-566EFFF315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BA828-A85A-463A-A48B-BD40A099D2F5}" type="slidenum">
              <a:rPr lang="en-US" smtClean="0"/>
              <a:t>‹#›</a:t>
            </a:fld>
            <a:endParaRPr lang="en-US"/>
          </a:p>
        </p:txBody>
      </p:sp>
    </p:spTree>
    <p:extLst>
      <p:ext uri="{BB962C8B-B14F-4D97-AF65-F5344CB8AC3E}">
        <p14:creationId xmlns:p14="http://schemas.microsoft.com/office/powerpoint/2010/main" val="597058649"/>
      </p:ext>
    </p:extLst>
  </p:cSld>
  <p:clrMap bg1="lt1" tx1="dk1" bg2="lt2" tx2="dk2" accent1="accent1" accent2="accent2" accent3="accent3" accent4="accent4" accent5="accent5" accent6="accent6" hlink="hlink" folHlink="folHlink"/>
  <p:sldLayoutIdLst>
    <p:sldLayoutId id="2147484063" r:id="rId1"/>
    <p:sldLayoutId id="2147484052" r:id="rId2"/>
    <p:sldLayoutId id="2147484056" r:id="rId3"/>
    <p:sldLayoutId id="2147484057" r:id="rId4"/>
    <p:sldLayoutId id="21474840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sv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svg"/><Relationship Id="rId10" Type="http://schemas.openxmlformats.org/officeDocument/2006/relationships/image" Target="../media/image19.emf"/><Relationship Id="rId19" Type="http://schemas.openxmlformats.org/officeDocument/2006/relationships/image" Target="../media/image28.png"/><Relationship Id="rId4" Type="http://schemas.openxmlformats.org/officeDocument/2006/relationships/image" Target="../media/image13.emf"/><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7A636-A97D-BE3F-83F5-C3FA59E2053D}"/>
              </a:ext>
            </a:extLst>
          </p:cNvPr>
          <p:cNvSpPr>
            <a:spLocks noGrp="1"/>
          </p:cNvSpPr>
          <p:nvPr>
            <p:ph type="body" sz="quarter" idx="10"/>
          </p:nvPr>
        </p:nvSpPr>
        <p:spPr>
          <a:xfrm>
            <a:off x="637516" y="1054374"/>
            <a:ext cx="7865961" cy="1162648"/>
          </a:xfrm>
        </p:spPr>
        <p:txBody>
          <a:bodyPr/>
          <a:lstStyle/>
          <a:p>
            <a:r>
              <a:rPr lang="en-US" sz="4000" b="1" dirty="0">
                <a:latin typeface="Arial" panose="020B0604020202020204" pitchFamily="34" charset="0"/>
                <a:cs typeface="Arial" panose="020B0604020202020204" pitchFamily="34" charset="0"/>
              </a:rPr>
              <a:t>Asia Pacific TBO Pathfinder</a:t>
            </a:r>
            <a:endParaRPr lang="en-SG" dirty="0"/>
          </a:p>
        </p:txBody>
      </p:sp>
      <p:sp>
        <p:nvSpPr>
          <p:cNvPr id="3" name="Text Placeholder 2">
            <a:extLst>
              <a:ext uri="{FF2B5EF4-FFF2-40B4-BE49-F238E27FC236}">
                <a16:creationId xmlns:a16="http://schemas.microsoft.com/office/drawing/2014/main" id="{DB7FF831-7D22-C53D-9971-DFEFB3E03B95}"/>
              </a:ext>
            </a:extLst>
          </p:cNvPr>
          <p:cNvSpPr>
            <a:spLocks noGrp="1"/>
          </p:cNvSpPr>
          <p:nvPr>
            <p:ph type="body" sz="quarter" idx="11"/>
          </p:nvPr>
        </p:nvSpPr>
        <p:spPr>
          <a:xfrm>
            <a:off x="226004" y="5430058"/>
            <a:ext cx="3426698" cy="1032789"/>
          </a:xfrm>
        </p:spPr>
        <p:txBody>
          <a:bodyPr>
            <a:normAutofit/>
          </a:bodyPr>
          <a:lstStyle/>
          <a:p>
            <a:pPr algn="r"/>
            <a:r>
              <a:rPr lang="en-US" b="1" dirty="0"/>
              <a:t>Global TBO Symposium</a:t>
            </a:r>
          </a:p>
          <a:p>
            <a:pPr algn="r"/>
            <a:r>
              <a:rPr lang="en-US" b="1" dirty="0"/>
              <a:t>Session 7 – Regional Perspectives</a:t>
            </a:r>
          </a:p>
          <a:p>
            <a:pPr algn="r"/>
            <a:r>
              <a:rPr lang="en-US" b="1" dirty="0"/>
              <a:t>5 June 2024</a:t>
            </a:r>
            <a:endParaRPr lang="en-SG" b="1" dirty="0"/>
          </a:p>
        </p:txBody>
      </p:sp>
    </p:spTree>
    <p:extLst>
      <p:ext uri="{BB962C8B-B14F-4D97-AF65-F5344CB8AC3E}">
        <p14:creationId xmlns:p14="http://schemas.microsoft.com/office/powerpoint/2010/main" val="205327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08E899-B556-8954-8688-93EC881F49EC}"/>
              </a:ext>
            </a:extLst>
          </p:cNvPr>
          <p:cNvSpPr txBox="1"/>
          <p:nvPr/>
        </p:nvSpPr>
        <p:spPr>
          <a:xfrm>
            <a:off x="4761335" y="2782669"/>
            <a:ext cx="2492990"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Thank you</a:t>
            </a:r>
            <a:endParaRPr lang="en-SG"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69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world&#10;&#10;Description automatically generated">
            <a:extLst>
              <a:ext uri="{FF2B5EF4-FFF2-40B4-BE49-F238E27FC236}">
                <a16:creationId xmlns:a16="http://schemas.microsoft.com/office/drawing/2014/main" id="{D9077A2F-3AB0-0735-DB73-826BCF5A014C}"/>
              </a:ext>
            </a:extLst>
          </p:cNvPr>
          <p:cNvPicPr>
            <a:picLocks noChangeAspect="1"/>
          </p:cNvPicPr>
          <p:nvPr/>
        </p:nvPicPr>
        <p:blipFill rotWithShape="1">
          <a:blip r:embed="rId3">
            <a:extLst>
              <a:ext uri="{28A0092B-C50C-407E-A947-70E740481C1C}">
                <a14:useLocalDpi xmlns:a14="http://schemas.microsoft.com/office/drawing/2010/main" val="0"/>
              </a:ext>
            </a:extLst>
          </a:blip>
          <a:srcRect l="7415" t="13908" r="46610" b="21677"/>
          <a:stretch/>
        </p:blipFill>
        <p:spPr>
          <a:xfrm>
            <a:off x="10239386" y="1237041"/>
            <a:ext cx="1738277" cy="1638194"/>
          </a:xfrm>
          <a:prstGeom prst="rect">
            <a:avLst/>
          </a:prstGeom>
          <a:ln>
            <a:solidFill>
              <a:schemeClr val="tx1"/>
            </a:solidFill>
          </a:ln>
        </p:spPr>
      </p:pic>
      <p:sp>
        <p:nvSpPr>
          <p:cNvPr id="8" name="Content Placeholder 7">
            <a:extLst>
              <a:ext uri="{FF2B5EF4-FFF2-40B4-BE49-F238E27FC236}">
                <a16:creationId xmlns:a16="http://schemas.microsoft.com/office/drawing/2014/main" id="{6B33CC9A-5015-25F2-FC37-AC91061B00D4}"/>
              </a:ext>
            </a:extLst>
          </p:cNvPr>
          <p:cNvSpPr txBox="1">
            <a:spLocks/>
          </p:cNvSpPr>
          <p:nvPr/>
        </p:nvSpPr>
        <p:spPr>
          <a:xfrm>
            <a:off x="296777" y="1137860"/>
            <a:ext cx="9673276" cy="53974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SG" sz="2400" b="1" dirty="0">
                <a:latin typeface="Arial" panose="020B0604020202020204" pitchFamily="34" charset="0"/>
                <a:ea typeface="ＭＳ Ｐゴシック"/>
                <a:cs typeface="Arial" panose="020B0604020202020204" pitchFamily="34" charset="0"/>
              </a:rPr>
              <a:t>ICAO Asia and Pacific (APAC) is a diverse region </a:t>
            </a:r>
          </a:p>
          <a:p>
            <a:pPr lvl="1">
              <a:lnSpc>
                <a:spcPct val="100000"/>
              </a:lnSpc>
            </a:pPr>
            <a:r>
              <a:rPr lang="en-SG" sz="2000" dirty="0">
                <a:latin typeface="Arial" panose="020B0604020202020204" pitchFamily="34" charset="0"/>
                <a:ea typeface="ＭＳ Ｐゴシック"/>
                <a:cs typeface="Arial" panose="020B0604020202020204" pitchFamily="34" charset="0"/>
              </a:rPr>
              <a:t>39 Contracting States</a:t>
            </a:r>
          </a:p>
          <a:p>
            <a:pPr lvl="1">
              <a:lnSpc>
                <a:spcPct val="100000"/>
              </a:lnSpc>
            </a:pPr>
            <a:endParaRPr lang="en-SG" dirty="0">
              <a:latin typeface="Arial" panose="020B0604020202020204" pitchFamily="34" charset="0"/>
              <a:ea typeface="ＭＳ Ｐゴシック"/>
              <a:cs typeface="Arial" panose="020B0604020202020204" pitchFamily="34" charset="0"/>
            </a:endParaRPr>
          </a:p>
          <a:p>
            <a:pPr>
              <a:lnSpc>
                <a:spcPct val="100000"/>
              </a:lnSpc>
            </a:pPr>
            <a:r>
              <a:rPr lang="en-SG" sz="2400" b="1" dirty="0">
                <a:latin typeface="Arial" panose="020B0604020202020204" pitchFamily="34" charset="0"/>
                <a:ea typeface="ＭＳ Ｐゴシック"/>
                <a:cs typeface="Arial" panose="020B0604020202020204" pitchFamily="34" charset="0"/>
              </a:rPr>
              <a:t>APAC Air Navigation Planning and Implementation </a:t>
            </a:r>
          </a:p>
          <a:p>
            <a:pPr lvl="1">
              <a:lnSpc>
                <a:spcPct val="100000"/>
              </a:lnSpc>
            </a:pPr>
            <a:r>
              <a:rPr lang="en-SG" sz="2000" dirty="0">
                <a:latin typeface="Arial" panose="020B0604020202020204" pitchFamily="34" charset="0"/>
                <a:ea typeface="ＭＳ Ｐゴシック"/>
                <a:cs typeface="Arial" panose="020B0604020202020204" pitchFamily="34" charset="0"/>
              </a:rPr>
              <a:t>Planning and Implementation Regional Group (PIRG) and contributory bodies</a:t>
            </a:r>
          </a:p>
          <a:p>
            <a:pPr lvl="1">
              <a:lnSpc>
                <a:spcPct val="100000"/>
              </a:lnSpc>
            </a:pPr>
            <a:r>
              <a:rPr lang="en-SG" sz="2000" dirty="0">
                <a:latin typeface="Arial" panose="020B0604020202020204" pitchFamily="34" charset="0"/>
                <a:ea typeface="ＭＳ Ｐゴシック"/>
                <a:cs typeface="Arial" panose="020B0604020202020204" pitchFamily="34" charset="0"/>
              </a:rPr>
              <a:t>Asia/Pacific Seamless ANS Plan for harmonised improvements </a:t>
            </a:r>
          </a:p>
          <a:p>
            <a:pPr lvl="1">
              <a:lnSpc>
                <a:spcPct val="100000"/>
              </a:lnSpc>
            </a:pPr>
            <a:endParaRPr lang="en-SG" dirty="0">
              <a:latin typeface="Arial" panose="020B0604020202020204" pitchFamily="34" charset="0"/>
              <a:ea typeface="ＭＳ Ｐゴシック"/>
              <a:cs typeface="Arial" panose="020B0604020202020204" pitchFamily="34" charset="0"/>
            </a:endParaRPr>
          </a:p>
          <a:p>
            <a:pPr>
              <a:lnSpc>
                <a:spcPct val="100000"/>
              </a:lnSpc>
            </a:pPr>
            <a:r>
              <a:rPr lang="en-SG" sz="2400" b="1" dirty="0">
                <a:latin typeface="Arial" panose="020B0604020202020204" pitchFamily="34" charset="0"/>
                <a:ea typeface="ＭＳ Ｐゴシック"/>
                <a:cs typeface="Arial" panose="020B0604020202020204" pitchFamily="34" charset="0"/>
              </a:rPr>
              <a:t>APAC Seamless ANS Plan</a:t>
            </a:r>
          </a:p>
          <a:p>
            <a:pPr lvl="1">
              <a:lnSpc>
                <a:spcPct val="100000"/>
              </a:lnSpc>
            </a:pPr>
            <a:r>
              <a:rPr lang="en-SG" sz="2000" dirty="0">
                <a:latin typeface="Arial" panose="020B0604020202020204" pitchFamily="34" charset="0"/>
                <a:ea typeface="ＭＳ Ｐゴシック"/>
                <a:cs typeface="Arial" panose="020B0604020202020204" pitchFamily="34" charset="0"/>
              </a:rPr>
              <a:t>Anchored to Global Air Navigation Plan (GANP) </a:t>
            </a:r>
          </a:p>
          <a:p>
            <a:pPr lvl="1">
              <a:lnSpc>
                <a:spcPct val="100000"/>
              </a:lnSpc>
            </a:pPr>
            <a:r>
              <a:rPr lang="en-SG" sz="2000" dirty="0">
                <a:latin typeface="Arial" panose="020B0604020202020204" pitchFamily="34" charset="0"/>
                <a:ea typeface="ＭＳ Ｐゴシック"/>
                <a:cs typeface="Arial" panose="020B0604020202020204" pitchFamily="34" charset="0"/>
              </a:rPr>
              <a:t>Implementation</a:t>
            </a:r>
          </a:p>
          <a:p>
            <a:pPr lvl="2">
              <a:lnSpc>
                <a:spcPct val="100000"/>
              </a:lnSpc>
            </a:pPr>
            <a:r>
              <a:rPr lang="en-SG" sz="1600" dirty="0">
                <a:latin typeface="Arial" panose="020B0604020202020204" pitchFamily="34" charset="0"/>
                <a:ea typeface="ＭＳ Ｐゴシック"/>
                <a:cs typeface="Arial" panose="020B0604020202020204" pitchFamily="34" charset="0"/>
              </a:rPr>
              <a:t>Phase IV by 27 Nov 2025</a:t>
            </a:r>
          </a:p>
          <a:p>
            <a:pPr lvl="2">
              <a:lnSpc>
                <a:spcPct val="100000"/>
              </a:lnSpc>
            </a:pPr>
            <a:r>
              <a:rPr lang="en-SG" sz="1600" dirty="0">
                <a:latin typeface="Arial" panose="020B0604020202020204" pitchFamily="34" charset="0"/>
                <a:ea typeface="ＭＳ Ｐゴシック"/>
                <a:cs typeface="Arial" panose="020B0604020202020204" pitchFamily="34" charset="0"/>
              </a:rPr>
              <a:t>Phase V by 23 Nov 2028 (being defined) </a:t>
            </a:r>
            <a:endParaRPr lang="en-SG" sz="1800" dirty="0">
              <a:latin typeface="Arial" panose="020B0604020202020204" pitchFamily="34" charset="0"/>
              <a:ea typeface="ＭＳ Ｐゴシック"/>
              <a:cs typeface="Arial" panose="020B0604020202020204" pitchFamily="34" charset="0"/>
            </a:endParaRPr>
          </a:p>
        </p:txBody>
      </p:sp>
      <p:sp>
        <p:nvSpPr>
          <p:cNvPr id="13" name="TextBox 12">
            <a:extLst>
              <a:ext uri="{FF2B5EF4-FFF2-40B4-BE49-F238E27FC236}">
                <a16:creationId xmlns:a16="http://schemas.microsoft.com/office/drawing/2014/main" id="{0E650090-E253-C837-E02B-8FBD98FDEEF6}"/>
              </a:ext>
            </a:extLst>
          </p:cNvPr>
          <p:cNvSpPr txBox="1"/>
          <p:nvPr/>
        </p:nvSpPr>
        <p:spPr>
          <a:xfrm>
            <a:off x="9981895" y="2969712"/>
            <a:ext cx="2253260" cy="276999"/>
          </a:xfrm>
          <a:prstGeom prst="rect">
            <a:avLst/>
          </a:prstGeom>
          <a:noFill/>
        </p:spPr>
        <p:txBody>
          <a:bodyPr wrap="square">
            <a:spAutoFit/>
          </a:bodyPr>
          <a:lstStyle/>
          <a:p>
            <a:r>
              <a:rPr lang="en-SG" sz="1200" u="sng" dirty="0">
                <a:latin typeface="Arial" panose="020B0604020202020204" pitchFamily="34" charset="0"/>
                <a:ea typeface="ＭＳ Ｐゴシック"/>
                <a:cs typeface="Arial" panose="020B0604020202020204" pitchFamily="34" charset="0"/>
              </a:rPr>
              <a:t>ICAO Asia and Pacific Region</a:t>
            </a:r>
            <a:endParaRPr lang="en-SG" sz="1200" u="sng" dirty="0"/>
          </a:p>
        </p:txBody>
      </p:sp>
      <p:pic>
        <p:nvPicPr>
          <p:cNvPr id="15" name="Picture 14">
            <a:extLst>
              <a:ext uri="{FF2B5EF4-FFF2-40B4-BE49-F238E27FC236}">
                <a16:creationId xmlns:a16="http://schemas.microsoft.com/office/drawing/2014/main" id="{9977C899-E293-6240-D243-BC794701D591}"/>
              </a:ext>
            </a:extLst>
          </p:cNvPr>
          <p:cNvPicPr>
            <a:picLocks noChangeAspect="1"/>
          </p:cNvPicPr>
          <p:nvPr/>
        </p:nvPicPr>
        <p:blipFill>
          <a:blip r:embed="rId4"/>
          <a:stretch>
            <a:fillRect/>
          </a:stretch>
        </p:blipFill>
        <p:spPr>
          <a:xfrm>
            <a:off x="7103161" y="3611290"/>
            <a:ext cx="4792062" cy="2372308"/>
          </a:xfrm>
          <a:prstGeom prst="rect">
            <a:avLst/>
          </a:prstGeom>
          <a:ln>
            <a:solidFill>
              <a:schemeClr val="tx1"/>
            </a:solidFill>
          </a:ln>
        </p:spPr>
      </p:pic>
      <p:sp>
        <p:nvSpPr>
          <p:cNvPr id="16" name="TextBox 15">
            <a:extLst>
              <a:ext uri="{FF2B5EF4-FFF2-40B4-BE49-F238E27FC236}">
                <a16:creationId xmlns:a16="http://schemas.microsoft.com/office/drawing/2014/main" id="{C403ACCF-2F6A-FAE9-0A7B-B0E96C1B1F98}"/>
              </a:ext>
            </a:extLst>
          </p:cNvPr>
          <p:cNvSpPr txBox="1"/>
          <p:nvPr/>
        </p:nvSpPr>
        <p:spPr>
          <a:xfrm>
            <a:off x="7865963" y="5983598"/>
            <a:ext cx="3423479" cy="276999"/>
          </a:xfrm>
          <a:prstGeom prst="rect">
            <a:avLst/>
          </a:prstGeom>
          <a:noFill/>
        </p:spPr>
        <p:txBody>
          <a:bodyPr wrap="square">
            <a:spAutoFit/>
          </a:bodyPr>
          <a:lstStyle/>
          <a:p>
            <a:r>
              <a:rPr lang="en-SG" sz="1200" u="sng" dirty="0">
                <a:latin typeface="Arial" panose="020B0604020202020204" pitchFamily="34" charset="0"/>
                <a:ea typeface="ＭＳ Ｐゴシック"/>
                <a:cs typeface="Arial" panose="020B0604020202020204" pitchFamily="34" charset="0"/>
              </a:rPr>
              <a:t>Planning and Implementation Regional Group</a:t>
            </a:r>
            <a:endParaRPr lang="en-SG" sz="1200" u="sng" dirty="0"/>
          </a:p>
        </p:txBody>
      </p:sp>
      <p:sp>
        <p:nvSpPr>
          <p:cNvPr id="6" name="Title 1">
            <a:extLst>
              <a:ext uri="{FF2B5EF4-FFF2-40B4-BE49-F238E27FC236}">
                <a16:creationId xmlns:a16="http://schemas.microsoft.com/office/drawing/2014/main" id="{EBA696B1-E094-F97A-63CA-5A938445D43E}"/>
              </a:ext>
            </a:extLst>
          </p:cNvPr>
          <p:cNvSpPr txBox="1">
            <a:spLocks/>
          </p:cNvSpPr>
          <p:nvPr/>
        </p:nvSpPr>
        <p:spPr>
          <a:xfrm>
            <a:off x="520894" y="10235"/>
            <a:ext cx="10768548" cy="8809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G" sz="2000" b="1" i="1" dirty="0">
              <a:solidFill>
                <a:schemeClr val="bg1"/>
              </a:solidFill>
              <a:latin typeface="Arial"/>
              <a:ea typeface="Tahoma" panose="020B0604030504040204" pitchFamily="34" charset="0"/>
              <a:cs typeface="Arial"/>
            </a:endParaRPr>
          </a:p>
        </p:txBody>
      </p:sp>
      <p:sp>
        <p:nvSpPr>
          <p:cNvPr id="19" name="Title 18">
            <a:extLst>
              <a:ext uri="{FF2B5EF4-FFF2-40B4-BE49-F238E27FC236}">
                <a16:creationId xmlns:a16="http://schemas.microsoft.com/office/drawing/2014/main" id="{AFCFCA9B-7742-369E-24F9-572A154ACFBD}"/>
              </a:ext>
            </a:extLst>
          </p:cNvPr>
          <p:cNvSpPr>
            <a:spLocks noGrp="1"/>
          </p:cNvSpPr>
          <p:nvPr>
            <p:ph type="title"/>
          </p:nvPr>
        </p:nvSpPr>
        <p:spPr/>
        <p:txBody>
          <a:bodyPr/>
          <a:lstStyle/>
          <a:p>
            <a:r>
              <a:rPr lang="en-US" sz="2000" dirty="0">
                <a:solidFill>
                  <a:schemeClr val="bg1"/>
                </a:solidFill>
                <a:latin typeface="Arial"/>
                <a:ea typeface="Tahoma"/>
                <a:cs typeface="Arial"/>
              </a:rPr>
              <a:t>Overview</a:t>
            </a:r>
            <a:br>
              <a:rPr lang="en-US" sz="2000" dirty="0">
                <a:solidFill>
                  <a:schemeClr val="bg1"/>
                </a:solidFill>
                <a:latin typeface="Arial"/>
                <a:ea typeface="Tahoma" panose="020B0604030504040204" pitchFamily="34" charset="0"/>
                <a:cs typeface="Arial"/>
              </a:rPr>
            </a:br>
            <a:r>
              <a:rPr lang="en-SG" sz="2400" dirty="0">
                <a:solidFill>
                  <a:schemeClr val="bg1"/>
                </a:solidFill>
                <a:latin typeface="Arial"/>
                <a:cs typeface="Arial"/>
              </a:rPr>
              <a:t>- </a:t>
            </a:r>
            <a:r>
              <a:rPr lang="en-SG" sz="2400" b="1" dirty="0">
                <a:solidFill>
                  <a:schemeClr val="bg1"/>
                </a:solidFill>
                <a:latin typeface="Arial"/>
                <a:cs typeface="Arial"/>
              </a:rPr>
              <a:t>ICAO Asia and </a:t>
            </a:r>
            <a:r>
              <a:rPr lang="en-SG" sz="2400" b="1" dirty="0">
                <a:latin typeface="Arial"/>
                <a:cs typeface="Arial"/>
              </a:rPr>
              <a:t>Pacific Region </a:t>
            </a:r>
            <a:endParaRPr lang="en-SG" dirty="0"/>
          </a:p>
        </p:txBody>
      </p:sp>
    </p:spTree>
    <p:extLst>
      <p:ext uri="{BB962C8B-B14F-4D97-AF65-F5344CB8AC3E}">
        <p14:creationId xmlns:p14="http://schemas.microsoft.com/office/powerpoint/2010/main" val="220203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0C0C9C-E9D4-CC78-0BD4-8ADD1E299270}"/>
              </a:ext>
            </a:extLst>
          </p:cNvPr>
          <p:cNvSpPr txBox="1">
            <a:spLocks/>
          </p:cNvSpPr>
          <p:nvPr/>
        </p:nvSpPr>
        <p:spPr>
          <a:xfrm>
            <a:off x="520894" y="-1195"/>
            <a:ext cx="10768548" cy="8809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Arial"/>
              <a:ea typeface="Tahoma" panose="020B0604030504040204" pitchFamily="34" charset="0"/>
              <a:cs typeface="Arial"/>
            </a:endParaRPr>
          </a:p>
        </p:txBody>
      </p:sp>
      <p:pic>
        <p:nvPicPr>
          <p:cNvPr id="2050" name="Picture 2">
            <a:extLst>
              <a:ext uri="{FF2B5EF4-FFF2-40B4-BE49-F238E27FC236}">
                <a16:creationId xmlns:a16="http://schemas.microsoft.com/office/drawing/2014/main" id="{DD0FF870-BA66-0329-F8F0-794771E7BC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48" b="407"/>
          <a:stretch/>
        </p:blipFill>
        <p:spPr bwMode="auto">
          <a:xfrm>
            <a:off x="4127516" y="2993110"/>
            <a:ext cx="3915766" cy="20226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CDBC448-5B8F-5AB2-675B-BA33BF3FAD8D}"/>
              </a:ext>
            </a:extLst>
          </p:cNvPr>
          <p:cNvSpPr/>
          <p:nvPr/>
        </p:nvSpPr>
        <p:spPr>
          <a:xfrm>
            <a:off x="230975" y="5595360"/>
            <a:ext cx="7900013" cy="1015663"/>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marL="285750" indent="-285750">
              <a:buFont typeface="Arial" panose="020B0604020202020204" pitchFamily="34" charset="0"/>
              <a:buChar char="•"/>
              <a:defRPr/>
            </a:pPr>
            <a:r>
              <a:rPr lang="en-US" sz="2400" b="1"/>
              <a:t>Initial work to envisage TBO in the APAC region</a:t>
            </a:r>
          </a:p>
          <a:p>
            <a:pPr marL="742950" lvl="1" indent="-285750">
              <a:buFont typeface="Arial" panose="020B0604020202020204" pitchFamily="34" charset="0"/>
              <a:buChar char="•"/>
              <a:defRPr/>
            </a:pPr>
            <a:r>
              <a:rPr lang="en-US"/>
              <a:t>TBO scenarios were developed and demonstrated in lab simulations</a:t>
            </a:r>
          </a:p>
          <a:p>
            <a:pPr marL="742950" lvl="1" indent="-285750">
              <a:buFont typeface="Arial" panose="020B0604020202020204" pitchFamily="34" charset="0"/>
              <a:buChar char="•"/>
              <a:defRPr/>
            </a:pPr>
            <a:r>
              <a:rPr lang="en-US"/>
              <a:t>Live flights demonstration </a:t>
            </a:r>
          </a:p>
        </p:txBody>
      </p:sp>
      <p:sp>
        <p:nvSpPr>
          <p:cNvPr id="5" name="Content Placeholder 2">
            <a:extLst>
              <a:ext uri="{FF2B5EF4-FFF2-40B4-BE49-F238E27FC236}">
                <a16:creationId xmlns:a16="http://schemas.microsoft.com/office/drawing/2014/main" id="{088C8C58-AF01-4BC6-99A5-DA64748044A0}"/>
              </a:ext>
            </a:extLst>
          </p:cNvPr>
          <p:cNvSpPr txBox="1">
            <a:spLocks/>
          </p:cNvSpPr>
          <p:nvPr/>
        </p:nvSpPr>
        <p:spPr bwMode="auto">
          <a:xfrm>
            <a:off x="8305799" y="2671482"/>
            <a:ext cx="3845859" cy="1362635"/>
          </a:xfrm>
          <a:prstGeom prst="rect">
            <a:avLst/>
          </a:prstGeom>
          <a:noFill/>
          <a:ln w="9525">
            <a:solidFill>
              <a:schemeClr val="tx1"/>
            </a:solidFill>
            <a:prstDash val="dash"/>
            <a:miter lim="800000"/>
            <a:headEnd/>
            <a:tailEnd/>
          </a:ln>
        </p:spPr>
        <p:txBody>
          <a:bodyPr lIns="68580" tIns="34290" rIns="68580" bIns="34290">
            <a:no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20000"/>
              </a:lnSpc>
              <a:defRPr/>
            </a:pPr>
            <a:r>
              <a:rPr lang="en-US" sz="1100"/>
              <a:t>TBO scenarios showed capabilities such as </a:t>
            </a:r>
          </a:p>
          <a:p>
            <a:pPr marL="115888" indent="-115888">
              <a:lnSpc>
                <a:spcPct val="120000"/>
              </a:lnSpc>
              <a:buFont typeface="Arial" panose="020B0604020202020204" pitchFamily="34" charset="0"/>
              <a:buChar char="•"/>
              <a:defRPr/>
            </a:pPr>
            <a:r>
              <a:rPr lang="en-US" sz="1100" b="1" i="1"/>
              <a:t>Trajectory negotiation </a:t>
            </a:r>
            <a:r>
              <a:rPr lang="en-US" sz="1100"/>
              <a:t>(pre and post-departure)</a:t>
            </a:r>
          </a:p>
          <a:p>
            <a:pPr marL="115888" indent="-115888">
              <a:lnSpc>
                <a:spcPct val="120000"/>
              </a:lnSpc>
              <a:buFont typeface="Arial" panose="020B0604020202020204" pitchFamily="34" charset="0"/>
              <a:buChar char="•"/>
              <a:defRPr/>
            </a:pPr>
            <a:r>
              <a:rPr lang="en-US" sz="1100" b="1" i="1"/>
              <a:t>Exchange of updated trajectory </a:t>
            </a:r>
            <a:r>
              <a:rPr lang="en-US" sz="1100" i="1"/>
              <a:t>b/w</a:t>
            </a:r>
            <a:r>
              <a:rPr lang="en-US" sz="1100" b="1" i="1"/>
              <a:t> </a:t>
            </a:r>
            <a:r>
              <a:rPr lang="en-US" sz="1100"/>
              <a:t>ATM stakeholders</a:t>
            </a:r>
          </a:p>
          <a:p>
            <a:pPr marL="115888" indent="-115888">
              <a:lnSpc>
                <a:spcPct val="120000"/>
              </a:lnSpc>
              <a:buFont typeface="Arial" panose="020B0604020202020204" pitchFamily="34" charset="0"/>
              <a:buChar char="•"/>
              <a:defRPr/>
            </a:pPr>
            <a:r>
              <a:rPr lang="en-US" sz="1100"/>
              <a:t>Improved </a:t>
            </a:r>
            <a:r>
              <a:rPr lang="en-US" sz="1100" b="1" i="1"/>
              <a:t>collaborative decision making </a:t>
            </a:r>
          </a:p>
          <a:p>
            <a:pPr marL="115888" indent="-115888">
              <a:lnSpc>
                <a:spcPct val="120000"/>
              </a:lnSpc>
              <a:buFont typeface="Arial" panose="020B0604020202020204" pitchFamily="34" charset="0"/>
              <a:buChar char="•"/>
              <a:defRPr/>
            </a:pPr>
            <a:r>
              <a:rPr lang="en-US" sz="1100"/>
              <a:t>Enhanced </a:t>
            </a:r>
            <a:r>
              <a:rPr lang="en-US" sz="1100" b="1" i="1"/>
              <a:t>demand and capacity balancing</a:t>
            </a:r>
          </a:p>
          <a:p>
            <a:pPr marL="115888" indent="-115888">
              <a:lnSpc>
                <a:spcPct val="120000"/>
              </a:lnSpc>
              <a:buFont typeface="Arial" panose="020B0604020202020204" pitchFamily="34" charset="0"/>
              <a:buChar char="•"/>
              <a:defRPr/>
            </a:pPr>
            <a:r>
              <a:rPr lang="en-US" sz="1100" b="1" i="1"/>
              <a:t>Mixed-mode operations </a:t>
            </a:r>
          </a:p>
        </p:txBody>
      </p:sp>
      <p:grpSp>
        <p:nvGrpSpPr>
          <p:cNvPr id="12" name="Group 11">
            <a:extLst>
              <a:ext uri="{FF2B5EF4-FFF2-40B4-BE49-F238E27FC236}">
                <a16:creationId xmlns:a16="http://schemas.microsoft.com/office/drawing/2014/main" id="{05650E04-84E6-D077-DB7A-3B101E5DB87C}"/>
              </a:ext>
            </a:extLst>
          </p:cNvPr>
          <p:cNvGrpSpPr/>
          <p:nvPr/>
        </p:nvGrpSpPr>
        <p:grpSpPr>
          <a:xfrm>
            <a:off x="8319247" y="4034119"/>
            <a:ext cx="3841377" cy="2164976"/>
            <a:chOff x="1168929" y="1013670"/>
            <a:chExt cx="9854142" cy="5545236"/>
          </a:xfrm>
        </p:grpSpPr>
        <p:pic>
          <p:nvPicPr>
            <p:cNvPr id="26" name="Picture 25" descr="A picture containing text, screenshot, circle, font&#10;&#10;Description automatically generated">
              <a:extLst>
                <a:ext uri="{FF2B5EF4-FFF2-40B4-BE49-F238E27FC236}">
                  <a16:creationId xmlns:a16="http://schemas.microsoft.com/office/drawing/2014/main" id="{97403106-75F6-5E26-DB6B-DD42C6A4BA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929" y="1013670"/>
              <a:ext cx="9854142" cy="5545236"/>
            </a:xfrm>
            <a:prstGeom prst="rect">
              <a:avLst/>
            </a:prstGeom>
            <a:noFill/>
            <a:ln>
              <a:solidFill>
                <a:schemeClr val="tx1"/>
              </a:solidFill>
              <a:prstDash val="dash"/>
            </a:ln>
          </p:spPr>
        </p:pic>
        <p:sp>
          <p:nvSpPr>
            <p:cNvPr id="21" name="Rectangle: Rounded Corners 20">
              <a:extLst>
                <a:ext uri="{FF2B5EF4-FFF2-40B4-BE49-F238E27FC236}">
                  <a16:creationId xmlns:a16="http://schemas.microsoft.com/office/drawing/2014/main" id="{354822E0-868D-7473-23A4-1D89E1270032}"/>
                </a:ext>
              </a:extLst>
            </p:cNvPr>
            <p:cNvSpPr/>
            <p:nvPr/>
          </p:nvSpPr>
          <p:spPr>
            <a:xfrm>
              <a:off x="2085165" y="1586069"/>
              <a:ext cx="1997740" cy="1586440"/>
            </a:xfrm>
            <a:prstGeom prst="roundRect">
              <a:avLst/>
            </a:prstGeom>
            <a:solidFill>
              <a:srgbClr val="AAD478"/>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SG" sz="700">
                  <a:latin typeface="Arial" panose="020B0604020202020204" pitchFamily="34" charset="0"/>
                  <a:cs typeface="Arial" panose="020B0604020202020204" pitchFamily="34" charset="0"/>
                </a:rPr>
                <a:t>Enhanced Predictability</a:t>
              </a:r>
            </a:p>
          </p:txBody>
        </p:sp>
        <p:sp>
          <p:nvSpPr>
            <p:cNvPr id="22" name="Rectangle: Rounded Corners 21">
              <a:extLst>
                <a:ext uri="{FF2B5EF4-FFF2-40B4-BE49-F238E27FC236}">
                  <a16:creationId xmlns:a16="http://schemas.microsoft.com/office/drawing/2014/main" id="{100C97EA-47F0-3399-A146-8AAB6769CDE0}"/>
                </a:ext>
              </a:extLst>
            </p:cNvPr>
            <p:cNvSpPr/>
            <p:nvPr/>
          </p:nvSpPr>
          <p:spPr>
            <a:xfrm>
              <a:off x="7389628" y="1286540"/>
              <a:ext cx="2424223" cy="1680865"/>
            </a:xfrm>
            <a:prstGeom prst="roundRect">
              <a:avLst/>
            </a:prstGeom>
            <a:solidFill>
              <a:srgbClr val="0057B9"/>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SG" sz="700">
                  <a:latin typeface="Arial" panose="020B0604020202020204" pitchFamily="34" charset="0"/>
                  <a:cs typeface="Arial" panose="020B0604020202020204" pitchFamily="34" charset="0"/>
                </a:rPr>
                <a:t>Alignment of Strategic Plan &amp; Tactical Actions</a:t>
              </a:r>
            </a:p>
          </p:txBody>
        </p:sp>
        <p:sp>
          <p:nvSpPr>
            <p:cNvPr id="23" name="Rectangle: Rounded Corners 22">
              <a:extLst>
                <a:ext uri="{FF2B5EF4-FFF2-40B4-BE49-F238E27FC236}">
                  <a16:creationId xmlns:a16="http://schemas.microsoft.com/office/drawing/2014/main" id="{93B57AA5-C795-4C8C-4E7C-FD97F4C0BB73}"/>
                </a:ext>
              </a:extLst>
            </p:cNvPr>
            <p:cNvSpPr/>
            <p:nvPr/>
          </p:nvSpPr>
          <p:spPr>
            <a:xfrm>
              <a:off x="1951306" y="4008312"/>
              <a:ext cx="2286001" cy="1955259"/>
            </a:xfrm>
            <a:prstGeom prst="roundRect">
              <a:avLst/>
            </a:prstGeom>
            <a:solidFill>
              <a:srgbClr val="FEC801"/>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SG" sz="700">
                  <a:latin typeface="Arial" panose="020B0604020202020204" pitchFamily="34" charset="0"/>
                  <a:cs typeface="Arial" panose="020B0604020202020204" pitchFamily="34" charset="0"/>
                </a:rPr>
                <a:t>Increased Reliable Flexibility</a:t>
              </a:r>
            </a:p>
          </p:txBody>
        </p:sp>
        <p:sp>
          <p:nvSpPr>
            <p:cNvPr id="24" name="Rectangle: Rounded Corners 23">
              <a:extLst>
                <a:ext uri="{FF2B5EF4-FFF2-40B4-BE49-F238E27FC236}">
                  <a16:creationId xmlns:a16="http://schemas.microsoft.com/office/drawing/2014/main" id="{156EE966-7A13-4A8C-F9B7-0D286313DAAE}"/>
                </a:ext>
              </a:extLst>
            </p:cNvPr>
            <p:cNvSpPr/>
            <p:nvPr/>
          </p:nvSpPr>
          <p:spPr>
            <a:xfrm>
              <a:off x="7286846" y="4753047"/>
              <a:ext cx="2154866" cy="1490930"/>
            </a:xfrm>
            <a:prstGeom prst="roundRect">
              <a:avLst/>
            </a:prstGeom>
            <a:solidFill>
              <a:srgbClr val="F59B29"/>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SG" sz="700">
                  <a:latin typeface="Arial" panose="020B0604020202020204" pitchFamily="34" charset="0"/>
                  <a:cs typeface="Arial" panose="020B0604020202020204" pitchFamily="34" charset="0"/>
                </a:rPr>
                <a:t>Improved Strategic Planning</a:t>
              </a:r>
            </a:p>
          </p:txBody>
        </p:sp>
        <p:sp>
          <p:nvSpPr>
            <p:cNvPr id="25" name="Rectangle: Rounded Corners 24">
              <a:extLst>
                <a:ext uri="{FF2B5EF4-FFF2-40B4-BE49-F238E27FC236}">
                  <a16:creationId xmlns:a16="http://schemas.microsoft.com/office/drawing/2014/main" id="{8667C63C-66B5-16C0-7A9D-CB026554D408}"/>
                </a:ext>
              </a:extLst>
            </p:cNvPr>
            <p:cNvSpPr/>
            <p:nvPr/>
          </p:nvSpPr>
          <p:spPr>
            <a:xfrm>
              <a:off x="8381999" y="3151242"/>
              <a:ext cx="1868116" cy="1439234"/>
            </a:xfrm>
            <a:prstGeom prst="roundRect">
              <a:avLst/>
            </a:prstGeom>
            <a:solidFill>
              <a:srgbClr val="002160"/>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SG" sz="700">
                  <a:latin typeface="Arial" panose="020B0604020202020204" pitchFamily="34" charset="0"/>
                  <a:cs typeface="Arial" panose="020B0604020202020204" pitchFamily="34" charset="0"/>
                </a:rPr>
                <a:t>Decreased Uncertainty</a:t>
              </a:r>
            </a:p>
          </p:txBody>
        </p:sp>
      </p:grpSp>
      <p:sp>
        <p:nvSpPr>
          <p:cNvPr id="28" name="Rectangle 27">
            <a:extLst>
              <a:ext uri="{FF2B5EF4-FFF2-40B4-BE49-F238E27FC236}">
                <a16:creationId xmlns:a16="http://schemas.microsoft.com/office/drawing/2014/main" id="{7D9FC437-81CC-94A8-3B9B-483D56316BD3}"/>
              </a:ext>
            </a:extLst>
          </p:cNvPr>
          <p:cNvSpPr/>
          <p:nvPr/>
        </p:nvSpPr>
        <p:spPr>
          <a:xfrm>
            <a:off x="263339" y="983376"/>
            <a:ext cx="11439458" cy="196977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marL="285750" indent="-285750">
              <a:buFont typeface="Arial" panose="020B0604020202020204" pitchFamily="34" charset="0"/>
              <a:buChar char="•"/>
              <a:defRPr/>
            </a:pPr>
            <a:r>
              <a:rPr lang="en-US" sz="2400" b="1" dirty="0"/>
              <a:t>Multi-Regional TBO demonstration </a:t>
            </a:r>
          </a:p>
          <a:p>
            <a:pPr marL="742950" lvl="1" indent="-285750">
              <a:buFont typeface="Arial" panose="020B0604020202020204" pitchFamily="34" charset="0"/>
              <a:buChar char="•"/>
              <a:defRPr/>
            </a:pPr>
            <a:r>
              <a:rPr lang="en-US" dirty="0"/>
              <a:t>Aims to </a:t>
            </a:r>
            <a:r>
              <a:rPr lang="en-US" u="sng" dirty="0"/>
              <a:t>identify, mature, and demonstrate key TBO capabilities</a:t>
            </a:r>
            <a:r>
              <a:rPr lang="en-US" dirty="0"/>
              <a:t> with international partners</a:t>
            </a:r>
          </a:p>
          <a:p>
            <a:pPr marL="742950" lvl="1" indent="-285750">
              <a:buFont typeface="Arial" panose="020B0604020202020204" pitchFamily="34" charset="0"/>
              <a:buChar char="•"/>
              <a:defRPr/>
            </a:pPr>
            <a:r>
              <a:rPr lang="en-US" dirty="0"/>
              <a:t>Five ANSPs (i.e.  AEROTHAI, CAAS, FAA, JCAB and </a:t>
            </a:r>
            <a:r>
              <a:rPr lang="en-US" dirty="0" err="1"/>
              <a:t>NavCanada</a:t>
            </a:r>
            <a:r>
              <a:rPr lang="en-US" dirty="0"/>
              <a:t>)</a:t>
            </a:r>
          </a:p>
          <a:p>
            <a:pPr marL="742950" lvl="1"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sz="2400" b="1" dirty="0"/>
              <a:t>Duration</a:t>
            </a:r>
          </a:p>
          <a:p>
            <a:pPr marL="742950" lvl="1" indent="-285750">
              <a:buFont typeface="Arial" panose="020B0604020202020204" pitchFamily="34" charset="0"/>
              <a:buChar char="•"/>
              <a:defRPr/>
            </a:pPr>
            <a:r>
              <a:rPr lang="en-US" sz="2000" dirty="0"/>
              <a:t>July 2020 – June 2023 </a:t>
            </a:r>
          </a:p>
        </p:txBody>
      </p:sp>
      <p:grpSp>
        <p:nvGrpSpPr>
          <p:cNvPr id="6" name="Group 5">
            <a:extLst>
              <a:ext uri="{FF2B5EF4-FFF2-40B4-BE49-F238E27FC236}">
                <a16:creationId xmlns:a16="http://schemas.microsoft.com/office/drawing/2014/main" id="{4D1F4B64-4195-1147-937E-6136CA0CA4EA}"/>
              </a:ext>
            </a:extLst>
          </p:cNvPr>
          <p:cNvGrpSpPr/>
          <p:nvPr/>
        </p:nvGrpSpPr>
        <p:grpSpPr>
          <a:xfrm>
            <a:off x="355048" y="3012140"/>
            <a:ext cx="3736618" cy="1999132"/>
            <a:chOff x="6829635" y="1737544"/>
            <a:chExt cx="4791706" cy="3223029"/>
          </a:xfrm>
        </p:grpSpPr>
        <p:grpSp>
          <p:nvGrpSpPr>
            <p:cNvPr id="8" name="Group 7">
              <a:extLst>
                <a:ext uri="{FF2B5EF4-FFF2-40B4-BE49-F238E27FC236}">
                  <a16:creationId xmlns:a16="http://schemas.microsoft.com/office/drawing/2014/main" id="{CD85B759-DC76-5108-2955-67F73D521889}"/>
                </a:ext>
              </a:extLst>
            </p:cNvPr>
            <p:cNvGrpSpPr/>
            <p:nvPr/>
          </p:nvGrpSpPr>
          <p:grpSpPr>
            <a:xfrm>
              <a:off x="6829635" y="1737544"/>
              <a:ext cx="4791706" cy="3223029"/>
              <a:chOff x="4543592" y="2614047"/>
              <a:chExt cx="4986166" cy="3109898"/>
            </a:xfrm>
          </p:grpSpPr>
          <p:grpSp>
            <p:nvGrpSpPr>
              <p:cNvPr id="14" name="Map and Logos">
                <a:extLst>
                  <a:ext uri="{FF2B5EF4-FFF2-40B4-BE49-F238E27FC236}">
                    <a16:creationId xmlns:a16="http://schemas.microsoft.com/office/drawing/2014/main" id="{54750A41-530F-0FFB-CE24-718636D1162E}"/>
                  </a:ext>
                </a:extLst>
              </p:cNvPr>
              <p:cNvGrpSpPr>
                <a:grpSpLocks/>
              </p:cNvGrpSpPr>
              <p:nvPr/>
            </p:nvGrpSpPr>
            <p:grpSpPr bwMode="auto">
              <a:xfrm>
                <a:off x="4719632" y="2614047"/>
                <a:ext cx="4716462" cy="3109898"/>
                <a:chOff x="332121" y="2124961"/>
                <a:chExt cx="6288289" cy="3853184"/>
              </a:xfrm>
            </p:grpSpPr>
            <p:pic>
              <p:nvPicPr>
                <p:cNvPr id="29" name="Picture 28">
                  <a:extLst>
                    <a:ext uri="{FF2B5EF4-FFF2-40B4-BE49-F238E27FC236}">
                      <a16:creationId xmlns:a16="http://schemas.microsoft.com/office/drawing/2014/main" id="{A744EFDE-627F-554E-04C6-CDF8CD3ED5BF}"/>
                    </a:ext>
                  </a:extLst>
                </p:cNvPr>
                <p:cNvPicPr>
                  <a:picLocks noChangeAspect="1"/>
                </p:cNvPicPr>
                <p:nvPr/>
              </p:nvPicPr>
              <p:blipFill rotWithShape="1">
                <a:blip r:embed="rId5"/>
                <a:srcRect l="34922" t="7059" r="36836" b="30760"/>
                <a:stretch/>
              </p:blipFill>
              <p:spPr>
                <a:xfrm>
                  <a:off x="332121" y="2124961"/>
                  <a:ext cx="6288289" cy="3853184"/>
                </a:xfrm>
                <a:custGeom>
                  <a:avLst/>
                  <a:gdLst>
                    <a:gd name="connsiteX0" fmla="*/ 0 w 3443287"/>
                    <a:gd name="connsiteY0" fmla="*/ 0 h 2382392"/>
                    <a:gd name="connsiteX1" fmla="*/ 3443287 w 3443287"/>
                    <a:gd name="connsiteY1" fmla="*/ 0 h 2382392"/>
                    <a:gd name="connsiteX2" fmla="*/ 3443287 w 3443287"/>
                    <a:gd name="connsiteY2" fmla="*/ 2382392 h 2382392"/>
                    <a:gd name="connsiteX3" fmla="*/ 0 w 3443287"/>
                    <a:gd name="connsiteY3" fmla="*/ 2382392 h 2382392"/>
                  </a:gdLst>
                  <a:ahLst/>
                  <a:cxnLst>
                    <a:cxn ang="0">
                      <a:pos x="connsiteX0" y="connsiteY0"/>
                    </a:cxn>
                    <a:cxn ang="0">
                      <a:pos x="connsiteX1" y="connsiteY1"/>
                    </a:cxn>
                    <a:cxn ang="0">
                      <a:pos x="connsiteX2" y="connsiteY2"/>
                    </a:cxn>
                    <a:cxn ang="0">
                      <a:pos x="connsiteX3" y="connsiteY3"/>
                    </a:cxn>
                  </a:cxnLst>
                  <a:rect l="l" t="t" r="r" b="b"/>
                  <a:pathLst>
                    <a:path w="3443287" h="2382392">
                      <a:moveTo>
                        <a:pt x="0" y="0"/>
                      </a:moveTo>
                      <a:lnTo>
                        <a:pt x="3443287" y="0"/>
                      </a:lnTo>
                      <a:lnTo>
                        <a:pt x="3443287" y="2382392"/>
                      </a:lnTo>
                      <a:lnTo>
                        <a:pt x="0" y="2382392"/>
                      </a:lnTo>
                      <a:close/>
                    </a:path>
                  </a:pathLst>
                </a:custGeom>
              </p:spPr>
            </p:pic>
            <p:sp>
              <p:nvSpPr>
                <p:cNvPr id="30" name="Freeform: Shape 29">
                  <a:extLst>
                    <a:ext uri="{FF2B5EF4-FFF2-40B4-BE49-F238E27FC236}">
                      <a16:creationId xmlns:a16="http://schemas.microsoft.com/office/drawing/2014/main" id="{FE7B3171-9721-B8D3-8E90-78597CF65D56}"/>
                    </a:ext>
                  </a:extLst>
                </p:cNvPr>
                <p:cNvSpPr/>
                <p:nvPr/>
              </p:nvSpPr>
              <p:spPr>
                <a:xfrm rot="20472000" flipV="1">
                  <a:off x="1373465" y="4641787"/>
                  <a:ext cx="230704" cy="723828"/>
                </a:xfrm>
                <a:custGeom>
                  <a:avLst/>
                  <a:gdLst>
                    <a:gd name="connsiteX0" fmla="*/ 229540 w 229540"/>
                    <a:gd name="connsiteY0" fmla="*/ 723900 h 723900"/>
                    <a:gd name="connsiteX1" fmla="*/ 13640 w 229540"/>
                    <a:gd name="connsiteY1" fmla="*/ 444500 h 723900"/>
                    <a:gd name="connsiteX2" fmla="*/ 77140 w 229540"/>
                    <a:gd name="connsiteY2" fmla="*/ 0 h 723900"/>
                  </a:gdLst>
                  <a:ahLst/>
                  <a:cxnLst>
                    <a:cxn ang="0">
                      <a:pos x="connsiteX0" y="connsiteY0"/>
                    </a:cxn>
                    <a:cxn ang="0">
                      <a:pos x="connsiteX1" y="connsiteY1"/>
                    </a:cxn>
                    <a:cxn ang="0">
                      <a:pos x="connsiteX2" y="connsiteY2"/>
                    </a:cxn>
                  </a:cxnLst>
                  <a:rect l="l" t="t" r="r" b="b"/>
                  <a:pathLst>
                    <a:path w="229540" h="723900">
                      <a:moveTo>
                        <a:pt x="229540" y="723900"/>
                      </a:moveTo>
                      <a:cubicBezTo>
                        <a:pt x="134290" y="644525"/>
                        <a:pt x="39040" y="565150"/>
                        <a:pt x="13640" y="444500"/>
                      </a:cubicBezTo>
                      <a:cubicBezTo>
                        <a:pt x="-11760" y="323850"/>
                        <a:pt x="-7527" y="84667"/>
                        <a:pt x="77140" y="0"/>
                      </a:cubicBezTo>
                    </a:path>
                  </a:pathLst>
                </a:custGeom>
                <a:noFill/>
                <a:ln w="28575">
                  <a:solidFill>
                    <a:schemeClr val="accent2">
                      <a:lumMod val="75000"/>
                    </a:schemeClr>
                  </a:solidFill>
                  <a:headEnd type="oval"/>
                  <a:tailEnd type="arrow"/>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Freeform: Shape 30">
                  <a:extLst>
                    <a:ext uri="{FF2B5EF4-FFF2-40B4-BE49-F238E27FC236}">
                      <a16:creationId xmlns:a16="http://schemas.microsoft.com/office/drawing/2014/main" id="{B77DD39B-2CFE-FAE6-5DD1-A893AFF7BF3B}"/>
                    </a:ext>
                  </a:extLst>
                </p:cNvPr>
                <p:cNvSpPr/>
                <p:nvPr/>
              </p:nvSpPr>
              <p:spPr>
                <a:xfrm>
                  <a:off x="2787325" y="3459665"/>
                  <a:ext cx="2207568" cy="468128"/>
                </a:xfrm>
                <a:custGeom>
                  <a:avLst/>
                  <a:gdLst>
                    <a:gd name="connsiteX0" fmla="*/ 2138290 w 2138290"/>
                    <a:gd name="connsiteY0" fmla="*/ 440343 h 440343"/>
                    <a:gd name="connsiteX1" fmla="*/ 872197 w 2138290"/>
                    <a:gd name="connsiteY1" fmla="*/ 4245 h 440343"/>
                    <a:gd name="connsiteX2" fmla="*/ 0 w 2138290"/>
                    <a:gd name="connsiteY2" fmla="*/ 215260 h 440343"/>
                    <a:gd name="connsiteX0" fmla="*/ 2138290 w 2138290"/>
                    <a:gd name="connsiteY0" fmla="*/ 565522 h 565522"/>
                    <a:gd name="connsiteX1" fmla="*/ 885821 w 2138290"/>
                    <a:gd name="connsiteY1" fmla="*/ 2815 h 565522"/>
                    <a:gd name="connsiteX2" fmla="*/ 0 w 2138290"/>
                    <a:gd name="connsiteY2" fmla="*/ 340439 h 565522"/>
                    <a:gd name="connsiteX0" fmla="*/ 2138290 w 2138290"/>
                    <a:gd name="connsiteY0" fmla="*/ 468049 h 468049"/>
                    <a:gd name="connsiteX1" fmla="*/ 885821 w 2138290"/>
                    <a:gd name="connsiteY1" fmla="*/ 3816 h 468049"/>
                    <a:gd name="connsiteX2" fmla="*/ 0 w 2138290"/>
                    <a:gd name="connsiteY2" fmla="*/ 242966 h 468049"/>
                  </a:gdLst>
                  <a:ahLst/>
                  <a:cxnLst>
                    <a:cxn ang="0">
                      <a:pos x="connsiteX0" y="connsiteY0"/>
                    </a:cxn>
                    <a:cxn ang="0">
                      <a:pos x="connsiteX1" y="connsiteY1"/>
                    </a:cxn>
                    <a:cxn ang="0">
                      <a:pos x="connsiteX2" y="connsiteY2"/>
                    </a:cxn>
                  </a:cxnLst>
                  <a:rect l="l" t="t" r="r" b="b"/>
                  <a:pathLst>
                    <a:path w="2138290" h="468049">
                      <a:moveTo>
                        <a:pt x="2138290" y="468049"/>
                      </a:moveTo>
                      <a:cubicBezTo>
                        <a:pt x="1683434" y="268757"/>
                        <a:pt x="1242203" y="41330"/>
                        <a:pt x="885821" y="3816"/>
                      </a:cubicBezTo>
                      <a:cubicBezTo>
                        <a:pt x="529439" y="-33698"/>
                        <a:pt x="100818" y="217175"/>
                        <a:pt x="0" y="242966"/>
                      </a:cubicBezTo>
                    </a:path>
                  </a:pathLst>
                </a:custGeom>
                <a:noFill/>
                <a:ln w="28575">
                  <a:solidFill>
                    <a:schemeClr val="accent2">
                      <a:lumMod val="75000"/>
                    </a:schemeClr>
                  </a:solidFill>
                  <a:headEnd type="oval"/>
                  <a:tailEnd type="arrow"/>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defRPr/>
                  </a:pPr>
                  <a:endParaRPr lang="en-US"/>
                </a:p>
              </p:txBody>
            </p:sp>
            <p:sp>
              <p:nvSpPr>
                <p:cNvPr id="32" name="Freeform: Shape 31">
                  <a:extLst>
                    <a:ext uri="{FF2B5EF4-FFF2-40B4-BE49-F238E27FC236}">
                      <a16:creationId xmlns:a16="http://schemas.microsoft.com/office/drawing/2014/main" id="{DB604F0C-4723-8963-7E69-5CCE69D43042}"/>
                    </a:ext>
                  </a:extLst>
                </p:cNvPr>
                <p:cNvSpPr/>
                <p:nvPr/>
              </p:nvSpPr>
              <p:spPr>
                <a:xfrm>
                  <a:off x="4222350" y="3237403"/>
                  <a:ext cx="1589533" cy="98346"/>
                </a:xfrm>
                <a:custGeom>
                  <a:avLst/>
                  <a:gdLst>
                    <a:gd name="connsiteX0" fmla="*/ 0 w 1589649"/>
                    <a:gd name="connsiteY0" fmla="*/ 98474 h 98474"/>
                    <a:gd name="connsiteX1" fmla="*/ 647113 w 1589649"/>
                    <a:gd name="connsiteY1" fmla="*/ 0 h 98474"/>
                    <a:gd name="connsiteX2" fmla="*/ 1589649 w 1589649"/>
                    <a:gd name="connsiteY2" fmla="*/ 98474 h 98474"/>
                  </a:gdLst>
                  <a:ahLst/>
                  <a:cxnLst>
                    <a:cxn ang="0">
                      <a:pos x="connsiteX0" y="connsiteY0"/>
                    </a:cxn>
                    <a:cxn ang="0">
                      <a:pos x="connsiteX1" y="connsiteY1"/>
                    </a:cxn>
                    <a:cxn ang="0">
                      <a:pos x="connsiteX2" y="connsiteY2"/>
                    </a:cxn>
                  </a:cxnLst>
                  <a:rect l="l" t="t" r="r" b="b"/>
                  <a:pathLst>
                    <a:path w="1589649" h="98474">
                      <a:moveTo>
                        <a:pt x="0" y="98474"/>
                      </a:moveTo>
                      <a:cubicBezTo>
                        <a:pt x="191086" y="49237"/>
                        <a:pt x="382172" y="0"/>
                        <a:pt x="647113" y="0"/>
                      </a:cubicBezTo>
                      <a:cubicBezTo>
                        <a:pt x="912054" y="0"/>
                        <a:pt x="1250851" y="49237"/>
                        <a:pt x="1589649" y="98474"/>
                      </a:cubicBezTo>
                    </a:path>
                  </a:pathLst>
                </a:custGeom>
                <a:noFill/>
                <a:ln w="28575">
                  <a:solidFill>
                    <a:schemeClr val="accent2">
                      <a:lumMod val="75000"/>
                    </a:schemeClr>
                  </a:solidFill>
                  <a:headEnd type="oval"/>
                  <a:tailEnd type="arrow"/>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defRPr/>
                  </a:pPr>
                  <a:endParaRPr lang="en-US"/>
                </a:p>
              </p:txBody>
            </p:sp>
            <p:sp>
              <p:nvSpPr>
                <p:cNvPr id="33" name="Freeform: Shape 32">
                  <a:extLst>
                    <a:ext uri="{FF2B5EF4-FFF2-40B4-BE49-F238E27FC236}">
                      <a16:creationId xmlns:a16="http://schemas.microsoft.com/office/drawing/2014/main" id="{DD419956-68FD-ED8E-FF38-375C11484DAE}"/>
                    </a:ext>
                  </a:extLst>
                </p:cNvPr>
                <p:cNvSpPr/>
                <p:nvPr/>
              </p:nvSpPr>
              <p:spPr>
                <a:xfrm>
                  <a:off x="1591470" y="3754704"/>
                  <a:ext cx="1153524" cy="879215"/>
                </a:xfrm>
                <a:custGeom>
                  <a:avLst/>
                  <a:gdLst>
                    <a:gd name="connsiteX0" fmla="*/ 1223889 w 1223889"/>
                    <a:gd name="connsiteY0" fmla="*/ 0 h 886265"/>
                    <a:gd name="connsiteX1" fmla="*/ 759656 w 1223889"/>
                    <a:gd name="connsiteY1" fmla="*/ 562708 h 886265"/>
                    <a:gd name="connsiteX2" fmla="*/ 0 w 1223889"/>
                    <a:gd name="connsiteY2" fmla="*/ 886265 h 886265"/>
                  </a:gdLst>
                  <a:ahLst/>
                  <a:cxnLst>
                    <a:cxn ang="0">
                      <a:pos x="connsiteX0" y="connsiteY0"/>
                    </a:cxn>
                    <a:cxn ang="0">
                      <a:pos x="connsiteX1" y="connsiteY1"/>
                    </a:cxn>
                    <a:cxn ang="0">
                      <a:pos x="connsiteX2" y="connsiteY2"/>
                    </a:cxn>
                  </a:cxnLst>
                  <a:rect l="l" t="t" r="r" b="b"/>
                  <a:pathLst>
                    <a:path w="1223889" h="886265">
                      <a:moveTo>
                        <a:pt x="1223889" y="0"/>
                      </a:moveTo>
                      <a:cubicBezTo>
                        <a:pt x="1093763" y="207498"/>
                        <a:pt x="963637" y="414997"/>
                        <a:pt x="759656" y="562708"/>
                      </a:cubicBezTo>
                      <a:cubicBezTo>
                        <a:pt x="555675" y="710419"/>
                        <a:pt x="277837" y="798342"/>
                        <a:pt x="0" y="886265"/>
                      </a:cubicBezTo>
                    </a:path>
                  </a:pathLst>
                </a:custGeom>
                <a:noFill/>
                <a:ln w="28575">
                  <a:solidFill>
                    <a:schemeClr val="accent2">
                      <a:lumMod val="75000"/>
                    </a:schemeClr>
                  </a:solidFill>
                  <a:headEnd type="oval"/>
                  <a:tailEnd type="arrow"/>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4" name="Picture 33">
                  <a:extLst>
                    <a:ext uri="{FF2B5EF4-FFF2-40B4-BE49-F238E27FC236}">
                      <a16:creationId xmlns:a16="http://schemas.microsoft.com/office/drawing/2014/main" id="{B695D89F-88C8-CF9D-3587-085BD618E8A3}"/>
                    </a:ext>
                  </a:extLst>
                </p:cNvPr>
                <p:cNvPicPr>
                  <a:picLocks noChangeAspect="1"/>
                </p:cNvPicPr>
                <p:nvPr/>
              </p:nvPicPr>
              <p:blipFill>
                <a:blip r:embed="rId6"/>
                <a:srcRect l="41876" t="46005" r="41876" b="47145"/>
                <a:stretch>
                  <a:fillRect/>
                </a:stretch>
              </p:blipFill>
              <p:spPr>
                <a:xfrm>
                  <a:off x="1402315" y="5368836"/>
                  <a:ext cx="855244" cy="358245"/>
                </a:xfrm>
                <a:custGeom>
                  <a:avLst/>
                  <a:gdLst>
                    <a:gd name="connsiteX0" fmla="*/ 0 w 740209"/>
                    <a:gd name="connsiteY0" fmla="*/ 0 h 310059"/>
                    <a:gd name="connsiteX1" fmla="*/ 740209 w 740209"/>
                    <a:gd name="connsiteY1" fmla="*/ 0 h 310059"/>
                    <a:gd name="connsiteX2" fmla="*/ 740209 w 740209"/>
                    <a:gd name="connsiteY2" fmla="*/ 310059 h 310059"/>
                    <a:gd name="connsiteX3" fmla="*/ 0 w 740209"/>
                    <a:gd name="connsiteY3" fmla="*/ 310059 h 310059"/>
                  </a:gdLst>
                  <a:ahLst/>
                  <a:cxnLst>
                    <a:cxn ang="0">
                      <a:pos x="connsiteX0" y="connsiteY0"/>
                    </a:cxn>
                    <a:cxn ang="0">
                      <a:pos x="connsiteX1" y="connsiteY1"/>
                    </a:cxn>
                    <a:cxn ang="0">
                      <a:pos x="connsiteX2" y="connsiteY2"/>
                    </a:cxn>
                    <a:cxn ang="0">
                      <a:pos x="connsiteX3" y="connsiteY3"/>
                    </a:cxn>
                  </a:cxnLst>
                  <a:rect l="l" t="t" r="r" b="b"/>
                  <a:pathLst>
                    <a:path w="740209" h="310059">
                      <a:moveTo>
                        <a:pt x="0" y="0"/>
                      </a:moveTo>
                      <a:lnTo>
                        <a:pt x="740209" y="0"/>
                      </a:lnTo>
                      <a:lnTo>
                        <a:pt x="740209" y="310059"/>
                      </a:lnTo>
                      <a:lnTo>
                        <a:pt x="0" y="310059"/>
                      </a:lnTo>
                      <a:close/>
                    </a:path>
                  </a:pathLst>
                </a:custGeom>
              </p:spPr>
            </p:pic>
            <p:pic>
              <p:nvPicPr>
                <p:cNvPr id="35" name="Picture 34">
                  <a:extLst>
                    <a:ext uri="{FF2B5EF4-FFF2-40B4-BE49-F238E27FC236}">
                      <a16:creationId xmlns:a16="http://schemas.microsoft.com/office/drawing/2014/main" id="{7CAE0FC2-F93A-4A9E-43EA-CA58AA0FAFFD}"/>
                    </a:ext>
                  </a:extLst>
                </p:cNvPr>
                <p:cNvPicPr>
                  <a:picLocks noChangeAspect="1"/>
                </p:cNvPicPr>
                <p:nvPr/>
              </p:nvPicPr>
              <p:blipFill>
                <a:blip r:embed="rId6"/>
                <a:srcRect l="61396" t="13987" r="27274" b="74608"/>
                <a:stretch>
                  <a:fillRect/>
                </a:stretch>
              </p:blipFill>
              <p:spPr>
                <a:xfrm>
                  <a:off x="1242453" y="4068551"/>
                  <a:ext cx="521459" cy="521458"/>
                </a:xfrm>
                <a:custGeom>
                  <a:avLst/>
                  <a:gdLst>
                    <a:gd name="connsiteX0" fmla="*/ 258096 w 516192"/>
                    <a:gd name="connsiteY0" fmla="*/ 0 h 516192"/>
                    <a:gd name="connsiteX1" fmla="*/ 516192 w 516192"/>
                    <a:gd name="connsiteY1" fmla="*/ 258096 h 516192"/>
                    <a:gd name="connsiteX2" fmla="*/ 258096 w 516192"/>
                    <a:gd name="connsiteY2" fmla="*/ 516192 h 516192"/>
                    <a:gd name="connsiteX3" fmla="*/ 0 w 516192"/>
                    <a:gd name="connsiteY3" fmla="*/ 258096 h 516192"/>
                    <a:gd name="connsiteX4" fmla="*/ 258096 w 516192"/>
                    <a:gd name="connsiteY4" fmla="*/ 0 h 5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92" h="516192">
                      <a:moveTo>
                        <a:pt x="258096" y="0"/>
                      </a:moveTo>
                      <a:cubicBezTo>
                        <a:pt x="400638" y="0"/>
                        <a:pt x="516192" y="115554"/>
                        <a:pt x="516192" y="258096"/>
                      </a:cubicBezTo>
                      <a:cubicBezTo>
                        <a:pt x="516192" y="400638"/>
                        <a:pt x="400638" y="516192"/>
                        <a:pt x="258096" y="516192"/>
                      </a:cubicBezTo>
                      <a:cubicBezTo>
                        <a:pt x="115554" y="516192"/>
                        <a:pt x="0" y="400638"/>
                        <a:pt x="0" y="258096"/>
                      </a:cubicBezTo>
                      <a:cubicBezTo>
                        <a:pt x="0" y="115554"/>
                        <a:pt x="115554" y="0"/>
                        <a:pt x="258096" y="0"/>
                      </a:cubicBezTo>
                      <a:close/>
                    </a:path>
                  </a:pathLst>
                </a:custGeom>
              </p:spPr>
            </p:pic>
            <p:pic>
              <p:nvPicPr>
                <p:cNvPr id="36" name="Picture 35">
                  <a:extLst>
                    <a:ext uri="{FF2B5EF4-FFF2-40B4-BE49-F238E27FC236}">
                      <a16:creationId xmlns:a16="http://schemas.microsoft.com/office/drawing/2014/main" id="{790C1034-8D01-7629-2566-03533999F642}"/>
                    </a:ext>
                  </a:extLst>
                </p:cNvPr>
                <p:cNvPicPr>
                  <a:picLocks noChangeAspect="1"/>
                </p:cNvPicPr>
                <p:nvPr/>
              </p:nvPicPr>
              <p:blipFill>
                <a:blip r:embed="rId6"/>
                <a:srcRect l="56178" t="7594" r="26312" b="86724"/>
                <a:stretch>
                  <a:fillRect/>
                </a:stretch>
              </p:blipFill>
              <p:spPr>
                <a:xfrm>
                  <a:off x="1728262" y="3237819"/>
                  <a:ext cx="1204156" cy="388205"/>
                </a:xfrm>
                <a:custGeom>
                  <a:avLst/>
                  <a:gdLst>
                    <a:gd name="connsiteX0" fmla="*/ 0 w 797719"/>
                    <a:gd name="connsiteY0" fmla="*/ 0 h 257175"/>
                    <a:gd name="connsiteX1" fmla="*/ 797719 w 797719"/>
                    <a:gd name="connsiteY1" fmla="*/ 0 h 257175"/>
                    <a:gd name="connsiteX2" fmla="*/ 797719 w 797719"/>
                    <a:gd name="connsiteY2" fmla="*/ 257175 h 257175"/>
                    <a:gd name="connsiteX3" fmla="*/ 0 w 797719"/>
                    <a:gd name="connsiteY3" fmla="*/ 257175 h 257175"/>
                  </a:gdLst>
                  <a:ahLst/>
                  <a:cxnLst>
                    <a:cxn ang="0">
                      <a:pos x="connsiteX0" y="connsiteY0"/>
                    </a:cxn>
                    <a:cxn ang="0">
                      <a:pos x="connsiteX1" y="connsiteY1"/>
                    </a:cxn>
                    <a:cxn ang="0">
                      <a:pos x="connsiteX2" y="connsiteY2"/>
                    </a:cxn>
                    <a:cxn ang="0">
                      <a:pos x="connsiteX3" y="connsiteY3"/>
                    </a:cxn>
                  </a:cxnLst>
                  <a:rect l="l" t="t" r="r" b="b"/>
                  <a:pathLst>
                    <a:path w="797719" h="257175">
                      <a:moveTo>
                        <a:pt x="0" y="0"/>
                      </a:moveTo>
                      <a:lnTo>
                        <a:pt x="797719" y="0"/>
                      </a:lnTo>
                      <a:lnTo>
                        <a:pt x="797719" y="257175"/>
                      </a:lnTo>
                      <a:lnTo>
                        <a:pt x="0" y="257175"/>
                      </a:lnTo>
                      <a:close/>
                    </a:path>
                  </a:pathLst>
                </a:custGeom>
              </p:spPr>
            </p:pic>
            <p:pic>
              <p:nvPicPr>
                <p:cNvPr id="37" name="Picture 36" descr="image006">
                  <a:extLst>
                    <a:ext uri="{FF2B5EF4-FFF2-40B4-BE49-F238E27FC236}">
                      <a16:creationId xmlns:a16="http://schemas.microsoft.com/office/drawing/2014/main" id="{C8B7F380-63B4-69B5-79BE-480E2931C805}"/>
                    </a:ext>
                  </a:extLst>
                </p:cNvPr>
                <p:cNvPicPr>
                  <a:picLocks noChangeAspect="1" noChangeArrowheads="1"/>
                </p:cNvPicPr>
                <p:nvPr/>
              </p:nvPicPr>
              <p:blipFill>
                <a:blip r:embed="rId7"/>
                <a:srcRect l="72719" t="17937" r="17163" b="64380"/>
                <a:stretch>
                  <a:fillRect/>
                </a:stretch>
              </p:blipFill>
              <p:spPr bwMode="auto">
                <a:xfrm>
                  <a:off x="5874755" y="3193316"/>
                  <a:ext cx="653388" cy="499795"/>
                </a:xfrm>
                <a:custGeom>
                  <a:avLst/>
                  <a:gdLst>
                    <a:gd name="connsiteX0" fmla="*/ 0 w 695830"/>
                    <a:gd name="connsiteY0" fmla="*/ 0 h 532260"/>
                    <a:gd name="connsiteX1" fmla="*/ 695830 w 695830"/>
                    <a:gd name="connsiteY1" fmla="*/ 0 h 532260"/>
                    <a:gd name="connsiteX2" fmla="*/ 695830 w 695830"/>
                    <a:gd name="connsiteY2" fmla="*/ 532260 h 532260"/>
                    <a:gd name="connsiteX3" fmla="*/ 0 w 695830"/>
                    <a:gd name="connsiteY3" fmla="*/ 532260 h 532260"/>
                  </a:gdLst>
                  <a:ahLst/>
                  <a:cxnLst>
                    <a:cxn ang="0">
                      <a:pos x="connsiteX0" y="connsiteY0"/>
                    </a:cxn>
                    <a:cxn ang="0">
                      <a:pos x="connsiteX1" y="connsiteY1"/>
                    </a:cxn>
                    <a:cxn ang="0">
                      <a:pos x="connsiteX2" y="connsiteY2"/>
                    </a:cxn>
                    <a:cxn ang="0">
                      <a:pos x="connsiteX3" y="connsiteY3"/>
                    </a:cxn>
                  </a:cxnLst>
                  <a:rect l="l" t="t" r="r" b="b"/>
                  <a:pathLst>
                    <a:path w="695830" h="532260">
                      <a:moveTo>
                        <a:pt x="0" y="0"/>
                      </a:moveTo>
                      <a:lnTo>
                        <a:pt x="695830" y="0"/>
                      </a:lnTo>
                      <a:lnTo>
                        <a:pt x="695830" y="532260"/>
                      </a:lnTo>
                      <a:lnTo>
                        <a:pt x="0" y="532260"/>
                      </a:lnTo>
                      <a:close/>
                    </a:path>
                  </a:pathLst>
                </a:custGeom>
                <a:noFill/>
                <a:ln>
                  <a:noFill/>
                </a:ln>
              </p:spPr>
            </p:pic>
            <p:pic>
              <p:nvPicPr>
                <p:cNvPr id="38" name="Picture 37">
                  <a:extLst>
                    <a:ext uri="{FF2B5EF4-FFF2-40B4-BE49-F238E27FC236}">
                      <a16:creationId xmlns:a16="http://schemas.microsoft.com/office/drawing/2014/main" id="{285523F8-F585-D648-0F09-F8A398FC15EE}"/>
                    </a:ext>
                  </a:extLst>
                </p:cNvPr>
                <p:cNvPicPr>
                  <a:picLocks noChangeAspect="1"/>
                </p:cNvPicPr>
                <p:nvPr/>
              </p:nvPicPr>
              <p:blipFill>
                <a:blip r:embed="rId8" cstate="print"/>
                <a:srcRect r="81576" b="4617"/>
                <a:stretch>
                  <a:fillRect/>
                </a:stretch>
              </p:blipFill>
              <p:spPr>
                <a:xfrm>
                  <a:off x="3421055" y="2868028"/>
                  <a:ext cx="699374" cy="525725"/>
                </a:xfrm>
                <a:custGeom>
                  <a:avLst/>
                  <a:gdLst>
                    <a:gd name="connsiteX0" fmla="*/ 451246 w 902492"/>
                    <a:gd name="connsiteY0" fmla="*/ 0 h 678410"/>
                    <a:gd name="connsiteX1" fmla="*/ 902492 w 902492"/>
                    <a:gd name="connsiteY1" fmla="*/ 339205 h 678410"/>
                    <a:gd name="connsiteX2" fmla="*/ 451246 w 902492"/>
                    <a:gd name="connsiteY2" fmla="*/ 678410 h 678410"/>
                    <a:gd name="connsiteX3" fmla="*/ 0 w 902492"/>
                    <a:gd name="connsiteY3" fmla="*/ 339205 h 678410"/>
                    <a:gd name="connsiteX4" fmla="*/ 451246 w 902492"/>
                    <a:gd name="connsiteY4" fmla="*/ 0 h 67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92" h="678410">
                      <a:moveTo>
                        <a:pt x="451246" y="0"/>
                      </a:moveTo>
                      <a:cubicBezTo>
                        <a:pt x="700462" y="0"/>
                        <a:pt x="902492" y="151867"/>
                        <a:pt x="902492" y="339205"/>
                      </a:cubicBezTo>
                      <a:cubicBezTo>
                        <a:pt x="902492" y="526543"/>
                        <a:pt x="700462" y="678410"/>
                        <a:pt x="451246" y="678410"/>
                      </a:cubicBezTo>
                      <a:cubicBezTo>
                        <a:pt x="202030" y="678410"/>
                        <a:pt x="0" y="526543"/>
                        <a:pt x="0" y="339205"/>
                      </a:cubicBezTo>
                      <a:cubicBezTo>
                        <a:pt x="0" y="151867"/>
                        <a:pt x="202030" y="0"/>
                        <a:pt x="451246" y="0"/>
                      </a:cubicBezTo>
                      <a:close/>
                    </a:path>
                  </a:pathLst>
                </a:custGeom>
              </p:spPr>
            </p:pic>
            <p:pic>
              <p:nvPicPr>
                <p:cNvPr id="39" name="Picture 38">
                  <a:extLst>
                    <a:ext uri="{FF2B5EF4-FFF2-40B4-BE49-F238E27FC236}">
                      <a16:creationId xmlns:a16="http://schemas.microsoft.com/office/drawing/2014/main" id="{5B1E0FD0-A79B-6E4E-A8B8-3ABFD5B22DBE}"/>
                    </a:ext>
                  </a:extLst>
                </p:cNvPr>
                <p:cNvPicPr>
                  <a:picLocks noChangeAspect="1"/>
                </p:cNvPicPr>
                <p:nvPr/>
              </p:nvPicPr>
              <p:blipFill>
                <a:blip r:embed="rId8" cstate="print"/>
                <a:srcRect r="81576" b="4617"/>
                <a:stretch>
                  <a:fillRect/>
                </a:stretch>
              </p:blipFill>
              <p:spPr>
                <a:xfrm>
                  <a:off x="5377190" y="4036494"/>
                  <a:ext cx="699374" cy="525725"/>
                </a:xfrm>
                <a:custGeom>
                  <a:avLst/>
                  <a:gdLst>
                    <a:gd name="connsiteX0" fmla="*/ 451246 w 902492"/>
                    <a:gd name="connsiteY0" fmla="*/ 0 h 678410"/>
                    <a:gd name="connsiteX1" fmla="*/ 902492 w 902492"/>
                    <a:gd name="connsiteY1" fmla="*/ 339205 h 678410"/>
                    <a:gd name="connsiteX2" fmla="*/ 451246 w 902492"/>
                    <a:gd name="connsiteY2" fmla="*/ 678410 h 678410"/>
                    <a:gd name="connsiteX3" fmla="*/ 0 w 902492"/>
                    <a:gd name="connsiteY3" fmla="*/ 339205 h 678410"/>
                    <a:gd name="connsiteX4" fmla="*/ 451246 w 902492"/>
                    <a:gd name="connsiteY4" fmla="*/ 0 h 67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92" h="678410">
                      <a:moveTo>
                        <a:pt x="451246" y="0"/>
                      </a:moveTo>
                      <a:cubicBezTo>
                        <a:pt x="700462" y="0"/>
                        <a:pt x="902492" y="151867"/>
                        <a:pt x="902492" y="339205"/>
                      </a:cubicBezTo>
                      <a:cubicBezTo>
                        <a:pt x="902492" y="526543"/>
                        <a:pt x="700462" y="678410"/>
                        <a:pt x="451246" y="678410"/>
                      </a:cubicBezTo>
                      <a:cubicBezTo>
                        <a:pt x="202030" y="678410"/>
                        <a:pt x="0" y="526543"/>
                        <a:pt x="0" y="339205"/>
                      </a:cubicBezTo>
                      <a:cubicBezTo>
                        <a:pt x="0" y="151867"/>
                        <a:pt x="202030" y="0"/>
                        <a:pt x="451246" y="0"/>
                      </a:cubicBezTo>
                      <a:close/>
                    </a:path>
                  </a:pathLst>
                </a:custGeom>
              </p:spPr>
            </p:pic>
          </p:grpSp>
          <p:grpSp>
            <p:nvGrpSpPr>
              <p:cNvPr id="15" name="Airports">
                <a:extLst>
                  <a:ext uri="{FF2B5EF4-FFF2-40B4-BE49-F238E27FC236}">
                    <a16:creationId xmlns:a16="http://schemas.microsoft.com/office/drawing/2014/main" id="{C89A4C23-53F8-2BBC-E46D-57ABCEEFCD4D}"/>
                  </a:ext>
                </a:extLst>
              </p:cNvPr>
              <p:cNvGrpSpPr>
                <a:grpSpLocks/>
              </p:cNvGrpSpPr>
              <p:nvPr/>
            </p:nvGrpSpPr>
            <p:grpSpPr bwMode="auto">
              <a:xfrm>
                <a:off x="4543592" y="2948331"/>
                <a:ext cx="4986166" cy="2625723"/>
                <a:chOff x="98039" y="2603266"/>
                <a:chExt cx="6646907" cy="3500873"/>
              </a:xfrm>
            </p:grpSpPr>
            <p:sp>
              <p:nvSpPr>
                <p:cNvPr id="16" name="Rectangle 15">
                  <a:extLst>
                    <a:ext uri="{FF2B5EF4-FFF2-40B4-BE49-F238E27FC236}">
                      <a16:creationId xmlns:a16="http://schemas.microsoft.com/office/drawing/2014/main" id="{114B5718-8AFE-5E2D-75EF-5FD1FB91106F}"/>
                    </a:ext>
                  </a:extLst>
                </p:cNvPr>
                <p:cNvSpPr/>
                <p:nvPr/>
              </p:nvSpPr>
              <p:spPr>
                <a:xfrm>
                  <a:off x="294200" y="5602503"/>
                  <a:ext cx="1295144" cy="5016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WSSS</a:t>
                  </a:r>
                </a:p>
                <a:p>
                  <a:pPr algn="ctr">
                    <a:defRPr/>
                  </a:pPr>
                  <a:r>
                    <a:rPr lang="en-US" sz="825">
                      <a:solidFill>
                        <a:schemeClr val="tx1"/>
                      </a:solidFill>
                    </a:rPr>
                    <a:t>(Singapore)</a:t>
                  </a:r>
                </a:p>
              </p:txBody>
            </p:sp>
            <p:sp>
              <p:nvSpPr>
                <p:cNvPr id="17" name="Rectangle 16">
                  <a:extLst>
                    <a:ext uri="{FF2B5EF4-FFF2-40B4-BE49-F238E27FC236}">
                      <a16:creationId xmlns:a16="http://schemas.microsoft.com/office/drawing/2014/main" id="{AF00CF36-5B71-2FF3-4159-919CAFBCC296}"/>
                    </a:ext>
                  </a:extLst>
                </p:cNvPr>
                <p:cNvSpPr/>
                <p:nvPr/>
              </p:nvSpPr>
              <p:spPr>
                <a:xfrm>
                  <a:off x="98039" y="4338887"/>
                  <a:ext cx="1447514" cy="5016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VTBS</a:t>
                  </a:r>
                </a:p>
                <a:p>
                  <a:pPr algn="ctr">
                    <a:defRPr/>
                  </a:pPr>
                  <a:r>
                    <a:rPr lang="en-US" sz="825">
                      <a:solidFill>
                        <a:schemeClr val="tx1"/>
                      </a:solidFill>
                    </a:rPr>
                    <a:t>(Bangkok)</a:t>
                  </a:r>
                </a:p>
              </p:txBody>
            </p:sp>
            <p:sp>
              <p:nvSpPr>
                <p:cNvPr id="18" name="Rectangle 17">
                  <a:extLst>
                    <a:ext uri="{FF2B5EF4-FFF2-40B4-BE49-F238E27FC236}">
                      <a16:creationId xmlns:a16="http://schemas.microsoft.com/office/drawing/2014/main" id="{EAC66C49-8218-95F8-00CF-3F3CFC4A45EE}"/>
                    </a:ext>
                  </a:extLst>
                </p:cNvPr>
                <p:cNvSpPr/>
                <p:nvPr/>
              </p:nvSpPr>
              <p:spPr>
                <a:xfrm>
                  <a:off x="2364882" y="4012046"/>
                  <a:ext cx="1447514" cy="5016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RJAA</a:t>
                  </a:r>
                </a:p>
                <a:p>
                  <a:pPr algn="ctr">
                    <a:defRPr/>
                  </a:pPr>
                  <a:r>
                    <a:rPr lang="en-US" sz="825">
                      <a:solidFill>
                        <a:schemeClr val="tx1"/>
                      </a:solidFill>
                    </a:rPr>
                    <a:t>(Narita)</a:t>
                  </a:r>
                </a:p>
              </p:txBody>
            </p:sp>
            <p:sp>
              <p:nvSpPr>
                <p:cNvPr id="19" name="Rectangle 18">
                  <a:extLst>
                    <a:ext uri="{FF2B5EF4-FFF2-40B4-BE49-F238E27FC236}">
                      <a16:creationId xmlns:a16="http://schemas.microsoft.com/office/drawing/2014/main" id="{3AEFABFD-0817-E521-86DD-3881A20293A9}"/>
                    </a:ext>
                  </a:extLst>
                </p:cNvPr>
                <p:cNvSpPr/>
                <p:nvPr/>
              </p:nvSpPr>
              <p:spPr>
                <a:xfrm>
                  <a:off x="4738742" y="3714488"/>
                  <a:ext cx="1447514" cy="5016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KIAH</a:t>
                  </a:r>
                </a:p>
                <a:p>
                  <a:pPr algn="ctr">
                    <a:defRPr/>
                  </a:pPr>
                  <a:r>
                    <a:rPr lang="en-US" sz="825">
                      <a:solidFill>
                        <a:schemeClr val="tx1"/>
                      </a:solidFill>
                    </a:rPr>
                    <a:t>(Houston)</a:t>
                  </a:r>
                </a:p>
              </p:txBody>
            </p:sp>
            <p:sp>
              <p:nvSpPr>
                <p:cNvPr id="20" name="Rectangle 19">
                  <a:extLst>
                    <a:ext uri="{FF2B5EF4-FFF2-40B4-BE49-F238E27FC236}">
                      <a16:creationId xmlns:a16="http://schemas.microsoft.com/office/drawing/2014/main" id="{66CD6B72-A7FE-FB9D-B344-A433104F6B53}"/>
                    </a:ext>
                  </a:extLst>
                </p:cNvPr>
                <p:cNvSpPr/>
                <p:nvPr/>
              </p:nvSpPr>
              <p:spPr>
                <a:xfrm>
                  <a:off x="3947265" y="2603266"/>
                  <a:ext cx="1447514" cy="6074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KSEA</a:t>
                  </a:r>
                </a:p>
                <a:p>
                  <a:pPr algn="ctr">
                    <a:defRPr/>
                  </a:pPr>
                  <a:r>
                    <a:rPr lang="en-US" sz="825">
                      <a:solidFill>
                        <a:schemeClr val="tx1"/>
                      </a:solidFill>
                    </a:rPr>
                    <a:t>(Seattle-Tacoma)</a:t>
                  </a:r>
                </a:p>
              </p:txBody>
            </p:sp>
            <p:sp>
              <p:nvSpPr>
                <p:cNvPr id="27" name="Rectangle 26">
                  <a:extLst>
                    <a:ext uri="{FF2B5EF4-FFF2-40B4-BE49-F238E27FC236}">
                      <a16:creationId xmlns:a16="http://schemas.microsoft.com/office/drawing/2014/main" id="{93D86516-7556-87E2-0DB6-A44BBF73C7D6}"/>
                    </a:ext>
                  </a:extLst>
                </p:cNvPr>
                <p:cNvSpPr/>
                <p:nvPr/>
              </p:nvSpPr>
              <p:spPr>
                <a:xfrm>
                  <a:off x="5297432" y="2694282"/>
                  <a:ext cx="1447514" cy="6074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CYYZ</a:t>
                  </a:r>
                </a:p>
                <a:p>
                  <a:pPr algn="ctr">
                    <a:defRPr/>
                  </a:pPr>
                  <a:r>
                    <a:rPr lang="en-US" sz="825">
                      <a:solidFill>
                        <a:schemeClr val="tx1"/>
                      </a:solidFill>
                    </a:rPr>
                    <a:t>(Toronto)</a:t>
                  </a:r>
                </a:p>
              </p:txBody>
            </p:sp>
          </p:grpSp>
        </p:grpSp>
        <p:sp>
          <p:nvSpPr>
            <p:cNvPr id="10" name="Freeform: Shape 9">
              <a:extLst>
                <a:ext uri="{FF2B5EF4-FFF2-40B4-BE49-F238E27FC236}">
                  <a16:creationId xmlns:a16="http://schemas.microsoft.com/office/drawing/2014/main" id="{89348563-5668-BFE4-8C0C-4F1E7BA93439}"/>
                </a:ext>
              </a:extLst>
            </p:cNvPr>
            <p:cNvSpPr/>
            <p:nvPr/>
          </p:nvSpPr>
          <p:spPr bwMode="auto">
            <a:xfrm>
              <a:off x="8355570" y="3451193"/>
              <a:ext cx="1668757" cy="999718"/>
            </a:xfrm>
            <a:custGeom>
              <a:avLst/>
              <a:gdLst>
                <a:gd name="connsiteX0" fmla="*/ 1223889 w 1223889"/>
                <a:gd name="connsiteY0" fmla="*/ 0 h 886265"/>
                <a:gd name="connsiteX1" fmla="*/ 759656 w 1223889"/>
                <a:gd name="connsiteY1" fmla="*/ 562708 h 886265"/>
                <a:gd name="connsiteX2" fmla="*/ 0 w 1223889"/>
                <a:gd name="connsiteY2" fmla="*/ 886265 h 886265"/>
              </a:gdLst>
              <a:ahLst/>
              <a:cxnLst>
                <a:cxn ang="0">
                  <a:pos x="connsiteX0" y="connsiteY0"/>
                </a:cxn>
                <a:cxn ang="0">
                  <a:pos x="connsiteX1" y="connsiteY1"/>
                </a:cxn>
                <a:cxn ang="0">
                  <a:pos x="connsiteX2" y="connsiteY2"/>
                </a:cxn>
              </a:cxnLst>
              <a:rect l="l" t="t" r="r" b="b"/>
              <a:pathLst>
                <a:path w="1223889" h="886265">
                  <a:moveTo>
                    <a:pt x="1223889" y="0"/>
                  </a:moveTo>
                  <a:cubicBezTo>
                    <a:pt x="1093763" y="207498"/>
                    <a:pt x="963637" y="414997"/>
                    <a:pt x="759656" y="562708"/>
                  </a:cubicBezTo>
                  <a:cubicBezTo>
                    <a:pt x="555675" y="710419"/>
                    <a:pt x="277837" y="798342"/>
                    <a:pt x="0" y="886265"/>
                  </a:cubicBezTo>
                </a:path>
              </a:pathLst>
            </a:custGeom>
            <a:noFill/>
            <a:ln w="28575">
              <a:solidFill>
                <a:schemeClr val="accent2">
                  <a:lumMod val="75000"/>
                </a:schemeClr>
              </a:solidFill>
              <a:headEnd type="oval"/>
              <a:tailEnd type="arrow"/>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50A3160B-DBD7-0E8F-3E67-4B1A9D6C7A0D}"/>
                </a:ext>
              </a:extLst>
            </p:cNvPr>
            <p:cNvSpPr/>
            <p:nvPr/>
          </p:nvSpPr>
          <p:spPr bwMode="auto">
            <a:xfrm>
              <a:off x="9220600" y="3048107"/>
              <a:ext cx="1043502" cy="3899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tx1"/>
                  </a:solidFill>
                </a:rPr>
                <a:t>KLAX</a:t>
              </a:r>
            </a:p>
            <a:p>
              <a:pPr algn="ctr">
                <a:defRPr/>
              </a:pPr>
              <a:r>
                <a:rPr lang="en-US" sz="825">
                  <a:solidFill>
                    <a:schemeClr val="tx1"/>
                  </a:solidFill>
                </a:rPr>
                <a:t>(Los Angeles)</a:t>
              </a:r>
            </a:p>
          </p:txBody>
        </p:sp>
        <p:pic>
          <p:nvPicPr>
            <p:cNvPr id="13" name="Picture 12">
              <a:extLst>
                <a:ext uri="{FF2B5EF4-FFF2-40B4-BE49-F238E27FC236}">
                  <a16:creationId xmlns:a16="http://schemas.microsoft.com/office/drawing/2014/main" id="{95040060-06CB-868E-D5D8-72B6AE6EA250}"/>
                </a:ext>
              </a:extLst>
            </p:cNvPr>
            <p:cNvPicPr>
              <a:picLocks noChangeAspect="1"/>
            </p:cNvPicPr>
            <p:nvPr/>
          </p:nvPicPr>
          <p:blipFill>
            <a:blip r:embed="rId8" cstate="print"/>
            <a:srcRect r="81576" b="4617"/>
            <a:stretch>
              <a:fillRect/>
            </a:stretch>
          </p:blipFill>
          <p:spPr bwMode="auto">
            <a:xfrm>
              <a:off x="10038772" y="3434372"/>
              <a:ext cx="504100" cy="439747"/>
            </a:xfrm>
            <a:custGeom>
              <a:avLst/>
              <a:gdLst>
                <a:gd name="connsiteX0" fmla="*/ 451246 w 902492"/>
                <a:gd name="connsiteY0" fmla="*/ 0 h 678410"/>
                <a:gd name="connsiteX1" fmla="*/ 902492 w 902492"/>
                <a:gd name="connsiteY1" fmla="*/ 339205 h 678410"/>
                <a:gd name="connsiteX2" fmla="*/ 451246 w 902492"/>
                <a:gd name="connsiteY2" fmla="*/ 678410 h 678410"/>
                <a:gd name="connsiteX3" fmla="*/ 0 w 902492"/>
                <a:gd name="connsiteY3" fmla="*/ 339205 h 678410"/>
                <a:gd name="connsiteX4" fmla="*/ 451246 w 902492"/>
                <a:gd name="connsiteY4" fmla="*/ 0 h 67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92" h="678410">
                  <a:moveTo>
                    <a:pt x="451246" y="0"/>
                  </a:moveTo>
                  <a:cubicBezTo>
                    <a:pt x="700462" y="0"/>
                    <a:pt x="902492" y="151867"/>
                    <a:pt x="902492" y="339205"/>
                  </a:cubicBezTo>
                  <a:cubicBezTo>
                    <a:pt x="902492" y="526543"/>
                    <a:pt x="700462" y="678410"/>
                    <a:pt x="451246" y="678410"/>
                  </a:cubicBezTo>
                  <a:cubicBezTo>
                    <a:pt x="202030" y="678410"/>
                    <a:pt x="0" y="526543"/>
                    <a:pt x="0" y="339205"/>
                  </a:cubicBezTo>
                  <a:cubicBezTo>
                    <a:pt x="0" y="151867"/>
                    <a:pt x="202030" y="0"/>
                    <a:pt x="451246" y="0"/>
                  </a:cubicBezTo>
                  <a:close/>
                </a:path>
              </a:pathLst>
            </a:custGeom>
          </p:spPr>
        </p:pic>
      </p:grpSp>
      <p:sp>
        <p:nvSpPr>
          <p:cNvPr id="40" name="TextBox 39">
            <a:extLst>
              <a:ext uri="{FF2B5EF4-FFF2-40B4-BE49-F238E27FC236}">
                <a16:creationId xmlns:a16="http://schemas.microsoft.com/office/drawing/2014/main" id="{5C12960D-46FE-A1FB-F459-FCC31EFEB25C}"/>
              </a:ext>
            </a:extLst>
          </p:cNvPr>
          <p:cNvSpPr txBox="1"/>
          <p:nvPr/>
        </p:nvSpPr>
        <p:spPr>
          <a:xfrm>
            <a:off x="1545193" y="5069203"/>
            <a:ext cx="1269724" cy="276999"/>
          </a:xfrm>
          <a:prstGeom prst="rect">
            <a:avLst/>
          </a:prstGeom>
          <a:noFill/>
        </p:spPr>
        <p:txBody>
          <a:bodyPr wrap="square">
            <a:spAutoFit/>
          </a:bodyPr>
          <a:lstStyle/>
          <a:p>
            <a:r>
              <a:rPr lang="en-SG" sz="1200" u="sng">
                <a:latin typeface="Arial" panose="020B0604020202020204" pitchFamily="34" charset="0"/>
                <a:ea typeface="ＭＳ Ｐゴシック"/>
                <a:cs typeface="Arial" panose="020B0604020202020204" pitchFamily="34" charset="0"/>
              </a:rPr>
              <a:t>Lab Scenarios</a:t>
            </a:r>
            <a:endParaRPr lang="en-SG" sz="1200" u="sng"/>
          </a:p>
        </p:txBody>
      </p:sp>
      <p:sp>
        <p:nvSpPr>
          <p:cNvPr id="41" name="TextBox 40">
            <a:extLst>
              <a:ext uri="{FF2B5EF4-FFF2-40B4-BE49-F238E27FC236}">
                <a16:creationId xmlns:a16="http://schemas.microsoft.com/office/drawing/2014/main" id="{7A4D6B07-F48D-A878-63DA-FA257A0D2C6A}"/>
              </a:ext>
            </a:extLst>
          </p:cNvPr>
          <p:cNvSpPr txBox="1"/>
          <p:nvPr/>
        </p:nvSpPr>
        <p:spPr>
          <a:xfrm>
            <a:off x="5153487" y="5019898"/>
            <a:ext cx="2076548" cy="276999"/>
          </a:xfrm>
          <a:prstGeom prst="rect">
            <a:avLst/>
          </a:prstGeom>
          <a:noFill/>
        </p:spPr>
        <p:txBody>
          <a:bodyPr wrap="square">
            <a:spAutoFit/>
          </a:bodyPr>
          <a:lstStyle/>
          <a:p>
            <a:r>
              <a:rPr lang="en-SG" sz="1200" u="sng">
                <a:latin typeface="Arial" panose="020B0604020202020204" pitchFamily="34" charset="0"/>
                <a:ea typeface="ＭＳ Ｐゴシック"/>
                <a:cs typeface="Arial" panose="020B0604020202020204" pitchFamily="34" charset="0"/>
              </a:rPr>
              <a:t>Live Flight Demonstration</a:t>
            </a:r>
            <a:endParaRPr lang="en-SG" sz="1200" u="sng"/>
          </a:p>
        </p:txBody>
      </p:sp>
      <p:sp>
        <p:nvSpPr>
          <p:cNvPr id="43" name="Title 42">
            <a:extLst>
              <a:ext uri="{FF2B5EF4-FFF2-40B4-BE49-F238E27FC236}">
                <a16:creationId xmlns:a16="http://schemas.microsoft.com/office/drawing/2014/main" id="{BF412479-1000-D54F-9E04-91444DDA8D38}"/>
              </a:ext>
            </a:extLst>
          </p:cNvPr>
          <p:cNvSpPr>
            <a:spLocks noGrp="1"/>
          </p:cNvSpPr>
          <p:nvPr>
            <p:ph type="title"/>
          </p:nvPr>
        </p:nvSpPr>
        <p:spPr/>
        <p:txBody>
          <a:bodyPr>
            <a:normAutofit/>
          </a:bodyPr>
          <a:lstStyle/>
          <a:p>
            <a:pPr>
              <a:lnSpc>
                <a:spcPct val="100000"/>
              </a:lnSpc>
            </a:pPr>
            <a:r>
              <a:rPr lang="en-US" sz="2000" dirty="0">
                <a:solidFill>
                  <a:schemeClr val="bg1"/>
                </a:solidFill>
                <a:latin typeface="Arial"/>
                <a:ea typeface="Tahoma" panose="020B0604030504040204" pitchFamily="34" charset="0"/>
                <a:cs typeface="Arial"/>
              </a:rPr>
              <a:t>Progressing global TBO concept in APAC </a:t>
            </a:r>
            <a:br>
              <a:rPr lang="en-US" sz="2000" dirty="0">
                <a:solidFill>
                  <a:schemeClr val="bg1"/>
                </a:solidFill>
                <a:latin typeface="Arial"/>
                <a:ea typeface="Tahoma" panose="020B0604030504040204" pitchFamily="34" charset="0"/>
                <a:cs typeface="Arial"/>
              </a:rPr>
            </a:br>
            <a:r>
              <a:rPr lang="en-SG" dirty="0">
                <a:solidFill>
                  <a:schemeClr val="bg1"/>
                </a:solidFill>
                <a:latin typeface="Arial"/>
                <a:cs typeface="Arial"/>
              </a:rPr>
              <a:t>- </a:t>
            </a:r>
            <a:r>
              <a:rPr lang="en-SG" b="1" dirty="0">
                <a:solidFill>
                  <a:schemeClr val="bg1"/>
                </a:solidFill>
                <a:latin typeface="Arial"/>
                <a:cs typeface="Arial"/>
              </a:rPr>
              <a:t>Multi-Regional TBO </a:t>
            </a:r>
            <a:endParaRPr lang="en-SG" dirty="0"/>
          </a:p>
        </p:txBody>
      </p:sp>
    </p:spTree>
    <p:extLst>
      <p:ext uri="{BB962C8B-B14F-4D97-AF65-F5344CB8AC3E}">
        <p14:creationId xmlns:p14="http://schemas.microsoft.com/office/powerpoint/2010/main" val="128970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B33CC9A-5015-25F2-FC37-AC91061B00D4}"/>
              </a:ext>
            </a:extLst>
          </p:cNvPr>
          <p:cNvSpPr txBox="1">
            <a:spLocks/>
          </p:cNvSpPr>
          <p:nvPr/>
        </p:nvSpPr>
        <p:spPr>
          <a:xfrm>
            <a:off x="302868" y="1026604"/>
            <a:ext cx="11439524" cy="8552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SG" sz="2400" b="1" dirty="0">
                <a:latin typeface="Arial" panose="020B0604020202020204" pitchFamily="34" charset="0"/>
                <a:ea typeface="ＭＳ Ｐゴシック"/>
                <a:cs typeface="Arial" panose="020B0604020202020204" pitchFamily="34" charset="0"/>
              </a:rPr>
              <a:t>APAC TBO Pathfinder Project will define high-level planning and implementation towards evolutionary step 3 of GANP conceptual roadmap</a:t>
            </a:r>
          </a:p>
          <a:p>
            <a:pPr>
              <a:lnSpc>
                <a:spcPct val="100000"/>
              </a:lnSpc>
            </a:pPr>
            <a:endParaRPr lang="en-SG" sz="2400" b="1" dirty="0">
              <a:latin typeface="Arial" panose="020B0604020202020204" pitchFamily="34" charset="0"/>
              <a:ea typeface="ＭＳ Ｐゴシック"/>
              <a:cs typeface="Arial" panose="020B0604020202020204" pitchFamily="34" charset="0"/>
            </a:endParaRPr>
          </a:p>
          <a:p>
            <a:pPr>
              <a:lnSpc>
                <a:spcPct val="100000"/>
              </a:lnSpc>
            </a:pPr>
            <a:r>
              <a:rPr lang="en-SG" sz="2400" b="1" dirty="0">
                <a:latin typeface="Arial" panose="020B0604020202020204" pitchFamily="34" charset="0"/>
                <a:ea typeface="ＭＳ Ｐゴシック"/>
                <a:cs typeface="Arial" panose="020B0604020202020204" pitchFamily="34" charset="0"/>
              </a:rPr>
              <a:t>Recall GANP conceptual roadmap</a:t>
            </a:r>
          </a:p>
          <a:p>
            <a:pPr>
              <a:lnSpc>
                <a:spcPct val="100000"/>
              </a:lnSpc>
            </a:pPr>
            <a:endParaRPr lang="en-SG" sz="2400" b="1" dirty="0">
              <a:latin typeface="Arial" panose="020B0604020202020204" pitchFamily="34" charset="0"/>
              <a:ea typeface="ＭＳ Ｐゴシック"/>
              <a:cs typeface="Arial" panose="020B0604020202020204" pitchFamily="34" charset="0"/>
            </a:endParaRPr>
          </a:p>
          <a:p>
            <a:pPr>
              <a:lnSpc>
                <a:spcPct val="100000"/>
              </a:lnSpc>
            </a:pPr>
            <a:endParaRPr lang="en-SG" sz="2400" b="1" dirty="0">
              <a:latin typeface="Arial" panose="020B0604020202020204" pitchFamily="34" charset="0"/>
              <a:ea typeface="ＭＳ Ｐゴシック"/>
              <a:cs typeface="Arial" panose="020B0604020202020204" pitchFamily="34" charset="0"/>
            </a:endParaRPr>
          </a:p>
          <a:p>
            <a:pPr>
              <a:lnSpc>
                <a:spcPct val="100000"/>
              </a:lnSpc>
            </a:pPr>
            <a:endParaRPr lang="en-SG" sz="2400" b="1" dirty="0">
              <a:latin typeface="Arial" panose="020B0604020202020204" pitchFamily="34" charset="0"/>
              <a:ea typeface="ＭＳ Ｐゴシック"/>
              <a:cs typeface="Arial" panose="020B0604020202020204" pitchFamily="34" charset="0"/>
            </a:endParaRPr>
          </a:p>
          <a:p>
            <a:pPr>
              <a:lnSpc>
                <a:spcPct val="100000"/>
              </a:lnSpc>
            </a:pPr>
            <a:endParaRPr lang="en-SG" sz="2400" b="1" dirty="0">
              <a:latin typeface="Arial" panose="020B0604020202020204" pitchFamily="34" charset="0"/>
              <a:ea typeface="ＭＳ Ｐゴシック"/>
              <a:cs typeface="Arial" panose="020B0604020202020204" pitchFamily="34" charset="0"/>
            </a:endParaRPr>
          </a:p>
          <a:p>
            <a:pPr>
              <a:lnSpc>
                <a:spcPct val="100000"/>
              </a:lnSpc>
            </a:pPr>
            <a:endParaRPr lang="en-SG" sz="2400" b="1" dirty="0">
              <a:latin typeface="Arial" panose="020B0604020202020204" pitchFamily="34" charset="0"/>
              <a:ea typeface="ＭＳ Ｐゴシック"/>
              <a:cs typeface="Arial" panose="020B0604020202020204" pitchFamily="34" charset="0"/>
            </a:endParaRPr>
          </a:p>
          <a:p>
            <a:pPr>
              <a:lnSpc>
                <a:spcPct val="100000"/>
              </a:lnSpc>
            </a:pPr>
            <a:r>
              <a:rPr lang="en-SG" sz="2400" b="1" dirty="0">
                <a:latin typeface="Arial" panose="020B0604020202020204" pitchFamily="34" charset="0"/>
                <a:ea typeface="ＭＳ Ｐゴシック"/>
                <a:cs typeface="Arial" panose="020B0604020202020204" pitchFamily="34" charset="0"/>
              </a:rPr>
              <a:t>Role of APAC TBO Pathfinder Project </a:t>
            </a:r>
          </a:p>
          <a:p>
            <a:pPr lvl="1">
              <a:lnSpc>
                <a:spcPct val="100000"/>
              </a:lnSpc>
            </a:pPr>
            <a:r>
              <a:rPr lang="en-SG" sz="2000" dirty="0">
                <a:latin typeface="Arial" panose="020B0604020202020204" pitchFamily="34" charset="0"/>
                <a:ea typeface="ＭＳ Ｐゴシック"/>
                <a:cs typeface="Arial" panose="020B0604020202020204" pitchFamily="34" charset="0"/>
              </a:rPr>
              <a:t>Define, develop, demonstrate TBO for APAC</a:t>
            </a:r>
          </a:p>
          <a:p>
            <a:pPr lvl="1">
              <a:lnSpc>
                <a:spcPct val="100000"/>
              </a:lnSpc>
            </a:pPr>
            <a:r>
              <a:rPr lang="en-SG" sz="2000" dirty="0">
                <a:latin typeface="Arial" panose="020B0604020202020204" pitchFamily="34" charset="0"/>
                <a:ea typeface="ＭＳ Ｐゴシック"/>
                <a:cs typeface="Arial" panose="020B0604020202020204" pitchFamily="34" charset="0"/>
              </a:rPr>
              <a:t>Discover pathways and establish roadmaps</a:t>
            </a:r>
          </a:p>
          <a:p>
            <a:pPr>
              <a:lnSpc>
                <a:spcPct val="100000"/>
              </a:lnSpc>
            </a:pPr>
            <a:endParaRPr lang="en-SG" sz="2400" b="1" dirty="0">
              <a:latin typeface="Arial" panose="020B0604020202020204" pitchFamily="34" charset="0"/>
              <a:ea typeface="ＭＳ Ｐゴシック"/>
              <a:cs typeface="Arial" panose="020B0604020202020204" pitchFamily="34" charset="0"/>
            </a:endParaRPr>
          </a:p>
        </p:txBody>
      </p:sp>
      <p:sp>
        <p:nvSpPr>
          <p:cNvPr id="2" name="Content Placeholder 7">
            <a:extLst>
              <a:ext uri="{FF2B5EF4-FFF2-40B4-BE49-F238E27FC236}">
                <a16:creationId xmlns:a16="http://schemas.microsoft.com/office/drawing/2014/main" id="{89722D2D-AF19-DE3A-9237-F397B93CDB94}"/>
              </a:ext>
            </a:extLst>
          </p:cNvPr>
          <p:cNvSpPr txBox="1">
            <a:spLocks/>
          </p:cNvSpPr>
          <p:nvPr/>
        </p:nvSpPr>
        <p:spPr>
          <a:xfrm>
            <a:off x="1157355" y="2882016"/>
            <a:ext cx="8304697" cy="1999202"/>
          </a:xfrm>
          <a:prstGeom prst="rect">
            <a:avLst/>
          </a:prstGeom>
          <a:ln>
            <a:solidFill>
              <a:schemeClr val="tx1"/>
            </a:solidFill>
            <a:prstDash val="dash"/>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SG" sz="1800" i="1">
                <a:latin typeface="Arial" panose="020B0604020202020204" pitchFamily="34" charset="0"/>
                <a:ea typeface="ＭＳ Ｐゴシック"/>
                <a:cs typeface="Arial" panose="020B0604020202020204" pitchFamily="34" charset="0"/>
              </a:rPr>
              <a:t>Evolutionary Steps: </a:t>
            </a:r>
          </a:p>
          <a:p>
            <a:pPr marL="342900" indent="-342900">
              <a:lnSpc>
                <a:spcPct val="100000"/>
              </a:lnSpc>
              <a:buAutoNum type="arabicParenR"/>
            </a:pPr>
            <a:r>
              <a:rPr lang="en-SG" sz="1800" i="1">
                <a:latin typeface="Arial" panose="020B0604020202020204" pitchFamily="34" charset="0"/>
                <a:ea typeface="ＭＳ Ｐゴシック"/>
                <a:cs typeface="Arial" panose="020B0604020202020204" pitchFamily="34" charset="0"/>
              </a:rPr>
              <a:t>Flight ops in a digital rich environment</a:t>
            </a:r>
          </a:p>
          <a:p>
            <a:pPr marL="342900" indent="-342900">
              <a:lnSpc>
                <a:spcPct val="100000"/>
              </a:lnSpc>
              <a:buAutoNum type="arabicParenR"/>
            </a:pPr>
            <a:r>
              <a:rPr lang="en-SG" sz="1800" i="1">
                <a:latin typeface="Arial" panose="020B0604020202020204" pitchFamily="34" charset="0"/>
                <a:ea typeface="ＭＳ Ｐゴシック"/>
                <a:cs typeface="Arial" panose="020B0604020202020204" pitchFamily="34" charset="0"/>
              </a:rPr>
              <a:t>Time-based operations enabled by an information revolution</a:t>
            </a:r>
          </a:p>
          <a:p>
            <a:pPr marL="342900" indent="-342900">
              <a:lnSpc>
                <a:spcPct val="100000"/>
              </a:lnSpc>
              <a:buAutoNum type="arabicParenR"/>
            </a:pPr>
            <a:r>
              <a:rPr lang="en-SG" sz="1800" b="1" i="1">
                <a:latin typeface="Arial" panose="020B0604020202020204" pitchFamily="34" charset="0"/>
                <a:ea typeface="ＭＳ Ｐゴシック"/>
                <a:cs typeface="Arial" panose="020B0604020202020204" pitchFamily="34" charset="0"/>
              </a:rPr>
              <a:t>TBO enabled by full connectivity through the internet of aviation</a:t>
            </a:r>
          </a:p>
          <a:p>
            <a:pPr marL="342900" indent="-342900">
              <a:lnSpc>
                <a:spcPct val="100000"/>
              </a:lnSpc>
              <a:buAutoNum type="arabicParenR"/>
            </a:pPr>
            <a:r>
              <a:rPr lang="en-SG" sz="1800" i="1">
                <a:latin typeface="Arial" panose="020B0604020202020204" pitchFamily="34" charset="0"/>
                <a:ea typeface="ＭＳ Ｐゴシック"/>
                <a:cs typeface="Arial" panose="020B0604020202020204" pitchFamily="34" charset="0"/>
              </a:rPr>
              <a:t>Total performance management system focus on business/mission needs</a:t>
            </a:r>
          </a:p>
          <a:p>
            <a:pPr marL="0" indent="0">
              <a:lnSpc>
                <a:spcPct val="100000"/>
              </a:lnSpc>
              <a:buNone/>
            </a:pPr>
            <a:endParaRPr lang="en-SG" sz="1800">
              <a:latin typeface="Arial" panose="020B0604020202020204" pitchFamily="34" charset="0"/>
              <a:ea typeface="ＭＳ Ｐゴシック"/>
              <a:cs typeface="Arial" panose="020B0604020202020204" pitchFamily="34" charset="0"/>
            </a:endParaRPr>
          </a:p>
        </p:txBody>
      </p:sp>
      <p:sp>
        <p:nvSpPr>
          <p:cNvPr id="3" name="Title 2">
            <a:extLst>
              <a:ext uri="{FF2B5EF4-FFF2-40B4-BE49-F238E27FC236}">
                <a16:creationId xmlns:a16="http://schemas.microsoft.com/office/drawing/2014/main" id="{CABC08DE-C052-A8CA-9B86-4715B7C22980}"/>
              </a:ext>
            </a:extLst>
          </p:cNvPr>
          <p:cNvSpPr>
            <a:spLocks noGrp="1"/>
          </p:cNvSpPr>
          <p:nvPr>
            <p:ph type="title"/>
          </p:nvPr>
        </p:nvSpPr>
        <p:spPr/>
        <p:txBody>
          <a:bodyPr/>
          <a:lstStyle/>
          <a:p>
            <a:r>
              <a:rPr lang="en-US" sz="2000" dirty="0">
                <a:solidFill>
                  <a:schemeClr val="bg1"/>
                </a:solidFill>
                <a:latin typeface="Arial"/>
                <a:ea typeface="Tahoma" panose="020B0604030504040204" pitchFamily="34" charset="0"/>
                <a:cs typeface="Arial"/>
              </a:rPr>
              <a:t>Progressing global TBO concept in APAC </a:t>
            </a:r>
            <a:br>
              <a:rPr lang="en-US" sz="2000" dirty="0">
                <a:solidFill>
                  <a:schemeClr val="bg1"/>
                </a:solidFill>
                <a:latin typeface="Arial"/>
                <a:ea typeface="Tahoma" panose="020B0604030504040204" pitchFamily="34" charset="0"/>
                <a:cs typeface="Arial"/>
              </a:rPr>
            </a:br>
            <a:r>
              <a:rPr lang="en-SG" dirty="0">
                <a:solidFill>
                  <a:schemeClr val="bg1"/>
                </a:solidFill>
                <a:latin typeface="Arial"/>
                <a:cs typeface="Arial"/>
              </a:rPr>
              <a:t>- </a:t>
            </a:r>
            <a:r>
              <a:rPr lang="en-SG" b="1" dirty="0">
                <a:solidFill>
                  <a:schemeClr val="bg1"/>
                </a:solidFill>
                <a:latin typeface="Arial"/>
                <a:cs typeface="Arial"/>
              </a:rPr>
              <a:t>APAC TBO Pathfinder  </a:t>
            </a:r>
            <a:endParaRPr lang="en-SG" sz="1800" dirty="0"/>
          </a:p>
        </p:txBody>
      </p:sp>
    </p:spTree>
    <p:extLst>
      <p:ext uri="{BB962C8B-B14F-4D97-AF65-F5344CB8AC3E}">
        <p14:creationId xmlns:p14="http://schemas.microsoft.com/office/powerpoint/2010/main" val="350580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4FB602E-2461-8BE6-81F1-AF7F30C2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717" y="5464695"/>
            <a:ext cx="792000" cy="79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9E0A7D6-52CE-31D4-5129-404D02D5F6E3}"/>
              </a:ext>
            </a:extLst>
          </p:cNvPr>
          <p:cNvSpPr>
            <a:spLocks noGrp="1"/>
          </p:cNvSpPr>
          <p:nvPr>
            <p:ph type="title"/>
          </p:nvPr>
        </p:nvSpPr>
        <p:spPr/>
        <p:txBody>
          <a:bodyPr/>
          <a:lstStyle/>
          <a:p>
            <a:r>
              <a:rPr lang="en-US" sz="2000" dirty="0">
                <a:solidFill>
                  <a:schemeClr val="bg1"/>
                </a:solidFill>
                <a:latin typeface="Arial"/>
                <a:ea typeface="Tahoma" panose="020B0604030504040204" pitchFamily="34" charset="0"/>
                <a:cs typeface="Arial"/>
              </a:rPr>
              <a:t>An initiative under the Asia and Pacific ANSP Committee </a:t>
            </a:r>
            <a:br>
              <a:rPr lang="en-US" sz="2000" dirty="0">
                <a:solidFill>
                  <a:schemeClr val="bg1"/>
                </a:solidFill>
                <a:latin typeface="Arial"/>
                <a:ea typeface="Tahoma" panose="020B0604030504040204" pitchFamily="34" charset="0"/>
                <a:cs typeface="Arial"/>
              </a:rPr>
            </a:br>
            <a:r>
              <a:rPr lang="en-SG" dirty="0">
                <a:solidFill>
                  <a:schemeClr val="bg1"/>
                </a:solidFill>
                <a:latin typeface="Arial"/>
                <a:cs typeface="Arial"/>
              </a:rPr>
              <a:t>- </a:t>
            </a:r>
            <a:r>
              <a:rPr lang="en-SG" b="1" dirty="0">
                <a:solidFill>
                  <a:schemeClr val="bg1"/>
                </a:solidFill>
                <a:latin typeface="Arial"/>
                <a:cs typeface="Arial"/>
              </a:rPr>
              <a:t>APAC TBO Pathfinder  </a:t>
            </a:r>
            <a:endParaRPr lang="en-SG" dirty="0"/>
          </a:p>
        </p:txBody>
      </p:sp>
      <p:sp>
        <p:nvSpPr>
          <p:cNvPr id="40" name="Content Placeholder 2">
            <a:extLst>
              <a:ext uri="{FF2B5EF4-FFF2-40B4-BE49-F238E27FC236}">
                <a16:creationId xmlns:a16="http://schemas.microsoft.com/office/drawing/2014/main" id="{047B7F84-834F-7AF4-5EB6-7A0308831A1D}"/>
              </a:ext>
            </a:extLst>
          </p:cNvPr>
          <p:cNvSpPr>
            <a:spLocks noGrp="1"/>
          </p:cNvSpPr>
          <p:nvPr>
            <p:ph idx="4294967295"/>
          </p:nvPr>
        </p:nvSpPr>
        <p:spPr>
          <a:xfrm>
            <a:off x="379413" y="995363"/>
            <a:ext cx="11812587" cy="536575"/>
          </a:xfrm>
        </p:spPr>
        <p:txBody>
          <a:bodyPr>
            <a:noAutofit/>
          </a:bodyPr>
          <a:lstStyle/>
          <a:p>
            <a:r>
              <a:rPr lang="en-SG" sz="2000" b="1" dirty="0">
                <a:latin typeface="Arial" panose="020B0604020202020204" pitchFamily="34" charset="0"/>
                <a:cs typeface="Arial" panose="020B0604020202020204" pitchFamily="34" charset="0"/>
              </a:rPr>
              <a:t>Letter of Intent (LOI) signed on 23 October 2023, now involving 11 ANSPs, CANSO and IATA </a:t>
            </a:r>
          </a:p>
          <a:p>
            <a:r>
              <a:rPr lang="en-SG" sz="2000" b="1" dirty="0">
                <a:latin typeface="Arial" panose="020B0604020202020204" pitchFamily="34" charset="0"/>
                <a:cs typeface="Arial" panose="020B0604020202020204" pitchFamily="34" charset="0"/>
              </a:rPr>
              <a:t>Over the next 4 years:</a:t>
            </a:r>
          </a:p>
          <a:p>
            <a:pPr marL="0" indent="0">
              <a:buNone/>
            </a:pPr>
            <a:endParaRPr lang="en-SG" b="1" dirty="0">
              <a:latin typeface="Arial" panose="020B0604020202020204" pitchFamily="34" charset="0"/>
              <a:cs typeface="Arial" panose="020B0604020202020204" pitchFamily="34" charset="0"/>
            </a:endParaRPr>
          </a:p>
        </p:txBody>
      </p:sp>
      <p:pic>
        <p:nvPicPr>
          <p:cNvPr id="17" name="Picture 16" descr="FAA_logo.ai">
            <a:extLst>
              <a:ext uri="{FF2B5EF4-FFF2-40B4-BE49-F238E27FC236}">
                <a16:creationId xmlns:a16="http://schemas.microsoft.com/office/drawing/2014/main" id="{93CDAD9A-4FD0-D655-06D0-9E6B3187E666}"/>
              </a:ext>
            </a:extLst>
          </p:cNvPr>
          <p:cNvPicPr>
            <a:picLocks noChangeAspect="1"/>
          </p:cNvPicPr>
          <p:nvPr/>
        </p:nvPicPr>
        <p:blipFill>
          <a:blip r:embed="rId4"/>
          <a:stretch>
            <a:fillRect/>
          </a:stretch>
        </p:blipFill>
        <p:spPr>
          <a:xfrm>
            <a:off x="1748247" y="5517888"/>
            <a:ext cx="685615" cy="685615"/>
          </a:xfrm>
          <a:prstGeom prst="rect">
            <a:avLst/>
          </a:prstGeom>
        </p:spPr>
      </p:pic>
      <p:pic>
        <p:nvPicPr>
          <p:cNvPr id="18" name="Picture 5">
            <a:extLst>
              <a:ext uri="{FF2B5EF4-FFF2-40B4-BE49-F238E27FC236}">
                <a16:creationId xmlns:a16="http://schemas.microsoft.com/office/drawing/2014/main" id="{CB304832-392D-63D7-1BDA-F6B2674E74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759"/>
          <a:stretch/>
        </p:blipFill>
        <p:spPr bwMode="auto">
          <a:xfrm>
            <a:off x="570698" y="5615809"/>
            <a:ext cx="1092373" cy="489773"/>
          </a:xfrm>
          <a:prstGeom prst="rect">
            <a:avLst/>
          </a:prstGeom>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D0AAD05-7980-E50C-2431-7EBB96674787}"/>
              </a:ext>
            </a:extLst>
          </p:cNvPr>
          <p:cNvPicPr>
            <a:picLocks noChangeAspect="1"/>
          </p:cNvPicPr>
          <p:nvPr/>
        </p:nvPicPr>
        <p:blipFill>
          <a:blip r:embed="rId6"/>
          <a:stretch>
            <a:fillRect/>
          </a:stretch>
        </p:blipFill>
        <p:spPr>
          <a:xfrm>
            <a:off x="4710893" y="5517958"/>
            <a:ext cx="1226335" cy="685475"/>
          </a:xfrm>
          <a:prstGeom prst="rect">
            <a:avLst/>
          </a:prstGeom>
        </p:spPr>
      </p:pic>
      <p:pic>
        <p:nvPicPr>
          <p:cNvPr id="20" name="Picture 19">
            <a:extLst>
              <a:ext uri="{FF2B5EF4-FFF2-40B4-BE49-F238E27FC236}">
                <a16:creationId xmlns:a16="http://schemas.microsoft.com/office/drawing/2014/main" id="{E5BA1DE2-0CCD-32AA-02B7-57BDC72C6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002" y="4938638"/>
            <a:ext cx="1735676" cy="357427"/>
          </a:xfrm>
          <a:prstGeom prst="rect">
            <a:avLst/>
          </a:prstGeom>
        </p:spPr>
      </p:pic>
      <p:pic>
        <p:nvPicPr>
          <p:cNvPr id="21" name="Picture 20">
            <a:extLst>
              <a:ext uri="{FF2B5EF4-FFF2-40B4-BE49-F238E27FC236}">
                <a16:creationId xmlns:a16="http://schemas.microsoft.com/office/drawing/2014/main" id="{C0BC4584-B4F5-F630-1480-05AEF227D1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845" y="4721351"/>
            <a:ext cx="792000" cy="792000"/>
          </a:xfrm>
          <a:prstGeom prst="rect">
            <a:avLst/>
          </a:prstGeom>
        </p:spPr>
      </p:pic>
      <p:pic>
        <p:nvPicPr>
          <p:cNvPr id="22" name="図 1">
            <a:extLst>
              <a:ext uri="{FF2B5EF4-FFF2-40B4-BE49-F238E27FC236}">
                <a16:creationId xmlns:a16="http://schemas.microsoft.com/office/drawing/2014/main" id="{5257F5A9-018A-0F38-BD35-3AAC45C3BA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9038" y="5616423"/>
            <a:ext cx="1229503" cy="488544"/>
          </a:xfrm>
          <a:prstGeom prst="rect">
            <a:avLst/>
          </a:prstGeom>
          <a:noFill/>
          <a:ln>
            <a:noFill/>
          </a:ln>
        </p:spPr>
      </p:pic>
      <p:pic>
        <p:nvPicPr>
          <p:cNvPr id="23" name="Picture 22">
            <a:extLst>
              <a:ext uri="{FF2B5EF4-FFF2-40B4-BE49-F238E27FC236}">
                <a16:creationId xmlns:a16="http://schemas.microsoft.com/office/drawing/2014/main" id="{E8D029D0-6448-7844-3A6A-5F837B079B59}"/>
              </a:ext>
            </a:extLst>
          </p:cNvPr>
          <p:cNvPicPr>
            <a:picLocks noChangeAspect="1"/>
          </p:cNvPicPr>
          <p:nvPr/>
        </p:nvPicPr>
        <p:blipFill>
          <a:blip r:embed="rId10"/>
          <a:stretch>
            <a:fillRect/>
          </a:stretch>
        </p:blipFill>
        <p:spPr>
          <a:xfrm>
            <a:off x="6022405" y="5557376"/>
            <a:ext cx="1006974" cy="606639"/>
          </a:xfrm>
          <a:prstGeom prst="rect">
            <a:avLst/>
          </a:prstGeom>
        </p:spPr>
      </p:pic>
      <p:pic>
        <p:nvPicPr>
          <p:cNvPr id="24" name="Picture 23">
            <a:extLst>
              <a:ext uri="{FF2B5EF4-FFF2-40B4-BE49-F238E27FC236}">
                <a16:creationId xmlns:a16="http://schemas.microsoft.com/office/drawing/2014/main" id="{0591C3B3-8108-D598-F7F7-7B43E6A1A8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3355" y="4710332"/>
            <a:ext cx="1010137" cy="814039"/>
          </a:xfrm>
          <a:prstGeom prst="rect">
            <a:avLst/>
          </a:prstGeom>
        </p:spPr>
      </p:pic>
      <p:pic>
        <p:nvPicPr>
          <p:cNvPr id="25" name="Picture 24">
            <a:extLst>
              <a:ext uri="{FF2B5EF4-FFF2-40B4-BE49-F238E27FC236}">
                <a16:creationId xmlns:a16="http://schemas.microsoft.com/office/drawing/2014/main" id="{78DCE8BE-8DCA-D212-0DC5-D9362998F8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1858" y="4793479"/>
            <a:ext cx="863659" cy="647744"/>
          </a:xfrm>
          <a:prstGeom prst="rect">
            <a:avLst/>
          </a:prstGeom>
        </p:spPr>
      </p:pic>
      <p:pic>
        <p:nvPicPr>
          <p:cNvPr id="26" name="Picture 25">
            <a:extLst>
              <a:ext uri="{FF2B5EF4-FFF2-40B4-BE49-F238E27FC236}">
                <a16:creationId xmlns:a16="http://schemas.microsoft.com/office/drawing/2014/main" id="{CF6C851B-4DD0-DD0F-C9AC-7826A97E8B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48188" y="4749513"/>
            <a:ext cx="539160" cy="735676"/>
          </a:xfrm>
          <a:prstGeom prst="rect">
            <a:avLst/>
          </a:prstGeom>
        </p:spPr>
      </p:pic>
      <p:grpSp>
        <p:nvGrpSpPr>
          <p:cNvPr id="14" name="Group 13">
            <a:extLst>
              <a:ext uri="{FF2B5EF4-FFF2-40B4-BE49-F238E27FC236}">
                <a16:creationId xmlns:a16="http://schemas.microsoft.com/office/drawing/2014/main" id="{82DFAB37-D322-9905-D957-B35D2465FF94}"/>
              </a:ext>
            </a:extLst>
          </p:cNvPr>
          <p:cNvGrpSpPr/>
          <p:nvPr/>
        </p:nvGrpSpPr>
        <p:grpSpPr>
          <a:xfrm>
            <a:off x="1788428" y="1745862"/>
            <a:ext cx="14380418" cy="3689403"/>
            <a:chOff x="-389347" y="1608924"/>
            <a:chExt cx="14380418" cy="3689403"/>
          </a:xfrm>
        </p:grpSpPr>
        <p:grpSp>
          <p:nvGrpSpPr>
            <p:cNvPr id="27" name="Group 26">
              <a:extLst>
                <a:ext uri="{FF2B5EF4-FFF2-40B4-BE49-F238E27FC236}">
                  <a16:creationId xmlns:a16="http://schemas.microsoft.com/office/drawing/2014/main" id="{6A098637-C581-D43A-9AB0-1A1714AB92AE}"/>
                </a:ext>
              </a:extLst>
            </p:cNvPr>
            <p:cNvGrpSpPr/>
            <p:nvPr/>
          </p:nvGrpSpPr>
          <p:grpSpPr>
            <a:xfrm>
              <a:off x="-389347" y="1608924"/>
              <a:ext cx="14380418" cy="3689403"/>
              <a:chOff x="-754484" y="1689883"/>
              <a:chExt cx="14380418" cy="3689403"/>
            </a:xfrm>
          </p:grpSpPr>
          <p:grpSp>
            <p:nvGrpSpPr>
              <p:cNvPr id="28" name="Group 27">
                <a:extLst>
                  <a:ext uri="{FF2B5EF4-FFF2-40B4-BE49-F238E27FC236}">
                    <a16:creationId xmlns:a16="http://schemas.microsoft.com/office/drawing/2014/main" id="{258ED9D1-AC2D-3B73-209D-36759C8B4658}"/>
                  </a:ext>
                </a:extLst>
              </p:cNvPr>
              <p:cNvGrpSpPr/>
              <p:nvPr/>
            </p:nvGrpSpPr>
            <p:grpSpPr>
              <a:xfrm>
                <a:off x="-754484" y="1727983"/>
                <a:ext cx="7400864" cy="3651303"/>
                <a:chOff x="2407816" y="1727983"/>
                <a:chExt cx="7400864" cy="3651303"/>
              </a:xfrm>
            </p:grpSpPr>
            <p:sp>
              <p:nvSpPr>
                <p:cNvPr id="32" name="Freeform: Shape 31">
                  <a:extLst>
                    <a:ext uri="{FF2B5EF4-FFF2-40B4-BE49-F238E27FC236}">
                      <a16:creationId xmlns:a16="http://schemas.microsoft.com/office/drawing/2014/main" id="{C0448B80-712E-15DA-2119-D8376835E758}"/>
                    </a:ext>
                  </a:extLst>
                </p:cNvPr>
                <p:cNvSpPr/>
                <p:nvPr/>
              </p:nvSpPr>
              <p:spPr>
                <a:xfrm>
                  <a:off x="2407816" y="1727983"/>
                  <a:ext cx="7376368" cy="3651303"/>
                </a:xfrm>
                <a:custGeom>
                  <a:avLst/>
                  <a:gdLst>
                    <a:gd name="connsiteX0" fmla="*/ 0 w 7376368"/>
                    <a:gd name="connsiteY0" fmla="*/ 1266521 h 3651303"/>
                    <a:gd name="connsiteX1" fmla="*/ 15344 w 7376368"/>
                    <a:gd name="connsiteY1" fmla="*/ 1289537 h 3651303"/>
                    <a:gd name="connsiteX2" fmla="*/ 853544 w 7376368"/>
                    <a:gd name="connsiteY2" fmla="*/ 2302997 h 3651303"/>
                    <a:gd name="connsiteX3" fmla="*/ 1165964 w 7376368"/>
                    <a:gd name="connsiteY3" fmla="*/ 3004037 h 3651303"/>
                    <a:gd name="connsiteX4" fmla="*/ 1211684 w 7376368"/>
                    <a:gd name="connsiteY4" fmla="*/ 3110717 h 3651303"/>
                    <a:gd name="connsiteX5" fmla="*/ 1675824 w 7376368"/>
                    <a:gd name="connsiteY5" fmla="*/ 3651303 h 3651303"/>
                    <a:gd name="connsiteX6" fmla="*/ 0 w 7376368"/>
                    <a:gd name="connsiteY6" fmla="*/ 3651303 h 3651303"/>
                    <a:gd name="connsiteX7" fmla="*/ 3371172 w 7376368"/>
                    <a:gd name="connsiteY7" fmla="*/ 0 h 3651303"/>
                    <a:gd name="connsiteX8" fmla="*/ 7376368 w 7376368"/>
                    <a:gd name="connsiteY8" fmla="*/ 0 h 3651303"/>
                    <a:gd name="connsiteX9" fmla="*/ 7376368 w 7376368"/>
                    <a:gd name="connsiteY9" fmla="*/ 3651303 h 3651303"/>
                    <a:gd name="connsiteX10" fmla="*/ 2484379 w 7376368"/>
                    <a:gd name="connsiteY10" fmla="*/ 3651303 h 3651303"/>
                    <a:gd name="connsiteX11" fmla="*/ 2674724 w 7376368"/>
                    <a:gd name="connsiteY11" fmla="*/ 3118337 h 3651303"/>
                    <a:gd name="connsiteX12" fmla="*/ 2857604 w 7376368"/>
                    <a:gd name="connsiteY12" fmla="*/ 2325857 h 3651303"/>
                    <a:gd name="connsiteX13" fmla="*/ 2369924 w 7376368"/>
                    <a:gd name="connsiteY13" fmla="*/ 1929617 h 3651303"/>
                    <a:gd name="connsiteX14" fmla="*/ 2255624 w 7376368"/>
                    <a:gd name="connsiteY14" fmla="*/ 1487657 h 3651303"/>
                    <a:gd name="connsiteX15" fmla="*/ 2499464 w 7376368"/>
                    <a:gd name="connsiteY15" fmla="*/ 756137 h 3651303"/>
                    <a:gd name="connsiteX16" fmla="*/ 2750924 w 7376368"/>
                    <a:gd name="connsiteY16" fmla="*/ 474197 h 3651303"/>
                    <a:gd name="connsiteX17" fmla="*/ 2949044 w 7376368"/>
                    <a:gd name="connsiteY17" fmla="*/ 359897 h 3651303"/>
                    <a:gd name="connsiteX18" fmla="*/ 3131924 w 7376368"/>
                    <a:gd name="connsiteY18" fmla="*/ 291317 h 3651303"/>
                    <a:gd name="connsiteX19" fmla="*/ 3307184 w 7376368"/>
                    <a:gd name="connsiteY19" fmla="*/ 230357 h 36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76368" h="3651303">
                      <a:moveTo>
                        <a:pt x="0" y="1266521"/>
                      </a:moveTo>
                      <a:lnTo>
                        <a:pt x="15344" y="1289537"/>
                      </a:lnTo>
                      <a:lnTo>
                        <a:pt x="853544" y="2302997"/>
                      </a:lnTo>
                      <a:lnTo>
                        <a:pt x="1165964" y="3004037"/>
                      </a:lnTo>
                      <a:lnTo>
                        <a:pt x="1211684" y="3110717"/>
                      </a:lnTo>
                      <a:lnTo>
                        <a:pt x="1675824" y="3651303"/>
                      </a:lnTo>
                      <a:lnTo>
                        <a:pt x="0" y="3651303"/>
                      </a:lnTo>
                      <a:close/>
                      <a:moveTo>
                        <a:pt x="3371172" y="0"/>
                      </a:moveTo>
                      <a:lnTo>
                        <a:pt x="7376368" y="0"/>
                      </a:lnTo>
                      <a:lnTo>
                        <a:pt x="7376368" y="3651303"/>
                      </a:lnTo>
                      <a:lnTo>
                        <a:pt x="2484379" y="3651303"/>
                      </a:lnTo>
                      <a:lnTo>
                        <a:pt x="2674724" y="3118337"/>
                      </a:lnTo>
                      <a:lnTo>
                        <a:pt x="2857604" y="2325857"/>
                      </a:lnTo>
                      <a:lnTo>
                        <a:pt x="2369924" y="1929617"/>
                      </a:lnTo>
                      <a:lnTo>
                        <a:pt x="2255624" y="1487657"/>
                      </a:lnTo>
                      <a:lnTo>
                        <a:pt x="2499464" y="756137"/>
                      </a:lnTo>
                      <a:lnTo>
                        <a:pt x="2750924" y="474197"/>
                      </a:lnTo>
                      <a:lnTo>
                        <a:pt x="2949044" y="359897"/>
                      </a:lnTo>
                      <a:lnTo>
                        <a:pt x="3131924" y="291317"/>
                      </a:lnTo>
                      <a:lnTo>
                        <a:pt x="3307184" y="230357"/>
                      </a:lnTo>
                      <a:close/>
                    </a:path>
                  </a:pathLst>
                </a:custGeom>
                <a:blipFill>
                  <a:blip r:embed="rId14">
                    <a:alphaModFix amt="15000"/>
                    <a:extLst>
                      <a:ext uri="{96DAC541-7B7A-43D3-8B79-37D633B846F1}">
                        <asvg:svgBlip xmlns:asvg="http://schemas.microsoft.com/office/drawing/2016/SVG/main" r:embed="rId15"/>
                      </a:ext>
                    </a:extLst>
                  </a:blip>
                  <a:stretch>
                    <a:fillRect/>
                  </a:stretch>
                </a:blipFill>
              </p:spPr>
              <p:txBody>
                <a:bodyPr/>
                <a:lstStyle/>
                <a:p>
                  <a:endParaRPr lang="en-SG"/>
                </a:p>
              </p:txBody>
            </p:sp>
            <p:pic>
              <p:nvPicPr>
                <p:cNvPr id="33" name="Graphic 32" descr="Marker with solid fill">
                  <a:extLst>
                    <a:ext uri="{FF2B5EF4-FFF2-40B4-BE49-F238E27FC236}">
                      <a16:creationId xmlns:a16="http://schemas.microsoft.com/office/drawing/2014/main" id="{C8822455-0335-0A05-2821-414BCBC5C38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492994" y="4704544"/>
                  <a:ext cx="315686" cy="315686"/>
                </a:xfrm>
                <a:prstGeom prst="rect">
                  <a:avLst/>
                </a:prstGeom>
              </p:spPr>
            </p:pic>
            <p:pic>
              <p:nvPicPr>
                <p:cNvPr id="34" name="Graphic 33" descr="Marker with solid fill">
                  <a:extLst>
                    <a:ext uri="{FF2B5EF4-FFF2-40B4-BE49-F238E27FC236}">
                      <a16:creationId xmlns:a16="http://schemas.microsoft.com/office/drawing/2014/main" id="{7DDC70AB-615A-EC89-9B5C-76D56EE296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24308" y="3539736"/>
                  <a:ext cx="315686" cy="315686"/>
                </a:xfrm>
                <a:prstGeom prst="rect">
                  <a:avLst/>
                </a:prstGeom>
              </p:spPr>
            </p:pic>
            <p:pic>
              <p:nvPicPr>
                <p:cNvPr id="35" name="Graphic 34" descr="Marker with solid fill">
                  <a:extLst>
                    <a:ext uri="{FF2B5EF4-FFF2-40B4-BE49-F238E27FC236}">
                      <a16:creationId xmlns:a16="http://schemas.microsoft.com/office/drawing/2014/main" id="{26258504-8666-8E9C-56E8-C4CA99F483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841911" y="2633311"/>
                  <a:ext cx="315686" cy="315686"/>
                </a:xfrm>
                <a:prstGeom prst="rect">
                  <a:avLst/>
                </a:prstGeom>
              </p:spPr>
            </p:pic>
            <p:pic>
              <p:nvPicPr>
                <p:cNvPr id="37" name="Graphic 36" descr="Marker with solid fill">
                  <a:extLst>
                    <a:ext uri="{FF2B5EF4-FFF2-40B4-BE49-F238E27FC236}">
                      <a16:creationId xmlns:a16="http://schemas.microsoft.com/office/drawing/2014/main" id="{2AD2C8E9-86C9-26F4-500F-04B4C8B2389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27708" y="2717126"/>
                  <a:ext cx="315686" cy="315686"/>
                </a:xfrm>
                <a:prstGeom prst="rect">
                  <a:avLst/>
                </a:prstGeom>
              </p:spPr>
            </p:pic>
          </p:grpSp>
          <p:grpSp>
            <p:nvGrpSpPr>
              <p:cNvPr id="29" name="Group 28">
                <a:extLst>
                  <a:ext uri="{FF2B5EF4-FFF2-40B4-BE49-F238E27FC236}">
                    <a16:creationId xmlns:a16="http://schemas.microsoft.com/office/drawing/2014/main" id="{7798125D-399C-E622-508E-216AF56FB88E}"/>
                  </a:ext>
                </a:extLst>
              </p:cNvPr>
              <p:cNvGrpSpPr/>
              <p:nvPr/>
            </p:nvGrpSpPr>
            <p:grpSpPr>
              <a:xfrm>
                <a:off x="6249566" y="1689883"/>
                <a:ext cx="7376368" cy="3651303"/>
                <a:chOff x="2496716" y="1689883"/>
                <a:chExt cx="7376368" cy="3651303"/>
              </a:xfrm>
            </p:grpSpPr>
            <p:sp>
              <p:nvSpPr>
                <p:cNvPr id="30" name="Freeform: Shape 29">
                  <a:extLst>
                    <a:ext uri="{FF2B5EF4-FFF2-40B4-BE49-F238E27FC236}">
                      <a16:creationId xmlns:a16="http://schemas.microsoft.com/office/drawing/2014/main" id="{95B7F4A6-27AA-6A1B-B879-A4DD89EF6665}"/>
                    </a:ext>
                  </a:extLst>
                </p:cNvPr>
                <p:cNvSpPr/>
                <p:nvPr/>
              </p:nvSpPr>
              <p:spPr>
                <a:xfrm>
                  <a:off x="2496716" y="1689883"/>
                  <a:ext cx="7376368" cy="3651303"/>
                </a:xfrm>
                <a:custGeom>
                  <a:avLst/>
                  <a:gdLst>
                    <a:gd name="connsiteX0" fmla="*/ 3271097 w 7376368"/>
                    <a:gd name="connsiteY0" fmla="*/ 416318 h 3651303"/>
                    <a:gd name="connsiteX1" fmla="*/ 3246859 w 7376368"/>
                    <a:gd name="connsiteY1" fmla="*/ 484992 h 3651303"/>
                    <a:gd name="connsiteX2" fmla="*/ 3069059 w 7376368"/>
                    <a:gd name="connsiteY2" fmla="*/ 596117 h 3651303"/>
                    <a:gd name="connsiteX3" fmla="*/ 3067211 w 7376368"/>
                    <a:gd name="connsiteY3" fmla="*/ 592220 h 3651303"/>
                    <a:gd name="connsiteX4" fmla="*/ 7328624 w 7376368"/>
                    <a:gd name="connsiteY4" fmla="*/ 0 h 3651303"/>
                    <a:gd name="connsiteX5" fmla="*/ 7376368 w 7376368"/>
                    <a:gd name="connsiteY5" fmla="*/ 0 h 3651303"/>
                    <a:gd name="connsiteX6" fmla="*/ 7376368 w 7376368"/>
                    <a:gd name="connsiteY6" fmla="*/ 114211 h 3651303"/>
                    <a:gd name="connsiteX7" fmla="*/ 0 w 7376368"/>
                    <a:gd name="connsiteY7" fmla="*/ 0 h 3651303"/>
                    <a:gd name="connsiteX8" fmla="*/ 3433420 w 7376368"/>
                    <a:gd name="connsiteY8" fmla="*/ 0 h 3651303"/>
                    <a:gd name="connsiteX9" fmla="*/ 3294895 w 7376368"/>
                    <a:gd name="connsiteY9" fmla="*/ 395786 h 3651303"/>
                    <a:gd name="connsiteX10" fmla="*/ 3271097 w 7376368"/>
                    <a:gd name="connsiteY10" fmla="*/ 416318 h 3651303"/>
                    <a:gd name="connsiteX11" fmla="*/ 3304009 w 7376368"/>
                    <a:gd name="connsiteY11" fmla="*/ 323067 h 3651303"/>
                    <a:gd name="connsiteX12" fmla="*/ 3100809 w 7376368"/>
                    <a:gd name="connsiteY12" fmla="*/ 316717 h 3651303"/>
                    <a:gd name="connsiteX13" fmla="*/ 2951584 w 7376368"/>
                    <a:gd name="connsiteY13" fmla="*/ 348467 h 3651303"/>
                    <a:gd name="connsiteX14" fmla="*/ 3067211 w 7376368"/>
                    <a:gd name="connsiteY14" fmla="*/ 592220 h 3651303"/>
                    <a:gd name="connsiteX15" fmla="*/ 2793450 w 7376368"/>
                    <a:gd name="connsiteY15" fmla="*/ 828405 h 3651303"/>
                    <a:gd name="connsiteX16" fmla="*/ 2645966 w 7376368"/>
                    <a:gd name="connsiteY16" fmla="*/ 1506831 h 3651303"/>
                    <a:gd name="connsiteX17" fmla="*/ 2783617 w 7376368"/>
                    <a:gd name="connsiteY17" fmla="*/ 2765360 h 3651303"/>
                    <a:gd name="connsiteX18" fmla="*/ 2726722 w 7376368"/>
                    <a:gd name="connsiteY18" fmla="*/ 3651303 h 3651303"/>
                    <a:gd name="connsiteX19" fmla="*/ 0 w 7376368"/>
                    <a:gd name="connsiteY19" fmla="*/ 3651303 h 36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76368" h="3651303">
                      <a:moveTo>
                        <a:pt x="3271097" y="416318"/>
                      </a:moveTo>
                      <a:lnTo>
                        <a:pt x="3246859" y="484992"/>
                      </a:lnTo>
                      <a:lnTo>
                        <a:pt x="3069059" y="596117"/>
                      </a:lnTo>
                      <a:lnTo>
                        <a:pt x="3067211" y="592220"/>
                      </a:lnTo>
                      <a:close/>
                      <a:moveTo>
                        <a:pt x="7328624" y="0"/>
                      </a:moveTo>
                      <a:lnTo>
                        <a:pt x="7376368" y="0"/>
                      </a:lnTo>
                      <a:lnTo>
                        <a:pt x="7376368" y="114211"/>
                      </a:lnTo>
                      <a:close/>
                      <a:moveTo>
                        <a:pt x="0" y="0"/>
                      </a:moveTo>
                      <a:lnTo>
                        <a:pt x="3433420" y="0"/>
                      </a:lnTo>
                      <a:lnTo>
                        <a:pt x="3294895" y="395786"/>
                      </a:lnTo>
                      <a:lnTo>
                        <a:pt x="3271097" y="416318"/>
                      </a:lnTo>
                      <a:lnTo>
                        <a:pt x="3304009" y="323067"/>
                      </a:lnTo>
                      <a:lnTo>
                        <a:pt x="3100809" y="316717"/>
                      </a:lnTo>
                      <a:lnTo>
                        <a:pt x="2951584" y="348467"/>
                      </a:lnTo>
                      <a:lnTo>
                        <a:pt x="3067211" y="592220"/>
                      </a:lnTo>
                      <a:lnTo>
                        <a:pt x="2793450" y="828405"/>
                      </a:lnTo>
                      <a:lnTo>
                        <a:pt x="2645966" y="1506831"/>
                      </a:lnTo>
                      <a:lnTo>
                        <a:pt x="2783617" y="2765360"/>
                      </a:lnTo>
                      <a:lnTo>
                        <a:pt x="2726722" y="3651303"/>
                      </a:lnTo>
                      <a:lnTo>
                        <a:pt x="0" y="3651303"/>
                      </a:lnTo>
                      <a:close/>
                    </a:path>
                  </a:pathLst>
                </a:custGeom>
                <a:blipFill>
                  <a:blip r:embed="rId14">
                    <a:alphaModFix amt="15000"/>
                    <a:extLst>
                      <a:ext uri="{96DAC541-7B7A-43D3-8B79-37D633B846F1}">
                        <asvg:svgBlip xmlns:asvg="http://schemas.microsoft.com/office/drawing/2016/SVG/main" r:embed="rId15"/>
                      </a:ext>
                    </a:extLst>
                  </a:blip>
                  <a:stretch>
                    <a:fillRect/>
                  </a:stretch>
                </a:blipFill>
              </p:spPr>
              <p:txBody>
                <a:bodyPr/>
                <a:lstStyle/>
                <a:p>
                  <a:endParaRPr lang="en-SG"/>
                </a:p>
              </p:txBody>
            </p:sp>
            <p:pic>
              <p:nvPicPr>
                <p:cNvPr id="31" name="Graphic 30" descr="Marker with solid fill">
                  <a:extLst>
                    <a:ext uri="{FF2B5EF4-FFF2-40B4-BE49-F238E27FC236}">
                      <a16:creationId xmlns:a16="http://schemas.microsoft.com/office/drawing/2014/main" id="{4FE42475-14AF-D526-B3AD-2EDE2537C2A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91944" y="2407091"/>
                  <a:ext cx="315686" cy="315686"/>
                </a:xfrm>
                <a:prstGeom prst="rect">
                  <a:avLst/>
                </a:prstGeom>
              </p:spPr>
            </p:pic>
          </p:grpSp>
        </p:grpSp>
        <p:pic>
          <p:nvPicPr>
            <p:cNvPr id="38" name="Graphic 37" descr="Marker with solid fill">
              <a:extLst>
                <a:ext uri="{FF2B5EF4-FFF2-40B4-BE49-F238E27FC236}">
                  <a16:creationId xmlns:a16="http://schemas.microsoft.com/office/drawing/2014/main" id="{E3E9A745-E7ED-D8BE-8556-8D5BDECBE89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67152" y="3174021"/>
              <a:ext cx="315686" cy="315686"/>
            </a:xfrm>
            <a:prstGeom prst="rect">
              <a:avLst/>
            </a:prstGeom>
          </p:spPr>
        </p:pic>
        <p:pic>
          <p:nvPicPr>
            <p:cNvPr id="39" name="Graphic 38" descr="Marker with solid fill">
              <a:extLst>
                <a:ext uri="{FF2B5EF4-FFF2-40B4-BE49-F238E27FC236}">
                  <a16:creationId xmlns:a16="http://schemas.microsoft.com/office/drawing/2014/main" id="{0DAB1C61-FC23-483D-F230-1FBAC7E414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22261" y="3603420"/>
              <a:ext cx="315686" cy="315686"/>
            </a:xfrm>
            <a:prstGeom prst="rect">
              <a:avLst/>
            </a:prstGeom>
          </p:spPr>
        </p:pic>
        <p:pic>
          <p:nvPicPr>
            <p:cNvPr id="10" name="Graphic 9" descr="Marker with solid fill">
              <a:extLst>
                <a:ext uri="{FF2B5EF4-FFF2-40B4-BE49-F238E27FC236}">
                  <a16:creationId xmlns:a16="http://schemas.microsoft.com/office/drawing/2014/main" id="{AD5944B9-BF9D-75F3-904E-122C5BFDD54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26741" y="3208005"/>
              <a:ext cx="315686" cy="315686"/>
            </a:xfrm>
            <a:prstGeom prst="rect">
              <a:avLst/>
            </a:prstGeom>
          </p:spPr>
        </p:pic>
      </p:grpSp>
      <p:pic>
        <p:nvPicPr>
          <p:cNvPr id="8" name="Picture 7">
            <a:extLst>
              <a:ext uri="{FF2B5EF4-FFF2-40B4-BE49-F238E27FC236}">
                <a16:creationId xmlns:a16="http://schemas.microsoft.com/office/drawing/2014/main" id="{6213DFE3-9373-F8E9-755F-015E22F236F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71443" y="5408185"/>
            <a:ext cx="1272928" cy="900000"/>
          </a:xfrm>
          <a:prstGeom prst="rect">
            <a:avLst/>
          </a:prstGeom>
        </p:spPr>
      </p:pic>
      <p:pic>
        <p:nvPicPr>
          <p:cNvPr id="9" name="Picture 2">
            <a:extLst>
              <a:ext uri="{FF2B5EF4-FFF2-40B4-BE49-F238E27FC236}">
                <a16:creationId xmlns:a16="http://schemas.microsoft.com/office/drawing/2014/main" id="{EC9C6B42-5D34-5CB7-8D16-4E7FA2C18FE1}"/>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9856" y="5624185"/>
            <a:ext cx="100635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DB52B43-9828-5B16-ACAA-32C3C4F1564E}"/>
              </a:ext>
            </a:extLst>
          </p:cNvPr>
          <p:cNvSpPr txBox="1"/>
          <p:nvPr/>
        </p:nvSpPr>
        <p:spPr>
          <a:xfrm>
            <a:off x="7179614" y="5099131"/>
            <a:ext cx="1314913" cy="276999"/>
          </a:xfrm>
          <a:prstGeom prst="rect">
            <a:avLst/>
          </a:prstGeom>
          <a:noFill/>
        </p:spPr>
        <p:txBody>
          <a:bodyPr wrap="square" rtlCol="0">
            <a:spAutoFit/>
          </a:bodyPr>
          <a:lstStyle/>
          <a:p>
            <a:r>
              <a:rPr lang="en-US" sz="1200" b="1" dirty="0">
                <a:solidFill>
                  <a:schemeClr val="accent4">
                    <a:lumMod val="10000"/>
                  </a:schemeClr>
                </a:solidFill>
                <a:latin typeface="Arial" panose="020B0604020202020204" pitchFamily="34" charset="0"/>
                <a:cs typeface="Arial" panose="020B0604020202020204" pitchFamily="34" charset="0"/>
              </a:rPr>
              <a:t>OBSERVERS</a:t>
            </a:r>
            <a:endParaRPr lang="en-SG" sz="1200" b="1" dirty="0">
              <a:solidFill>
                <a:schemeClr val="accent4">
                  <a:lumMod val="1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7395EEB-3E05-3FB3-41C9-EF3DE43E1C95}"/>
              </a:ext>
            </a:extLst>
          </p:cNvPr>
          <p:cNvSpPr/>
          <p:nvPr/>
        </p:nvSpPr>
        <p:spPr>
          <a:xfrm>
            <a:off x="7176927" y="5337599"/>
            <a:ext cx="2322891" cy="1035858"/>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50" name="Picture 49">
            <a:extLst>
              <a:ext uri="{FF2B5EF4-FFF2-40B4-BE49-F238E27FC236}">
                <a16:creationId xmlns:a16="http://schemas.microsoft.com/office/drawing/2014/main" id="{C0EF78C5-EF5C-72E6-FCAB-D473D0B238E6}"/>
              </a:ext>
            </a:extLst>
          </p:cNvPr>
          <p:cNvPicPr>
            <a:picLocks noChangeAspect="1"/>
          </p:cNvPicPr>
          <p:nvPr/>
        </p:nvPicPr>
        <p:blipFill>
          <a:blip r:embed="rId20"/>
          <a:stretch>
            <a:fillRect/>
          </a:stretch>
        </p:blipFill>
        <p:spPr>
          <a:xfrm>
            <a:off x="806025" y="1859486"/>
            <a:ext cx="5991548" cy="2015640"/>
          </a:xfrm>
          <a:prstGeom prst="rect">
            <a:avLst/>
          </a:prstGeom>
        </p:spPr>
      </p:pic>
      <p:sp>
        <p:nvSpPr>
          <p:cNvPr id="15" name="TextBox 14">
            <a:extLst>
              <a:ext uri="{FF2B5EF4-FFF2-40B4-BE49-F238E27FC236}">
                <a16:creationId xmlns:a16="http://schemas.microsoft.com/office/drawing/2014/main" id="{4DD1F687-A2CD-29BA-7191-E53CD026E114}"/>
              </a:ext>
            </a:extLst>
          </p:cNvPr>
          <p:cNvSpPr txBox="1"/>
          <p:nvPr/>
        </p:nvSpPr>
        <p:spPr>
          <a:xfrm>
            <a:off x="481490" y="4317754"/>
            <a:ext cx="1334604" cy="276999"/>
          </a:xfrm>
          <a:prstGeom prst="rect">
            <a:avLst/>
          </a:prstGeom>
          <a:noFill/>
        </p:spPr>
        <p:txBody>
          <a:bodyPr wrap="square" rtlCol="0">
            <a:spAutoFit/>
          </a:bodyPr>
          <a:lstStyle/>
          <a:p>
            <a:r>
              <a:rPr lang="en-US" sz="1200" b="1" dirty="0">
                <a:solidFill>
                  <a:schemeClr val="accent4">
                    <a:lumMod val="10000"/>
                  </a:schemeClr>
                </a:solidFill>
                <a:latin typeface="Arial" panose="020B0604020202020204" pitchFamily="34" charset="0"/>
                <a:cs typeface="Arial" panose="020B0604020202020204" pitchFamily="34" charset="0"/>
              </a:rPr>
              <a:t>PARTICIPANTS</a:t>
            </a:r>
            <a:endParaRPr lang="en-SG" sz="1200" b="1" dirty="0">
              <a:solidFill>
                <a:schemeClr val="accent4">
                  <a:lumMod val="10000"/>
                </a:schemeClr>
              </a:solidFill>
              <a:latin typeface="Arial" panose="020B0604020202020204" pitchFamily="34" charset="0"/>
              <a:cs typeface="Arial" panose="020B0604020202020204" pitchFamily="34" charset="0"/>
            </a:endParaRPr>
          </a:p>
        </p:txBody>
      </p:sp>
      <p:pic>
        <p:nvPicPr>
          <p:cNvPr id="16" name="Graphic 15" descr="Marker with solid fill">
            <a:extLst>
              <a:ext uri="{FF2B5EF4-FFF2-40B4-BE49-F238E27FC236}">
                <a16:creationId xmlns:a16="http://schemas.microsoft.com/office/drawing/2014/main" id="{33B8FBC6-A978-EEA2-F407-4985E2D6899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36353" y="3818738"/>
            <a:ext cx="315686" cy="315686"/>
          </a:xfrm>
          <a:prstGeom prst="rect">
            <a:avLst/>
          </a:prstGeom>
        </p:spPr>
      </p:pic>
      <p:pic>
        <p:nvPicPr>
          <p:cNvPr id="36" name="Graphic 35" descr="Marker with solid fill">
            <a:extLst>
              <a:ext uri="{FF2B5EF4-FFF2-40B4-BE49-F238E27FC236}">
                <a16:creationId xmlns:a16="http://schemas.microsoft.com/office/drawing/2014/main" id="{7EB7E90E-DA70-619E-B905-834BDAEFFB8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37572" y="4603889"/>
            <a:ext cx="315686" cy="315686"/>
          </a:xfrm>
          <a:prstGeom prst="rect">
            <a:avLst/>
          </a:prstGeom>
        </p:spPr>
      </p:pic>
      <p:pic>
        <p:nvPicPr>
          <p:cNvPr id="41" name="Graphic 40" descr="Marker with solid fill">
            <a:extLst>
              <a:ext uri="{FF2B5EF4-FFF2-40B4-BE49-F238E27FC236}">
                <a16:creationId xmlns:a16="http://schemas.microsoft.com/office/drawing/2014/main" id="{9738786C-91FA-DCC5-00AB-93603C14886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37493" y="3065426"/>
            <a:ext cx="315686" cy="315686"/>
          </a:xfrm>
          <a:prstGeom prst="rect">
            <a:avLst/>
          </a:prstGeom>
        </p:spPr>
      </p:pic>
      <p:sp>
        <p:nvSpPr>
          <p:cNvPr id="7" name="Rectangle 6">
            <a:extLst>
              <a:ext uri="{FF2B5EF4-FFF2-40B4-BE49-F238E27FC236}">
                <a16:creationId xmlns:a16="http://schemas.microsoft.com/office/drawing/2014/main" id="{3B0CABA0-6248-FFA5-D945-22A675B6CC0C}"/>
              </a:ext>
            </a:extLst>
          </p:cNvPr>
          <p:cNvSpPr/>
          <p:nvPr/>
        </p:nvSpPr>
        <p:spPr>
          <a:xfrm>
            <a:off x="458629" y="4572887"/>
            <a:ext cx="6573115" cy="1800569"/>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02899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B33CC9A-5015-25F2-FC37-AC91061B00D4}"/>
              </a:ext>
            </a:extLst>
          </p:cNvPr>
          <p:cNvSpPr txBox="1">
            <a:spLocks/>
          </p:cNvSpPr>
          <p:nvPr/>
        </p:nvSpPr>
        <p:spPr>
          <a:xfrm>
            <a:off x="489972" y="1154509"/>
            <a:ext cx="10327631" cy="43926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2400" b="1" dirty="0">
                <a:latin typeface="Arial" panose="020B0604020202020204" pitchFamily="34" charset="0"/>
                <a:ea typeface="ＭＳ Ｐゴシック"/>
                <a:cs typeface="Arial" panose="020B0604020202020204" pitchFamily="34" charset="0"/>
              </a:rPr>
              <a:t>Agreed on goals of APAC TBO Pathfinder Project</a:t>
            </a:r>
          </a:p>
          <a:p>
            <a:pPr marL="457200" indent="-457200"/>
            <a:endParaRPr lang="en-SG" sz="2000" dirty="0">
              <a:latin typeface="Arial" panose="020B0604020202020204" pitchFamily="34" charset="0"/>
              <a:ea typeface="ＭＳ Ｐゴシック"/>
              <a:cs typeface="Arial" panose="020B0604020202020204" pitchFamily="34" charset="0"/>
            </a:endParaRPr>
          </a:p>
          <a:p>
            <a:pPr marL="0" indent="0">
              <a:buNone/>
            </a:pPr>
            <a:r>
              <a:rPr lang="en-SG" sz="2400" b="1" dirty="0">
                <a:latin typeface="Arial" panose="020B0604020202020204" pitchFamily="34" charset="0"/>
                <a:ea typeface="ＭＳ Ｐゴシック"/>
                <a:cs typeface="Arial" panose="020B0604020202020204" pitchFamily="34" charset="0"/>
              </a:rPr>
              <a:t>Agreed on organising framework</a:t>
            </a:r>
          </a:p>
          <a:p>
            <a:pPr marL="857250" lvl="1" indent="-457200"/>
            <a:r>
              <a:rPr lang="en-SG" sz="2000" dirty="0">
                <a:latin typeface="Arial" panose="020B0604020202020204" pitchFamily="34" charset="0"/>
                <a:ea typeface="ＭＳ Ｐゴシック"/>
                <a:cs typeface="Arial" panose="020B0604020202020204" pitchFamily="34" charset="0"/>
              </a:rPr>
              <a:t>Grouping and Tasks </a:t>
            </a:r>
          </a:p>
          <a:p>
            <a:pPr marL="857250" lvl="1" indent="-457200"/>
            <a:r>
              <a:rPr lang="en-SG" sz="2000" dirty="0">
                <a:latin typeface="Arial" panose="020B0604020202020204" pitchFamily="34" charset="0"/>
                <a:ea typeface="ＭＳ Ｐゴシック"/>
                <a:cs typeface="Arial" panose="020B0604020202020204" pitchFamily="34" charset="0"/>
              </a:rPr>
              <a:t>Leads of each group will form Core Group that steers project</a:t>
            </a:r>
          </a:p>
          <a:p>
            <a:pPr marL="857250" lvl="1" indent="-457200"/>
            <a:r>
              <a:rPr lang="en-SG" sz="2000" dirty="0">
                <a:latin typeface="Arial" panose="020B0604020202020204" pitchFamily="34" charset="0"/>
                <a:ea typeface="ＭＳ Ｐゴシック"/>
                <a:cs typeface="Arial" panose="020B0604020202020204" pitchFamily="34" charset="0"/>
              </a:rPr>
              <a:t>Members of each group </a:t>
            </a:r>
          </a:p>
          <a:p>
            <a:pPr marL="457200" indent="-457200"/>
            <a:endParaRPr lang="en-SG" sz="2000" b="1" dirty="0">
              <a:latin typeface="Arial" panose="020B0604020202020204" pitchFamily="34" charset="0"/>
              <a:ea typeface="ＭＳ Ｐゴシック"/>
              <a:cs typeface="Arial" panose="020B0604020202020204" pitchFamily="34" charset="0"/>
            </a:endParaRPr>
          </a:p>
          <a:p>
            <a:pPr marL="0" indent="0">
              <a:buNone/>
            </a:pPr>
            <a:r>
              <a:rPr lang="en-SG" sz="2400" b="1" dirty="0">
                <a:latin typeface="Arial" panose="020B0604020202020204" pitchFamily="34" charset="0"/>
                <a:ea typeface="ＭＳ Ｐゴシック"/>
                <a:cs typeface="Arial" panose="020B0604020202020204" pitchFamily="34" charset="0"/>
              </a:rPr>
              <a:t>Agreed on high-level deliverables and timeline</a:t>
            </a:r>
          </a:p>
          <a:p>
            <a:pPr marL="857250" lvl="1" indent="-457200"/>
            <a:r>
              <a:rPr lang="en-SG" sz="2000" dirty="0">
                <a:latin typeface="Arial" panose="020B0604020202020204" pitchFamily="34" charset="0"/>
                <a:ea typeface="ＭＳ Ｐゴシック"/>
                <a:cs typeface="Arial" panose="020B0604020202020204" pitchFamily="34" charset="0"/>
              </a:rPr>
              <a:t>For each of the goals</a:t>
            </a:r>
          </a:p>
          <a:p>
            <a:pPr marL="400050" lvl="1" indent="0">
              <a:buNone/>
            </a:pPr>
            <a:endParaRPr lang="en-SG" sz="2000" dirty="0">
              <a:latin typeface="Arial" panose="020B0604020202020204" pitchFamily="34" charset="0"/>
              <a:ea typeface="ＭＳ Ｐゴシック"/>
              <a:cs typeface="Arial" panose="020B0604020202020204" pitchFamily="34" charset="0"/>
            </a:endParaRPr>
          </a:p>
          <a:p>
            <a:pPr marL="0" indent="0">
              <a:buNone/>
            </a:pPr>
            <a:r>
              <a:rPr lang="en-SG" sz="2400" b="1" dirty="0">
                <a:latin typeface="Arial" panose="020B0604020202020204" pitchFamily="34" charset="0"/>
                <a:ea typeface="ＭＳ Ｐゴシック"/>
                <a:cs typeface="Arial" panose="020B0604020202020204" pitchFamily="34" charset="0"/>
              </a:rPr>
              <a:t>Facilitated consultation and information exchange</a:t>
            </a:r>
          </a:p>
          <a:p>
            <a:pPr marL="857250" lvl="1" indent="-457200"/>
            <a:r>
              <a:rPr lang="en-SG" sz="2000" dirty="0">
                <a:latin typeface="Arial" panose="020B0604020202020204" pitchFamily="34" charset="0"/>
                <a:ea typeface="ＭＳ Ｐゴシック"/>
                <a:cs typeface="Arial" panose="020B0604020202020204" pitchFamily="34" charset="0"/>
              </a:rPr>
              <a:t>Sharing on global TBO concept, SWIM, FF-ICE and Connected Aircraft concepts</a:t>
            </a:r>
          </a:p>
          <a:p>
            <a:pPr marL="857250" lvl="1" indent="-457200"/>
            <a:r>
              <a:rPr lang="en-SG" sz="2000" dirty="0">
                <a:latin typeface="Arial" panose="020B0604020202020204" pitchFamily="34" charset="0"/>
                <a:ea typeface="ＭＳ Ｐゴシック"/>
                <a:cs typeface="Arial" panose="020B0604020202020204" pitchFamily="34" charset="0"/>
              </a:rPr>
              <a:t>TBO from airline’s perspective</a:t>
            </a:r>
          </a:p>
          <a:p>
            <a:pPr marL="857250" lvl="1" indent="-457200"/>
            <a:r>
              <a:rPr lang="en-SG" sz="2000" dirty="0">
                <a:latin typeface="Arial" panose="020B0604020202020204" pitchFamily="34" charset="0"/>
                <a:ea typeface="ＭＳ Ｐゴシック"/>
                <a:cs typeface="Arial" panose="020B0604020202020204" pitchFamily="34" charset="0"/>
              </a:rPr>
              <a:t>ANSPs’ plans and state of development for TBO and/or enablers</a:t>
            </a:r>
          </a:p>
          <a:p>
            <a:pPr marL="400050" lvl="1" indent="0">
              <a:buFont typeface="Arial" panose="020B0604020202020204" pitchFamily="34" charset="0"/>
              <a:buNone/>
            </a:pPr>
            <a:endParaRPr lang="en-SG" sz="2000" dirty="0">
              <a:latin typeface="Arial" panose="020B0604020202020204" pitchFamily="34" charset="0"/>
              <a:ea typeface="ＭＳ Ｐゴシック"/>
              <a:cs typeface="Arial" panose="020B0604020202020204" pitchFamily="34" charset="0"/>
            </a:endParaRPr>
          </a:p>
        </p:txBody>
      </p:sp>
      <p:sp>
        <p:nvSpPr>
          <p:cNvPr id="7" name="Rounded Rectangle 10">
            <a:extLst>
              <a:ext uri="{FF2B5EF4-FFF2-40B4-BE49-F238E27FC236}">
                <a16:creationId xmlns:a16="http://schemas.microsoft.com/office/drawing/2014/main" id="{A5418776-504C-E73C-6DFB-F29CA3CDE989}"/>
              </a:ext>
            </a:extLst>
          </p:cNvPr>
          <p:cNvSpPr/>
          <p:nvPr/>
        </p:nvSpPr>
        <p:spPr>
          <a:xfrm>
            <a:off x="8812696" y="1802295"/>
            <a:ext cx="3092174" cy="1055757"/>
          </a:xfrm>
          <a:prstGeom prst="roundRect">
            <a:avLst/>
          </a:prstGeom>
          <a:no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u="sng">
                <a:solidFill>
                  <a:schemeClr val="tx1"/>
                </a:solidFill>
                <a:latin typeface="Arial" panose="020B0604020202020204" pitchFamily="34" charset="0"/>
                <a:cs typeface="Arial" panose="020B0604020202020204" pitchFamily="34" charset="0"/>
              </a:rPr>
              <a:t>Full</a:t>
            </a:r>
          </a:p>
          <a:p>
            <a:pPr marL="114300" indent="-11430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Capabilities:</a:t>
            </a:r>
          </a:p>
          <a:p>
            <a:r>
              <a:rPr lang="en-US" sz="1200">
                <a:solidFill>
                  <a:schemeClr val="tx1"/>
                </a:solidFill>
                <a:latin typeface="Arial" panose="020B0604020202020204" pitchFamily="34" charset="0"/>
                <a:cs typeface="Arial" panose="020B0604020202020204" pitchFamily="34" charset="0"/>
              </a:rPr>
              <a:t>     - SWIM, FF-ICE, Connected Aircraft</a:t>
            </a:r>
          </a:p>
          <a:p>
            <a:pPr marL="114300" indent="-11430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Key Focus : Trajectory revision </a:t>
            </a:r>
          </a:p>
          <a:p>
            <a:pPr marL="114300" indent="-11430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Key activity: Operational data collection</a:t>
            </a:r>
            <a:endParaRPr lang="en-US" sz="1600">
              <a:solidFill>
                <a:schemeClr val="tx1"/>
              </a:solidFill>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D45DA39C-6ABE-32BE-DF48-3F56877C21A4}"/>
              </a:ext>
            </a:extLst>
          </p:cNvPr>
          <p:cNvSpPr/>
          <p:nvPr/>
        </p:nvSpPr>
        <p:spPr>
          <a:xfrm>
            <a:off x="8823739" y="2970695"/>
            <a:ext cx="3088110" cy="828261"/>
          </a:xfrm>
          <a:prstGeom prst="roundRect">
            <a:avLst/>
          </a:prstGeom>
          <a:no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u="sng">
                <a:solidFill>
                  <a:schemeClr val="tx1"/>
                </a:solidFill>
                <a:latin typeface="Arial" panose="020B0604020202020204" pitchFamily="34" charset="0"/>
                <a:cs typeface="Arial" panose="020B0604020202020204" pitchFamily="34" charset="0"/>
              </a:rPr>
              <a:t>Partial</a:t>
            </a:r>
          </a:p>
          <a:p>
            <a:pPr marL="114300" indent="-11430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Capabilities: SWIM, FF-ICE/R1</a:t>
            </a:r>
          </a:p>
          <a:p>
            <a:pPr marL="114300" indent="-11430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Key Focus : Filing and negotiation</a:t>
            </a:r>
          </a:p>
        </p:txBody>
      </p:sp>
      <p:sp>
        <p:nvSpPr>
          <p:cNvPr id="12" name="Rounded Rectangle 10">
            <a:extLst>
              <a:ext uri="{FF2B5EF4-FFF2-40B4-BE49-F238E27FC236}">
                <a16:creationId xmlns:a16="http://schemas.microsoft.com/office/drawing/2014/main" id="{6945DA54-292E-2132-09CB-54DBFD1ED08A}"/>
              </a:ext>
            </a:extLst>
          </p:cNvPr>
          <p:cNvSpPr/>
          <p:nvPr/>
        </p:nvSpPr>
        <p:spPr>
          <a:xfrm>
            <a:off x="8843618" y="3891721"/>
            <a:ext cx="3088110" cy="828261"/>
          </a:xfrm>
          <a:prstGeom prst="roundRect">
            <a:avLst/>
          </a:prstGeom>
          <a:noFill/>
          <a:ln w="19050">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u="sng">
                <a:solidFill>
                  <a:schemeClr val="tx1"/>
                </a:solidFill>
                <a:latin typeface="Arial" panose="020B0604020202020204" pitchFamily="34" charset="0"/>
                <a:cs typeface="Arial" panose="020B0604020202020204" pitchFamily="34" charset="0"/>
              </a:rPr>
              <a:t>Observer</a:t>
            </a:r>
          </a:p>
        </p:txBody>
      </p:sp>
      <p:sp>
        <p:nvSpPr>
          <p:cNvPr id="13" name="Rectangle 12">
            <a:extLst>
              <a:ext uri="{FF2B5EF4-FFF2-40B4-BE49-F238E27FC236}">
                <a16:creationId xmlns:a16="http://schemas.microsoft.com/office/drawing/2014/main" id="{E9440FDF-880F-2FBF-F83E-145613FEF0DA}"/>
              </a:ext>
            </a:extLst>
          </p:cNvPr>
          <p:cNvSpPr/>
          <p:nvPr/>
        </p:nvSpPr>
        <p:spPr>
          <a:xfrm>
            <a:off x="8755270" y="1219200"/>
            <a:ext cx="3233530" cy="36090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TextBox 14">
            <a:extLst>
              <a:ext uri="{FF2B5EF4-FFF2-40B4-BE49-F238E27FC236}">
                <a16:creationId xmlns:a16="http://schemas.microsoft.com/office/drawing/2014/main" id="{403CF75A-459A-1FC8-9ED9-C3C445C302B6}"/>
              </a:ext>
            </a:extLst>
          </p:cNvPr>
          <p:cNvSpPr txBox="1"/>
          <p:nvPr/>
        </p:nvSpPr>
        <p:spPr>
          <a:xfrm>
            <a:off x="8772939" y="1297370"/>
            <a:ext cx="3211444" cy="369332"/>
          </a:xfrm>
          <a:prstGeom prst="rect">
            <a:avLst/>
          </a:prstGeom>
          <a:noFill/>
        </p:spPr>
        <p:txBody>
          <a:bodyPr wrap="square">
            <a:spAutoFit/>
          </a:bodyPr>
          <a:lstStyle/>
          <a:p>
            <a:pPr algn="ctr"/>
            <a:r>
              <a:rPr lang="en-US" b="1">
                <a:solidFill>
                  <a:schemeClr val="tx1"/>
                </a:solidFill>
                <a:latin typeface="Arial" panose="020B0604020202020204" pitchFamily="34" charset="0"/>
                <a:cs typeface="Arial" panose="020B0604020202020204" pitchFamily="34" charset="0"/>
              </a:rPr>
              <a:t>Tiered- Level Participation</a:t>
            </a:r>
          </a:p>
        </p:txBody>
      </p:sp>
      <p:sp>
        <p:nvSpPr>
          <p:cNvPr id="16" name="TextBox 15">
            <a:extLst>
              <a:ext uri="{FF2B5EF4-FFF2-40B4-BE49-F238E27FC236}">
                <a16:creationId xmlns:a16="http://schemas.microsoft.com/office/drawing/2014/main" id="{4182B869-7658-329D-D27B-333455A9236B}"/>
              </a:ext>
            </a:extLst>
          </p:cNvPr>
          <p:cNvSpPr txBox="1"/>
          <p:nvPr/>
        </p:nvSpPr>
        <p:spPr>
          <a:xfrm>
            <a:off x="9537100" y="4873733"/>
            <a:ext cx="2253260" cy="276999"/>
          </a:xfrm>
          <a:prstGeom prst="rect">
            <a:avLst/>
          </a:prstGeom>
          <a:noFill/>
        </p:spPr>
        <p:txBody>
          <a:bodyPr wrap="square">
            <a:spAutoFit/>
          </a:bodyPr>
          <a:lstStyle/>
          <a:p>
            <a:r>
              <a:rPr lang="en-SG" sz="1200" u="sng">
                <a:latin typeface="Arial" panose="020B0604020202020204" pitchFamily="34" charset="0"/>
                <a:ea typeface="ＭＳ Ｐゴシック"/>
                <a:cs typeface="Arial" panose="020B0604020202020204" pitchFamily="34" charset="0"/>
              </a:rPr>
              <a:t>Broadening Opportunities </a:t>
            </a:r>
            <a:endParaRPr lang="en-SG" sz="1200" u="sng"/>
          </a:p>
        </p:txBody>
      </p:sp>
      <p:sp>
        <p:nvSpPr>
          <p:cNvPr id="3" name="Title 2">
            <a:extLst>
              <a:ext uri="{FF2B5EF4-FFF2-40B4-BE49-F238E27FC236}">
                <a16:creationId xmlns:a16="http://schemas.microsoft.com/office/drawing/2014/main" id="{FFCF6D17-8ECE-C7AF-4AC5-46B22B75A160}"/>
              </a:ext>
            </a:extLst>
          </p:cNvPr>
          <p:cNvSpPr>
            <a:spLocks noGrp="1"/>
          </p:cNvSpPr>
          <p:nvPr>
            <p:ph type="title"/>
          </p:nvPr>
        </p:nvSpPr>
        <p:spPr/>
        <p:txBody>
          <a:bodyPr/>
          <a:lstStyle/>
          <a:p>
            <a:r>
              <a:rPr lang="en-US" sz="1800" dirty="0">
                <a:solidFill>
                  <a:schemeClr val="bg1"/>
                </a:solidFill>
                <a:latin typeface="Arial"/>
                <a:ea typeface="Tahoma" panose="020B0604030504040204" pitchFamily="34" charset="0"/>
                <a:cs typeface="Arial"/>
              </a:rPr>
              <a:t>APAC TBO Pathfinder</a:t>
            </a:r>
            <a:br>
              <a:rPr lang="en-US" sz="1800" dirty="0">
                <a:solidFill>
                  <a:schemeClr val="bg1"/>
                </a:solidFill>
                <a:latin typeface="Arial"/>
                <a:ea typeface="Tahoma" panose="020B0604030504040204" pitchFamily="34" charset="0"/>
                <a:cs typeface="Arial"/>
              </a:rPr>
            </a:br>
            <a:r>
              <a:rPr lang="en-SG" sz="2400" dirty="0">
                <a:solidFill>
                  <a:schemeClr val="bg1"/>
                </a:solidFill>
                <a:latin typeface="Arial"/>
                <a:cs typeface="Arial"/>
              </a:rPr>
              <a:t>- </a:t>
            </a:r>
            <a:r>
              <a:rPr lang="en-SG" sz="2400" b="1" dirty="0">
                <a:solidFill>
                  <a:schemeClr val="bg1"/>
                </a:solidFill>
                <a:latin typeface="Arial"/>
                <a:cs typeface="Arial"/>
              </a:rPr>
              <a:t>Kick-Off Meeting (3 to 5 April 2024)</a:t>
            </a:r>
            <a:endParaRPr lang="en-SG" dirty="0"/>
          </a:p>
        </p:txBody>
      </p:sp>
    </p:spTree>
    <p:extLst>
      <p:ext uri="{BB962C8B-B14F-4D97-AF65-F5344CB8AC3E}">
        <p14:creationId xmlns:p14="http://schemas.microsoft.com/office/powerpoint/2010/main" val="209410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F5E19B6B-5E10-1D4B-186E-314D5D9E412E}"/>
              </a:ext>
            </a:extLst>
          </p:cNvPr>
          <p:cNvSpPr>
            <a:spLocks noGrp="1"/>
          </p:cNvSpPr>
          <p:nvPr>
            <p:ph type="sldNum" sz="quarter" idx="4294967295"/>
          </p:nvPr>
        </p:nvSpPr>
        <p:spPr>
          <a:xfrm>
            <a:off x="8610600" y="6356350"/>
            <a:ext cx="2743200" cy="365125"/>
          </a:xfrm>
        </p:spPr>
        <p:txBody>
          <a:bodyPr/>
          <a:lstStyle/>
          <a:p>
            <a:fld id="{922FB192-77BC-3540-A3AB-20866E356022}" type="slidenum">
              <a:rPr lang="en-US" smtClean="0"/>
              <a:t>7</a:t>
            </a:fld>
            <a:endParaRPr lang="en-US"/>
          </a:p>
        </p:txBody>
      </p:sp>
      <p:sp>
        <p:nvSpPr>
          <p:cNvPr id="2" name="Title 1">
            <a:extLst>
              <a:ext uri="{FF2B5EF4-FFF2-40B4-BE49-F238E27FC236}">
                <a16:creationId xmlns:a16="http://schemas.microsoft.com/office/drawing/2014/main" id="{2CEB0A83-1769-4D0E-A116-C534014AA936}"/>
              </a:ext>
            </a:extLst>
          </p:cNvPr>
          <p:cNvSpPr>
            <a:spLocks noGrp="1"/>
          </p:cNvSpPr>
          <p:nvPr>
            <p:ph type="title"/>
          </p:nvPr>
        </p:nvSpPr>
        <p:spPr/>
        <p:txBody>
          <a:bodyPr/>
          <a:lstStyle/>
          <a:p>
            <a:r>
              <a:rPr lang="en-US" sz="1800" dirty="0" err="1">
                <a:solidFill>
                  <a:schemeClr val="bg1"/>
                </a:solidFill>
                <a:latin typeface="Arial"/>
                <a:ea typeface="Tahoma" panose="020B0604030504040204" pitchFamily="34" charset="0"/>
                <a:cs typeface="Arial"/>
              </a:rPr>
              <a:t>Organising</a:t>
            </a:r>
            <a:r>
              <a:rPr lang="en-US" sz="1800" dirty="0">
                <a:solidFill>
                  <a:schemeClr val="bg1"/>
                </a:solidFill>
                <a:latin typeface="Arial"/>
                <a:ea typeface="Tahoma" panose="020B0604030504040204" pitchFamily="34" charset="0"/>
                <a:cs typeface="Arial"/>
              </a:rPr>
              <a:t> Framework</a:t>
            </a:r>
            <a:br>
              <a:rPr lang="en-US" sz="1800" dirty="0">
                <a:solidFill>
                  <a:schemeClr val="bg1"/>
                </a:solidFill>
                <a:latin typeface="Arial"/>
                <a:ea typeface="Tahoma" panose="020B0604030504040204" pitchFamily="34" charset="0"/>
                <a:cs typeface="Arial"/>
              </a:rPr>
            </a:br>
            <a:r>
              <a:rPr lang="en-SG" sz="2000" dirty="0">
                <a:solidFill>
                  <a:schemeClr val="bg1"/>
                </a:solidFill>
                <a:latin typeface="Arial"/>
                <a:cs typeface="Arial"/>
              </a:rPr>
              <a:t>- </a:t>
            </a:r>
            <a:r>
              <a:rPr lang="en-SG" sz="2400" b="1" dirty="0">
                <a:solidFill>
                  <a:schemeClr val="bg1"/>
                </a:solidFill>
                <a:latin typeface="Arial"/>
                <a:cs typeface="Arial"/>
              </a:rPr>
              <a:t>3 Workgroups with each leading specific goal(s)</a:t>
            </a:r>
            <a:endParaRPr lang="en-SG" dirty="0"/>
          </a:p>
        </p:txBody>
      </p:sp>
      <p:graphicFrame>
        <p:nvGraphicFramePr>
          <p:cNvPr id="12" name="Table 11">
            <a:extLst>
              <a:ext uri="{FF2B5EF4-FFF2-40B4-BE49-F238E27FC236}">
                <a16:creationId xmlns:a16="http://schemas.microsoft.com/office/drawing/2014/main" id="{3A7CE5F9-F3AC-F0C3-A214-8251D9DBD776}"/>
              </a:ext>
            </a:extLst>
          </p:cNvPr>
          <p:cNvGraphicFramePr>
            <a:graphicFrameLocks noGrp="1"/>
          </p:cNvGraphicFramePr>
          <p:nvPr>
            <p:extLst>
              <p:ext uri="{D42A27DB-BD31-4B8C-83A1-F6EECF244321}">
                <p14:modId xmlns:p14="http://schemas.microsoft.com/office/powerpoint/2010/main" val="1158791448"/>
              </p:ext>
            </p:extLst>
          </p:nvPr>
        </p:nvGraphicFramePr>
        <p:xfrm>
          <a:off x="319827" y="1029297"/>
          <a:ext cx="3714914" cy="5220000"/>
        </p:xfrm>
        <a:graphic>
          <a:graphicData uri="http://schemas.openxmlformats.org/drawingml/2006/table">
            <a:tbl>
              <a:tblPr firstRow="1" bandRow="1">
                <a:tableStyleId>{93296810-A885-4BE3-A3E7-6D5BEEA58F35}</a:tableStyleId>
              </a:tblPr>
              <a:tblGrid>
                <a:gridCol w="3714914">
                  <a:extLst>
                    <a:ext uri="{9D8B030D-6E8A-4147-A177-3AD203B41FA5}">
                      <a16:colId xmlns:a16="http://schemas.microsoft.com/office/drawing/2014/main" val="4027720132"/>
                    </a:ext>
                  </a:extLst>
                </a:gridCol>
              </a:tblGrid>
              <a:tr h="360000">
                <a:tc>
                  <a:txBody>
                    <a:bodyPr/>
                    <a:lstStyle/>
                    <a:p>
                      <a:pPr algn="ctr"/>
                      <a:r>
                        <a:rPr lang="en-US" sz="1400" dirty="0">
                          <a:latin typeface="Arial" panose="020B0604020202020204" pitchFamily="34" charset="0"/>
                          <a:cs typeface="Arial" panose="020B0604020202020204" pitchFamily="34" charset="0"/>
                        </a:rPr>
                        <a:t>Workgroup 1</a:t>
                      </a:r>
                    </a:p>
                  </a:txBody>
                  <a:tcPr/>
                </a:tc>
                <a:extLst>
                  <a:ext uri="{0D108BD9-81ED-4DB2-BD59-A6C34878D82A}">
                    <a16:rowId xmlns:a16="http://schemas.microsoft.com/office/drawing/2014/main" val="3572731063"/>
                  </a:ext>
                </a:extLst>
              </a:tr>
              <a:tr h="2340000">
                <a:tc>
                  <a:txBody>
                    <a:bodyPr/>
                    <a:lstStyle/>
                    <a:p>
                      <a:pPr marL="0" lvl="0" indent="0" defTabSz="622300" rtl="0">
                        <a:lnSpc>
                          <a:spcPct val="100000"/>
                        </a:lnSpc>
                        <a:spcBef>
                          <a:spcPct val="0"/>
                        </a:spcBef>
                        <a:spcAft>
                          <a:spcPct val="35000"/>
                        </a:spcAft>
                        <a:buNone/>
                      </a:pPr>
                      <a:r>
                        <a:rPr lang="en-US" sz="1400" b="0" u="sng" dirty="0">
                          <a:solidFill>
                            <a:schemeClr val="tx1"/>
                          </a:solidFill>
                          <a:latin typeface="Arial" panose="020B0604020202020204" pitchFamily="34" charset="0"/>
                          <a:cs typeface="Arial" panose="020B0604020202020204" pitchFamily="34" charset="0"/>
                        </a:rPr>
                        <a:t>Goal 1</a:t>
                      </a:r>
                    </a:p>
                    <a:p>
                      <a:pPr marL="0" lvl="0" indent="0" defTabSz="622300" rtl="0">
                        <a:lnSpc>
                          <a:spcPct val="100000"/>
                        </a:lnSpc>
                        <a:spcBef>
                          <a:spcPct val="0"/>
                        </a:spcBef>
                        <a:spcAft>
                          <a:spcPct val="35000"/>
                        </a:spcAft>
                        <a:buNone/>
                      </a:pPr>
                      <a:r>
                        <a:rPr lang="en-US" sz="1400" b="0" u="none" dirty="0">
                          <a:solidFill>
                            <a:schemeClr val="tx1"/>
                          </a:solidFill>
                          <a:latin typeface="Arial" panose="020B0604020202020204" pitchFamily="34" charset="0"/>
                          <a:cs typeface="Arial" panose="020B0604020202020204" pitchFamily="34" charset="0"/>
                        </a:rPr>
                        <a:t>Achieve a </a:t>
                      </a:r>
                      <a:r>
                        <a:rPr lang="en-US" sz="1400" b="1" u="none" dirty="0">
                          <a:solidFill>
                            <a:schemeClr val="tx1"/>
                          </a:solidFill>
                          <a:latin typeface="Arial" panose="020B0604020202020204" pitchFamily="34" charset="0"/>
                          <a:cs typeface="Arial" panose="020B0604020202020204" pitchFamily="34" charset="0"/>
                        </a:rPr>
                        <a:t>common understanding </a:t>
                      </a:r>
                      <a:r>
                        <a:rPr lang="en-US" sz="1400" b="0" u="none" dirty="0">
                          <a:solidFill>
                            <a:schemeClr val="tx1"/>
                          </a:solidFill>
                          <a:latin typeface="Arial" panose="020B0604020202020204" pitchFamily="34" charset="0"/>
                          <a:cs typeface="Arial" panose="020B0604020202020204" pitchFamily="34" charset="0"/>
                        </a:rPr>
                        <a:t>of what ICAO global TBO concept is for project participants and for APAC ATM stakeholders</a:t>
                      </a:r>
                    </a:p>
                    <a:p>
                      <a:pPr marL="0" lvl="0" indent="0" defTabSz="622300" rtl="0">
                        <a:lnSpc>
                          <a:spcPct val="150000"/>
                        </a:lnSpc>
                        <a:spcBef>
                          <a:spcPct val="0"/>
                        </a:spcBef>
                        <a:spcAft>
                          <a:spcPct val="35000"/>
                        </a:spcAft>
                        <a:buNone/>
                      </a:pPr>
                      <a:endParaRPr lang="en-US" sz="1400" b="0" u="none" kern="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3277313"/>
                  </a:ext>
                </a:extLst>
              </a:tr>
              <a:tr h="2520000">
                <a:tc>
                  <a:txBody>
                    <a:bodyPr/>
                    <a:lstStyle/>
                    <a:p>
                      <a:pPr algn="l" defTabSz="622300">
                        <a:lnSpc>
                          <a:spcPct val="90000"/>
                        </a:lnSpc>
                        <a:spcBef>
                          <a:spcPct val="0"/>
                        </a:spcBef>
                        <a:spcAft>
                          <a:spcPct val="35000"/>
                        </a:spcAft>
                      </a:pPr>
                      <a:r>
                        <a:rPr lang="en-US" sz="1400" b="0" i="0" u="sng" strike="noStrike" kern="1200" dirty="0">
                          <a:latin typeface="Arial" panose="020B0604020202020204" pitchFamily="34" charset="0"/>
                          <a:cs typeface="Arial" panose="020B0604020202020204" pitchFamily="34" charset="0"/>
                        </a:rPr>
                        <a:t>Objective</a:t>
                      </a:r>
                    </a:p>
                    <a:p>
                      <a:pPr marL="285750" indent="-285750" algn="l" defTabSz="622300">
                        <a:lnSpc>
                          <a:spcPct val="100000"/>
                        </a:lnSpc>
                        <a:spcBef>
                          <a:spcPct val="0"/>
                        </a:spcBef>
                        <a:spcAft>
                          <a:spcPct val="35000"/>
                        </a:spcAft>
                        <a:buFont typeface="Arial" panose="020B0604020202020204" pitchFamily="34" charset="0"/>
                        <a:buChar char="•"/>
                      </a:pP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Influence executives that </a:t>
                      </a:r>
                      <a:r>
                        <a:rPr lang="en-US" sz="1400" b="1" i="0" u="none" strike="noStrike" kern="1200" dirty="0">
                          <a:solidFill>
                            <a:schemeClr val="dk1"/>
                          </a:solidFill>
                          <a:effectLst/>
                          <a:latin typeface="Arial" panose="020B0604020202020204" pitchFamily="34" charset="0"/>
                          <a:ea typeface="+mn-ea"/>
                          <a:cs typeface="Arial" panose="020B0604020202020204" pitchFamily="34" charset="0"/>
                        </a:rPr>
                        <a:t>TBO is a priority and achieve commitment to drive the necessary outcomes</a:t>
                      </a:r>
                    </a:p>
                    <a:p>
                      <a:pPr marL="285750" indent="-285750" algn="l" defTabSz="622300">
                        <a:lnSpc>
                          <a:spcPct val="100000"/>
                        </a:lnSpc>
                        <a:spcBef>
                          <a:spcPct val="0"/>
                        </a:spcBef>
                        <a:spcAft>
                          <a:spcPct val="35000"/>
                        </a:spcAft>
                        <a:buFont typeface="Arial" panose="020B0604020202020204" pitchFamily="34" charset="0"/>
                        <a:buChar char="•"/>
                      </a:pP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Inform technical &amp; operational stakeholders on </a:t>
                      </a:r>
                      <a:r>
                        <a:rPr lang="en-US" sz="1400" b="1" i="0" u="none" strike="noStrike" kern="1200" dirty="0">
                          <a:solidFill>
                            <a:schemeClr val="dk1"/>
                          </a:solidFill>
                          <a:effectLst/>
                          <a:latin typeface="Arial" panose="020B0604020202020204" pitchFamily="34" charset="0"/>
                          <a:ea typeface="+mn-ea"/>
                          <a:cs typeface="Arial" panose="020B0604020202020204" pitchFamily="34" charset="0"/>
                        </a:rPr>
                        <a:t>what TBO is and what it means for the region</a:t>
                      </a:r>
                    </a:p>
                    <a:p>
                      <a:pPr marL="285750" indent="-285750" algn="l" defTabSz="622300">
                        <a:lnSpc>
                          <a:spcPct val="100000"/>
                        </a:lnSpc>
                        <a:spcBef>
                          <a:spcPct val="0"/>
                        </a:spcBef>
                        <a:spcAft>
                          <a:spcPct val="35000"/>
                        </a:spcAft>
                        <a:buFont typeface="Arial" panose="020B0604020202020204" pitchFamily="34" charset="0"/>
                        <a:buChar char="•"/>
                      </a:pP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Support </a:t>
                      </a:r>
                      <a:r>
                        <a:rPr lang="en-US" sz="1400" b="1" i="0" u="none" strike="noStrike" kern="1200" dirty="0">
                          <a:solidFill>
                            <a:schemeClr val="dk1"/>
                          </a:solidFill>
                          <a:effectLst/>
                          <a:latin typeface="Arial" panose="020B0604020202020204" pitchFamily="34" charset="0"/>
                          <a:ea typeface="+mn-ea"/>
                          <a:cs typeface="Arial" panose="020B0604020202020204" pitchFamily="34" charset="0"/>
                        </a:rPr>
                        <a:t>continuous learning by APAC ATM stakeholders </a:t>
                      </a:r>
                      <a:endParaRPr lang="en-US" sz="1400" b="1" i="0" u="none" strike="noStrike"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1145101"/>
                  </a:ext>
                </a:extLst>
              </a:tr>
            </a:tbl>
          </a:graphicData>
        </a:graphic>
      </p:graphicFrame>
      <p:graphicFrame>
        <p:nvGraphicFramePr>
          <p:cNvPr id="13" name="Table 12">
            <a:extLst>
              <a:ext uri="{FF2B5EF4-FFF2-40B4-BE49-F238E27FC236}">
                <a16:creationId xmlns:a16="http://schemas.microsoft.com/office/drawing/2014/main" id="{44DEE85B-8692-DC3E-BB9C-3226BFE121E7}"/>
              </a:ext>
            </a:extLst>
          </p:cNvPr>
          <p:cNvGraphicFramePr>
            <a:graphicFrameLocks noGrp="1"/>
          </p:cNvGraphicFramePr>
          <p:nvPr>
            <p:extLst>
              <p:ext uri="{D42A27DB-BD31-4B8C-83A1-F6EECF244321}">
                <p14:modId xmlns:p14="http://schemas.microsoft.com/office/powerpoint/2010/main" val="847502608"/>
              </p:ext>
            </p:extLst>
          </p:nvPr>
        </p:nvGraphicFramePr>
        <p:xfrm>
          <a:off x="8225291" y="1029297"/>
          <a:ext cx="3694807" cy="5220000"/>
        </p:xfrm>
        <a:graphic>
          <a:graphicData uri="http://schemas.openxmlformats.org/drawingml/2006/table">
            <a:tbl>
              <a:tblPr firstRow="1" bandRow="1">
                <a:tableStyleId>{00A15C55-8517-42AA-B614-E9B94910E393}</a:tableStyleId>
              </a:tblPr>
              <a:tblGrid>
                <a:gridCol w="3694807">
                  <a:extLst>
                    <a:ext uri="{9D8B030D-6E8A-4147-A177-3AD203B41FA5}">
                      <a16:colId xmlns:a16="http://schemas.microsoft.com/office/drawing/2014/main" val="4027720132"/>
                    </a:ext>
                  </a:extLst>
                </a:gridCol>
              </a:tblGrid>
              <a:tr h="360000">
                <a:tc>
                  <a:txBody>
                    <a:bodyPr/>
                    <a:lstStyle/>
                    <a:p>
                      <a:pPr algn="ctr"/>
                      <a:r>
                        <a:rPr lang="en-US" sz="1400" dirty="0">
                          <a:latin typeface="Arial" panose="020B0604020202020204" pitchFamily="34" charset="0"/>
                          <a:cs typeface="Arial" panose="020B0604020202020204" pitchFamily="34" charset="0"/>
                        </a:rPr>
                        <a:t>Workgroup 3</a:t>
                      </a:r>
                    </a:p>
                  </a:txBody>
                  <a:tcPr/>
                </a:tc>
                <a:extLst>
                  <a:ext uri="{0D108BD9-81ED-4DB2-BD59-A6C34878D82A}">
                    <a16:rowId xmlns:a16="http://schemas.microsoft.com/office/drawing/2014/main" val="3572731063"/>
                  </a:ext>
                </a:extLst>
              </a:tr>
              <a:tr h="2340000">
                <a:tc>
                  <a:txBody>
                    <a:bodyPr/>
                    <a:lstStyle/>
                    <a:p>
                      <a:pPr marL="0" indent="0" algn="just">
                        <a:lnSpc>
                          <a:spcPct val="100000"/>
                        </a:lnSpc>
                        <a:buFont typeface="+mj-lt"/>
                        <a:buNone/>
                      </a:pPr>
                      <a:r>
                        <a:rPr lang="en-US" sz="1400" u="sng" dirty="0">
                          <a:solidFill>
                            <a:schemeClr val="tx1"/>
                          </a:solidFill>
                          <a:latin typeface="Arial" panose="020B0604020202020204" pitchFamily="34" charset="0"/>
                          <a:ea typeface="ＭＳ Ｐゴシック"/>
                          <a:cs typeface="Arial" panose="020B0604020202020204" pitchFamily="34" charset="0"/>
                        </a:rPr>
                        <a:t>Goal 3</a:t>
                      </a:r>
                    </a:p>
                    <a:p>
                      <a:pPr marL="0" indent="0" algn="just">
                        <a:lnSpc>
                          <a:spcPct val="100000"/>
                        </a:lnSpc>
                        <a:buFont typeface="+mj-lt"/>
                        <a:buNone/>
                      </a:pPr>
                      <a:r>
                        <a:rPr lang="en-US" sz="1400" dirty="0" err="1">
                          <a:solidFill>
                            <a:schemeClr val="tx1"/>
                          </a:solidFill>
                          <a:latin typeface="Arial" panose="020B0604020202020204" pitchFamily="34" charset="0"/>
                          <a:ea typeface="ＭＳ Ｐゴシック"/>
                          <a:cs typeface="Arial" panose="020B0604020202020204" pitchFamily="34" charset="0"/>
                        </a:rPr>
                        <a:t>Analyse</a:t>
                      </a:r>
                      <a:r>
                        <a:rPr lang="en-US" sz="1400" dirty="0">
                          <a:solidFill>
                            <a:schemeClr val="tx1"/>
                          </a:solidFill>
                          <a:latin typeface="Arial" panose="020B0604020202020204" pitchFamily="34" charset="0"/>
                          <a:ea typeface="ＭＳ Ｐゴシック"/>
                          <a:cs typeface="Arial" panose="020B0604020202020204" pitchFamily="34" charset="0"/>
                        </a:rPr>
                        <a:t> </a:t>
                      </a:r>
                      <a:r>
                        <a:rPr lang="en-US" sz="1400" b="1" u="none" baseline="0" dirty="0">
                          <a:solidFill>
                            <a:schemeClr val="tx1"/>
                          </a:solidFill>
                          <a:uFillTx/>
                          <a:latin typeface="Arial" panose="020B0604020202020204" pitchFamily="34" charset="0"/>
                          <a:cs typeface="Arial" panose="020B0604020202020204" pitchFamily="34" charset="0"/>
                        </a:rPr>
                        <a:t>benefits </a:t>
                      </a:r>
                      <a:r>
                        <a:rPr lang="en-US" sz="1400" dirty="0">
                          <a:solidFill>
                            <a:schemeClr val="tx1"/>
                          </a:solidFill>
                          <a:latin typeface="Arial" panose="020B0604020202020204" pitchFamily="34" charset="0"/>
                          <a:ea typeface="ＭＳ Ｐゴシック"/>
                          <a:cs typeface="Arial" panose="020B0604020202020204" pitchFamily="34" charset="0"/>
                        </a:rPr>
                        <a:t>of regional TBO scenarios and </a:t>
                      </a:r>
                      <a:r>
                        <a:rPr lang="en-US" sz="1400" b="0" u="none" dirty="0">
                          <a:solidFill>
                            <a:schemeClr val="tx1"/>
                          </a:solidFill>
                          <a:latin typeface="Arial" panose="020B0604020202020204" pitchFamily="34" charset="0"/>
                          <a:ea typeface="ＭＳ Ｐゴシック"/>
                          <a:cs typeface="Arial" panose="020B0604020202020204" pitchFamily="34" charset="0"/>
                        </a:rPr>
                        <a:t>achieve </a:t>
                      </a:r>
                      <a:r>
                        <a:rPr lang="en-US" sz="1400" b="1" u="none" baseline="0" dirty="0">
                          <a:solidFill>
                            <a:schemeClr val="tx1"/>
                          </a:solidFill>
                          <a:uFillTx/>
                          <a:latin typeface="Arial" panose="020B0604020202020204" pitchFamily="34" charset="0"/>
                          <a:cs typeface="Arial" panose="020B0604020202020204" pitchFamily="34" charset="0"/>
                        </a:rPr>
                        <a:t>consensus</a:t>
                      </a:r>
                      <a:r>
                        <a:rPr lang="en-US" sz="1400" b="1" u="none" dirty="0">
                          <a:solidFill>
                            <a:schemeClr val="tx1"/>
                          </a:solidFill>
                          <a:latin typeface="Arial" panose="020B0604020202020204" pitchFamily="34" charset="0"/>
                          <a:ea typeface="ＭＳ Ｐゴシック"/>
                          <a:cs typeface="Arial" panose="020B0604020202020204" pitchFamily="34" charset="0"/>
                        </a:rPr>
                        <a:t> </a:t>
                      </a:r>
                      <a:r>
                        <a:rPr lang="en-US" sz="1400" dirty="0">
                          <a:solidFill>
                            <a:schemeClr val="tx1"/>
                          </a:solidFill>
                          <a:latin typeface="Arial" panose="020B0604020202020204" pitchFamily="34" charset="0"/>
                          <a:ea typeface="ＭＳ Ｐゴシック"/>
                          <a:cs typeface="Arial" panose="020B0604020202020204" pitchFamily="34" charset="0"/>
                        </a:rPr>
                        <a:t>among project participants that APAC has to </a:t>
                      </a:r>
                      <a:r>
                        <a:rPr lang="en-US" sz="1400" dirty="0" err="1">
                          <a:solidFill>
                            <a:schemeClr val="tx1"/>
                          </a:solidFill>
                          <a:latin typeface="Arial" panose="020B0604020202020204" pitchFamily="34" charset="0"/>
                          <a:ea typeface="ＭＳ Ｐゴシック"/>
                          <a:cs typeface="Arial" panose="020B0604020202020204" pitchFamily="34" charset="0"/>
                        </a:rPr>
                        <a:t>realise</a:t>
                      </a:r>
                      <a:r>
                        <a:rPr lang="en-US" sz="1400" dirty="0">
                          <a:solidFill>
                            <a:schemeClr val="tx1"/>
                          </a:solidFill>
                          <a:latin typeface="Arial" panose="020B0604020202020204" pitchFamily="34" charset="0"/>
                          <a:ea typeface="ＭＳ Ｐゴシック"/>
                          <a:cs typeface="Arial" panose="020B0604020202020204" pitchFamily="34" charset="0"/>
                        </a:rPr>
                        <a:t> TBO in line with regional needs and ICAO global developments </a:t>
                      </a:r>
                    </a:p>
                  </a:txBody>
                  <a:tcPr/>
                </a:tc>
                <a:extLst>
                  <a:ext uri="{0D108BD9-81ED-4DB2-BD59-A6C34878D82A}">
                    <a16:rowId xmlns:a16="http://schemas.microsoft.com/office/drawing/2014/main" val="1863277313"/>
                  </a:ext>
                </a:extLst>
              </a:tr>
              <a:tr h="2520000">
                <a:tc>
                  <a:txBody>
                    <a:bodyPr/>
                    <a:lstStyle/>
                    <a:p>
                      <a:pPr algn="l" defTabSz="622300">
                        <a:lnSpc>
                          <a:spcPct val="90000"/>
                        </a:lnSpc>
                        <a:spcBef>
                          <a:spcPct val="0"/>
                        </a:spcBef>
                        <a:spcAft>
                          <a:spcPct val="35000"/>
                        </a:spcAft>
                      </a:pPr>
                      <a:r>
                        <a:rPr lang="en-US" sz="1400" b="0" i="0" u="sng" strike="noStrike" kern="1200" dirty="0">
                          <a:latin typeface="Arial" panose="020B0604020202020204" pitchFamily="34" charset="0"/>
                          <a:cs typeface="Arial" panose="020B0604020202020204" pitchFamily="34" charset="0"/>
                        </a:rPr>
                        <a:t>Objective</a:t>
                      </a:r>
                    </a:p>
                    <a:p>
                      <a:pPr marL="285750" indent="-285750" algn="l" defTabSz="622300">
                        <a:lnSpc>
                          <a:spcPct val="100000"/>
                        </a:lnSpc>
                        <a:spcBef>
                          <a:spcPct val="0"/>
                        </a:spcBef>
                        <a:spcAft>
                          <a:spcPct val="35000"/>
                        </a:spcAft>
                        <a:buFont typeface="Arial" panose="020B0604020202020204" pitchFamily="34" charset="0"/>
                        <a:buChar char="•"/>
                      </a:pPr>
                      <a:r>
                        <a:rPr lang="en-US" sz="1400" b="0" i="0" u="none" strike="noStrike" kern="1200" dirty="0" err="1">
                          <a:solidFill>
                            <a:schemeClr val="dk1"/>
                          </a:solidFill>
                          <a:effectLst/>
                          <a:latin typeface="Arial" panose="020B0604020202020204" pitchFamily="34" charset="0"/>
                          <a:ea typeface="+mn-ea"/>
                          <a:cs typeface="Arial" panose="020B0604020202020204" pitchFamily="34" charset="0"/>
                        </a:rPr>
                        <a:t>Analyse</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a:t>
                      </a:r>
                      <a:r>
                        <a:rPr lang="en-US" sz="1400" b="1" i="0" u="none" strike="noStrike" kern="1200" dirty="0">
                          <a:solidFill>
                            <a:schemeClr val="dk1"/>
                          </a:solidFill>
                          <a:effectLst/>
                          <a:latin typeface="Arial" panose="020B0604020202020204" pitchFamily="34" charset="0"/>
                          <a:ea typeface="+mn-ea"/>
                          <a:cs typeface="Arial" panose="020B0604020202020204" pitchFamily="34" charset="0"/>
                        </a:rPr>
                        <a:t>benefits</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of regional TBO operational scenarios with identified city pairs</a:t>
                      </a:r>
                    </a:p>
                    <a:p>
                      <a:pPr marL="285750" indent="-285750" algn="l" defTabSz="622300">
                        <a:lnSpc>
                          <a:spcPct val="100000"/>
                        </a:lnSpc>
                        <a:spcBef>
                          <a:spcPct val="0"/>
                        </a:spcBef>
                        <a:spcAft>
                          <a:spcPct val="35000"/>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Deliver </a:t>
                      </a:r>
                      <a:r>
                        <a:rPr lang="en-US" sz="1400" b="1" dirty="0">
                          <a:solidFill>
                            <a:schemeClr val="tx1"/>
                          </a:solidFill>
                          <a:latin typeface="Arial" panose="020B0604020202020204" pitchFamily="34" charset="0"/>
                          <a:cs typeface="Arial" panose="020B0604020202020204" pitchFamily="34" charset="0"/>
                        </a:rPr>
                        <a:t>APAC TBO Roadmap </a:t>
                      </a:r>
                      <a:r>
                        <a:rPr lang="en-US" sz="1400" dirty="0">
                          <a:solidFill>
                            <a:schemeClr val="tx1"/>
                          </a:solidFill>
                          <a:latin typeface="Arial" panose="020B0604020202020204" pitchFamily="34" charset="0"/>
                          <a:cs typeface="Arial" panose="020B0604020202020204" pitchFamily="34" charset="0"/>
                        </a:rPr>
                        <a:t>agreeable to project participants which will be tabled, to APAC ANSP Committee and to APANPIRG for adoption in APAC Seamless ANS Plan at earliest opportunity</a:t>
                      </a:r>
                    </a:p>
                  </a:txBody>
                  <a:tcPr/>
                </a:tc>
                <a:extLst>
                  <a:ext uri="{0D108BD9-81ED-4DB2-BD59-A6C34878D82A}">
                    <a16:rowId xmlns:a16="http://schemas.microsoft.com/office/drawing/2014/main" val="163918852"/>
                  </a:ext>
                </a:extLst>
              </a:tr>
            </a:tbl>
          </a:graphicData>
        </a:graphic>
      </p:graphicFrame>
      <p:graphicFrame>
        <p:nvGraphicFramePr>
          <p:cNvPr id="14" name="Table 13">
            <a:extLst>
              <a:ext uri="{FF2B5EF4-FFF2-40B4-BE49-F238E27FC236}">
                <a16:creationId xmlns:a16="http://schemas.microsoft.com/office/drawing/2014/main" id="{0EAD588D-7AE9-BBF9-A0F3-A56FDAF31BD6}"/>
              </a:ext>
            </a:extLst>
          </p:cNvPr>
          <p:cNvGraphicFramePr>
            <a:graphicFrameLocks noGrp="1"/>
          </p:cNvGraphicFramePr>
          <p:nvPr>
            <p:extLst>
              <p:ext uri="{D42A27DB-BD31-4B8C-83A1-F6EECF244321}">
                <p14:modId xmlns:p14="http://schemas.microsoft.com/office/powerpoint/2010/main" val="3478211890"/>
              </p:ext>
            </p:extLst>
          </p:nvPr>
        </p:nvGraphicFramePr>
        <p:xfrm>
          <a:off x="4152831" y="1029297"/>
          <a:ext cx="3954370" cy="5220000"/>
        </p:xfrm>
        <a:graphic>
          <a:graphicData uri="http://schemas.openxmlformats.org/drawingml/2006/table">
            <a:tbl>
              <a:tblPr firstRow="1" bandRow="1">
                <a:tableStyleId>{7DF18680-E054-41AD-8BC1-D1AEF772440D}</a:tableStyleId>
              </a:tblPr>
              <a:tblGrid>
                <a:gridCol w="3954370">
                  <a:extLst>
                    <a:ext uri="{9D8B030D-6E8A-4147-A177-3AD203B41FA5}">
                      <a16:colId xmlns:a16="http://schemas.microsoft.com/office/drawing/2014/main" val="4027720132"/>
                    </a:ext>
                  </a:extLst>
                </a:gridCol>
              </a:tblGrid>
              <a:tr h="360000">
                <a:tc>
                  <a:txBody>
                    <a:bodyPr/>
                    <a:lstStyle/>
                    <a:p>
                      <a:pPr algn="ctr"/>
                      <a:r>
                        <a:rPr lang="en-US" sz="1400" dirty="0">
                          <a:latin typeface="Arial" panose="020B0604020202020204" pitchFamily="34" charset="0"/>
                          <a:cs typeface="Arial" panose="020B0604020202020204" pitchFamily="34" charset="0"/>
                        </a:rPr>
                        <a:t>Workgroup 2</a:t>
                      </a:r>
                    </a:p>
                  </a:txBody>
                  <a:tcPr/>
                </a:tc>
                <a:extLst>
                  <a:ext uri="{0D108BD9-81ED-4DB2-BD59-A6C34878D82A}">
                    <a16:rowId xmlns:a16="http://schemas.microsoft.com/office/drawing/2014/main" val="3572731063"/>
                  </a:ext>
                </a:extLst>
              </a:tr>
              <a:tr h="2340000">
                <a:tc>
                  <a:txBody>
                    <a:bodyPr/>
                    <a:lstStyle/>
                    <a:p>
                      <a:pPr marL="0" indent="0" algn="just">
                        <a:lnSpc>
                          <a:spcPct val="100000"/>
                        </a:lnSpc>
                        <a:buFont typeface="+mj-lt"/>
                        <a:buNone/>
                      </a:pPr>
                      <a:r>
                        <a:rPr lang="en-US" sz="1400" u="sng" dirty="0">
                          <a:solidFill>
                            <a:schemeClr val="tx1"/>
                          </a:solidFill>
                          <a:latin typeface="Arial" panose="020B0604020202020204" pitchFamily="34" charset="0"/>
                          <a:cs typeface="Arial" panose="020B0604020202020204" pitchFamily="34" charset="0"/>
                        </a:rPr>
                        <a:t>Goal 2</a:t>
                      </a:r>
                    </a:p>
                    <a:p>
                      <a:pPr marL="342900" indent="-342900" algn="just">
                        <a:lnSpc>
                          <a:spcPct val="100000"/>
                        </a:lnSpc>
                        <a:spcAft>
                          <a:spcPts val="600"/>
                        </a:spcAft>
                        <a:buFont typeface="+mj-lt"/>
                        <a:buAutoNum type="alphaUcPeriod"/>
                      </a:pPr>
                      <a:r>
                        <a:rPr lang="en-US" sz="1400" dirty="0" err="1">
                          <a:solidFill>
                            <a:schemeClr val="tx1"/>
                          </a:solidFill>
                          <a:latin typeface="Arial" panose="020B0604020202020204" pitchFamily="34" charset="0"/>
                          <a:cs typeface="Arial" panose="020B0604020202020204" pitchFamily="34" charset="0"/>
                        </a:rPr>
                        <a:t>Recognise</a:t>
                      </a:r>
                      <a:r>
                        <a:rPr lang="en-US" sz="1400" dirty="0">
                          <a:solidFill>
                            <a:schemeClr val="tx1"/>
                          </a:solidFill>
                          <a:latin typeface="Arial" panose="020B0604020202020204" pitchFamily="34" charset="0"/>
                          <a:cs typeface="Arial" panose="020B0604020202020204" pitchFamily="34" charset="0"/>
                        </a:rPr>
                        <a:t> and appreciate </a:t>
                      </a:r>
                      <a:r>
                        <a:rPr lang="en-US" sz="1400" b="1" u="none" baseline="0" dirty="0">
                          <a:solidFill>
                            <a:schemeClr val="tx1"/>
                          </a:solidFill>
                          <a:uFillTx/>
                          <a:latin typeface="Arial" panose="020B0604020202020204" pitchFamily="34" charset="0"/>
                          <a:cs typeface="Arial" panose="020B0604020202020204" pitchFamily="34" charset="0"/>
                        </a:rPr>
                        <a:t>operational values </a:t>
                      </a:r>
                      <a:r>
                        <a:rPr lang="en-US" sz="1400" b="0" u="none" dirty="0">
                          <a:solidFill>
                            <a:schemeClr val="tx1"/>
                          </a:solidFill>
                          <a:latin typeface="Arial" panose="020B0604020202020204" pitchFamily="34" charset="0"/>
                          <a:cs typeface="Arial" panose="020B0604020202020204" pitchFamily="34" charset="0"/>
                        </a:rPr>
                        <a:t>arising from demonstrating identified regional TBO scenarios and city-pairs</a:t>
                      </a:r>
                    </a:p>
                    <a:p>
                      <a:pPr marL="342900" indent="-342900" algn="just">
                        <a:lnSpc>
                          <a:spcPct val="100000"/>
                        </a:lnSpc>
                        <a:spcAft>
                          <a:spcPts val="600"/>
                        </a:spcAft>
                        <a:buFont typeface="+mj-lt"/>
                        <a:buAutoNum type="alphaUcPeriod" startAt="2"/>
                      </a:pPr>
                      <a:r>
                        <a:rPr lang="en-US" sz="1400" b="0" u="none" dirty="0">
                          <a:solidFill>
                            <a:schemeClr val="tx1"/>
                          </a:solidFill>
                          <a:latin typeface="Arial" panose="020B0604020202020204" pitchFamily="34" charset="0"/>
                          <a:cs typeface="Arial" panose="020B0604020202020204" pitchFamily="34" charset="0"/>
                        </a:rPr>
                        <a:t>Implement</a:t>
                      </a:r>
                      <a:r>
                        <a:rPr lang="en-US" sz="1400" b="1" u="none" dirty="0">
                          <a:solidFill>
                            <a:schemeClr val="tx1"/>
                          </a:solidFill>
                          <a:latin typeface="Arial" panose="020B0604020202020204" pitchFamily="34" charset="0"/>
                          <a:cs typeface="Arial" panose="020B0604020202020204" pitchFamily="34" charset="0"/>
                        </a:rPr>
                        <a:t> SWIM</a:t>
                      </a:r>
                      <a:r>
                        <a:rPr lang="en-US" sz="1400" b="0" u="none" dirty="0">
                          <a:solidFill>
                            <a:schemeClr val="tx1"/>
                          </a:solidFill>
                          <a:latin typeface="Arial" panose="020B0604020202020204" pitchFamily="34" charset="0"/>
                          <a:cs typeface="Arial" panose="020B0604020202020204" pitchFamily="34" charset="0"/>
                        </a:rPr>
                        <a:t> for 1</a:t>
                      </a:r>
                      <a:r>
                        <a:rPr lang="en-US" sz="1400" b="0" u="none" baseline="30000" dirty="0">
                          <a:solidFill>
                            <a:schemeClr val="tx1"/>
                          </a:solidFill>
                          <a:latin typeface="Arial" panose="020B0604020202020204" pitchFamily="34" charset="0"/>
                          <a:cs typeface="Arial" panose="020B0604020202020204" pitchFamily="34" charset="0"/>
                        </a:rPr>
                        <a:t>st</a:t>
                      </a:r>
                      <a:r>
                        <a:rPr lang="en-US" sz="1400" b="0" u="none" dirty="0">
                          <a:solidFill>
                            <a:schemeClr val="tx1"/>
                          </a:solidFill>
                          <a:latin typeface="Arial" panose="020B0604020202020204" pitchFamily="34" charset="0"/>
                          <a:cs typeface="Arial" panose="020B0604020202020204" pitchFamily="34" charset="0"/>
                        </a:rPr>
                        <a:t> operational use case in the region</a:t>
                      </a:r>
                    </a:p>
                    <a:p>
                      <a:pPr marL="342900" indent="-342900" algn="just">
                        <a:lnSpc>
                          <a:spcPct val="100000"/>
                        </a:lnSpc>
                        <a:spcAft>
                          <a:spcPts val="600"/>
                        </a:spcAft>
                        <a:buFont typeface="+mj-lt"/>
                        <a:buAutoNum type="alphaUcPeriod" startAt="3"/>
                      </a:pPr>
                      <a:r>
                        <a:rPr lang="en-US" sz="1400" b="0" u="none" dirty="0">
                          <a:solidFill>
                            <a:schemeClr val="tx1"/>
                          </a:solidFill>
                          <a:effectLst/>
                          <a:latin typeface="Arial" panose="020B0604020202020204" pitchFamily="34" charset="0"/>
                          <a:cs typeface="Arial" panose="020B0604020202020204" pitchFamily="34" charset="0"/>
                        </a:rPr>
                        <a:t>Implement</a:t>
                      </a:r>
                      <a:r>
                        <a:rPr lang="en-US" sz="1400" b="1" u="none" dirty="0">
                          <a:solidFill>
                            <a:schemeClr val="tx1"/>
                          </a:solidFill>
                          <a:effectLst/>
                          <a:latin typeface="Arial" panose="020B0604020202020204" pitchFamily="34" charset="0"/>
                          <a:cs typeface="Arial" panose="020B0604020202020204" pitchFamily="34" charset="0"/>
                        </a:rPr>
                        <a:t> initial FF-ICE/R1 services</a:t>
                      </a:r>
                      <a:r>
                        <a:rPr lang="en-US" sz="1400" b="0" u="none" dirty="0">
                          <a:solidFill>
                            <a:schemeClr val="tx1"/>
                          </a:solidFill>
                          <a:effectLst/>
                          <a:latin typeface="Arial" panose="020B0604020202020204" pitchFamily="34" charset="0"/>
                          <a:cs typeface="Arial" panose="020B0604020202020204" pitchFamily="34" charset="0"/>
                        </a:rPr>
                        <a:t> </a:t>
                      </a:r>
                      <a:r>
                        <a:rPr lang="en-US" sz="1400" b="0" u="none" dirty="0">
                          <a:solidFill>
                            <a:schemeClr val="tx1"/>
                          </a:solidFill>
                          <a:latin typeface="Arial" panose="020B0604020202020204" pitchFamily="34" charset="0"/>
                          <a:cs typeface="Arial" panose="020B0604020202020204" pitchFamily="34" charset="0"/>
                        </a:rPr>
                        <a:t>with identified city pairs</a:t>
                      </a:r>
                    </a:p>
                  </a:txBody>
                  <a:tcPr/>
                </a:tc>
                <a:extLst>
                  <a:ext uri="{0D108BD9-81ED-4DB2-BD59-A6C34878D82A}">
                    <a16:rowId xmlns:a16="http://schemas.microsoft.com/office/drawing/2014/main" val="1863277313"/>
                  </a:ext>
                </a:extLst>
              </a:tr>
              <a:tr h="2520000">
                <a:tc>
                  <a:txBody>
                    <a:bodyPr/>
                    <a:lstStyle/>
                    <a:p>
                      <a:pPr algn="l" defTabSz="622300">
                        <a:lnSpc>
                          <a:spcPct val="90000"/>
                        </a:lnSpc>
                        <a:spcBef>
                          <a:spcPct val="0"/>
                        </a:spcBef>
                        <a:spcAft>
                          <a:spcPct val="35000"/>
                        </a:spcAft>
                      </a:pPr>
                      <a:r>
                        <a:rPr lang="en-US" sz="1400" b="0" i="0" u="sng" strike="noStrike" kern="1200" dirty="0">
                          <a:latin typeface="Arial" panose="020B0604020202020204" pitchFamily="34" charset="0"/>
                          <a:cs typeface="Arial" panose="020B0604020202020204" pitchFamily="34" charset="0"/>
                        </a:rPr>
                        <a:t>Objective</a:t>
                      </a:r>
                    </a:p>
                    <a:p>
                      <a:pPr marL="285750" indent="-285750" algn="l" defTabSz="622300">
                        <a:lnSpc>
                          <a:spcPct val="90000"/>
                        </a:lnSpc>
                        <a:spcBef>
                          <a:spcPct val="0"/>
                        </a:spcBef>
                        <a:spcAft>
                          <a:spcPct val="35000"/>
                        </a:spcAft>
                        <a:buFont typeface="Arial" panose="020B0604020202020204" pitchFamily="34" charset="0"/>
                        <a:buChar char="•"/>
                      </a:pP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Study and articulate </a:t>
                      </a:r>
                      <a:r>
                        <a:rPr lang="en-US" sz="1400" b="1" i="0" u="none" strike="noStrike" kern="1200" dirty="0">
                          <a:solidFill>
                            <a:schemeClr val="dk1"/>
                          </a:solidFill>
                          <a:effectLst/>
                          <a:latin typeface="Arial" panose="020B0604020202020204" pitchFamily="34" charset="0"/>
                          <a:ea typeface="+mn-ea"/>
                          <a:cs typeface="Arial" panose="020B0604020202020204" pitchFamily="34" charset="0"/>
                        </a:rPr>
                        <a:t>operational values </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of TBO in APAC through definition &amp; demonstration of </a:t>
                      </a:r>
                      <a:r>
                        <a:rPr lang="en-US" sz="1400" b="1" i="0" u="none" strike="noStrike" kern="1200" dirty="0">
                          <a:solidFill>
                            <a:schemeClr val="dk1"/>
                          </a:solidFill>
                          <a:effectLst/>
                          <a:latin typeface="Arial" panose="020B0604020202020204" pitchFamily="34" charset="0"/>
                          <a:ea typeface="+mn-ea"/>
                          <a:cs typeface="Arial" panose="020B0604020202020204" pitchFamily="34" charset="0"/>
                        </a:rPr>
                        <a:t>regional TBO scenarios and city-pairs participation</a:t>
                      </a:r>
                    </a:p>
                    <a:p>
                      <a:pPr marL="285750" indent="-285750" algn="l" defTabSz="622300">
                        <a:lnSpc>
                          <a:spcPct val="90000"/>
                        </a:lnSpc>
                        <a:spcBef>
                          <a:spcPct val="0"/>
                        </a:spcBef>
                        <a:spcAft>
                          <a:spcPct val="35000"/>
                        </a:spcAft>
                        <a:buFont typeface="Arial" panose="020B0604020202020204" pitchFamily="34" charset="0"/>
                        <a:buChar char="•"/>
                      </a:pPr>
                      <a:endParaRPr lang="en-SG" sz="1400" b="1"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14555208"/>
                  </a:ext>
                </a:extLst>
              </a:tr>
            </a:tbl>
          </a:graphicData>
        </a:graphic>
      </p:graphicFrame>
    </p:spTree>
    <p:extLst>
      <p:ext uri="{BB962C8B-B14F-4D97-AF65-F5344CB8AC3E}">
        <p14:creationId xmlns:p14="http://schemas.microsoft.com/office/powerpoint/2010/main" val="426918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4726FC17-1823-5E7C-E584-7C3A3B38044B}"/>
              </a:ext>
            </a:extLst>
          </p:cNvPr>
          <p:cNvSpPr/>
          <p:nvPr/>
        </p:nvSpPr>
        <p:spPr>
          <a:xfrm>
            <a:off x="602789" y="1293328"/>
            <a:ext cx="11496044" cy="1785191"/>
          </a:xfrm>
          <a:prstGeom prst="rect">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6" name="Rectangle 115">
            <a:extLst>
              <a:ext uri="{FF2B5EF4-FFF2-40B4-BE49-F238E27FC236}">
                <a16:creationId xmlns:a16="http://schemas.microsoft.com/office/drawing/2014/main" id="{326E5BCB-1BBE-4C93-0911-4C8C583C6C16}"/>
              </a:ext>
            </a:extLst>
          </p:cNvPr>
          <p:cNvSpPr/>
          <p:nvPr/>
        </p:nvSpPr>
        <p:spPr>
          <a:xfrm>
            <a:off x="602789" y="4131650"/>
            <a:ext cx="11496044" cy="1057244"/>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5" name="Rectangle 114">
            <a:extLst>
              <a:ext uri="{FF2B5EF4-FFF2-40B4-BE49-F238E27FC236}">
                <a16:creationId xmlns:a16="http://schemas.microsoft.com/office/drawing/2014/main" id="{E4221B62-E949-BCF6-5685-BD98A7E527AA}"/>
              </a:ext>
            </a:extLst>
          </p:cNvPr>
          <p:cNvSpPr/>
          <p:nvPr/>
        </p:nvSpPr>
        <p:spPr>
          <a:xfrm>
            <a:off x="604876" y="3172117"/>
            <a:ext cx="11496044" cy="889793"/>
          </a:xfrm>
          <a:prstGeom prst="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36" name="Straight Connector 35">
            <a:extLst>
              <a:ext uri="{FF2B5EF4-FFF2-40B4-BE49-F238E27FC236}">
                <a16:creationId xmlns:a16="http://schemas.microsoft.com/office/drawing/2014/main" id="{48210BBB-7097-B068-908E-F806FD503203}"/>
              </a:ext>
            </a:extLst>
          </p:cNvPr>
          <p:cNvCxnSpPr>
            <a:cxnSpLocks/>
            <a:endCxn id="110" idx="4"/>
          </p:cNvCxnSpPr>
          <p:nvPr/>
        </p:nvCxnSpPr>
        <p:spPr>
          <a:xfrm flipH="1">
            <a:off x="3347428" y="1285867"/>
            <a:ext cx="8744" cy="3195037"/>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Title 8">
            <a:extLst>
              <a:ext uri="{FF2B5EF4-FFF2-40B4-BE49-F238E27FC236}">
                <a16:creationId xmlns:a16="http://schemas.microsoft.com/office/drawing/2014/main" id="{4F505265-D078-9D94-8388-6CF6DBAF7E3E}"/>
              </a:ext>
            </a:extLst>
          </p:cNvPr>
          <p:cNvSpPr>
            <a:spLocks noGrp="1"/>
          </p:cNvSpPr>
          <p:nvPr>
            <p:ph type="title"/>
          </p:nvPr>
        </p:nvSpPr>
        <p:spPr/>
        <p:txBody>
          <a:bodyPr/>
          <a:lstStyle/>
          <a:p>
            <a:r>
              <a:rPr lang="en-US" altLang="en-US" b="1"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Key Milestones and Timelines</a:t>
            </a:r>
            <a:endParaRPr lang="en-SG" dirty="0"/>
          </a:p>
        </p:txBody>
      </p:sp>
      <p:cxnSp>
        <p:nvCxnSpPr>
          <p:cNvPr id="2" name="Straight Arrow Connector 1">
            <a:extLst>
              <a:ext uri="{FF2B5EF4-FFF2-40B4-BE49-F238E27FC236}">
                <a16:creationId xmlns:a16="http://schemas.microsoft.com/office/drawing/2014/main" id="{CE04C0A0-33FA-4C6E-E95E-5D37C4C07505}"/>
              </a:ext>
            </a:extLst>
          </p:cNvPr>
          <p:cNvCxnSpPr>
            <a:cxnSpLocks/>
          </p:cNvCxnSpPr>
          <p:nvPr/>
        </p:nvCxnSpPr>
        <p:spPr>
          <a:xfrm flipV="1">
            <a:off x="602789" y="1249991"/>
            <a:ext cx="11471101" cy="143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2ED5D30-4196-0A8A-0312-854BD16D7309}"/>
              </a:ext>
            </a:extLst>
          </p:cNvPr>
          <p:cNvSpPr/>
          <p:nvPr/>
        </p:nvSpPr>
        <p:spPr>
          <a:xfrm>
            <a:off x="579164" y="1141991"/>
            <a:ext cx="216000" cy="216000"/>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Oval 3">
            <a:extLst>
              <a:ext uri="{FF2B5EF4-FFF2-40B4-BE49-F238E27FC236}">
                <a16:creationId xmlns:a16="http://schemas.microsoft.com/office/drawing/2014/main" id="{2C11AA6B-F37B-7339-7859-22F6A22ADC45}"/>
              </a:ext>
            </a:extLst>
          </p:cNvPr>
          <p:cNvSpPr/>
          <p:nvPr/>
        </p:nvSpPr>
        <p:spPr>
          <a:xfrm>
            <a:off x="3495530" y="1141991"/>
            <a:ext cx="216000" cy="216000"/>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Oval 4">
            <a:extLst>
              <a:ext uri="{FF2B5EF4-FFF2-40B4-BE49-F238E27FC236}">
                <a16:creationId xmlns:a16="http://schemas.microsoft.com/office/drawing/2014/main" id="{C196C7A4-B533-34A3-045D-88364D5158EE}"/>
              </a:ext>
            </a:extLst>
          </p:cNvPr>
          <p:cNvSpPr/>
          <p:nvPr/>
        </p:nvSpPr>
        <p:spPr>
          <a:xfrm>
            <a:off x="6268880" y="1141991"/>
            <a:ext cx="216000" cy="216000"/>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a:extLst>
              <a:ext uri="{FF2B5EF4-FFF2-40B4-BE49-F238E27FC236}">
                <a16:creationId xmlns:a16="http://schemas.microsoft.com/office/drawing/2014/main" id="{60707F1F-902E-E973-965E-FACBAEB660D0}"/>
              </a:ext>
            </a:extLst>
          </p:cNvPr>
          <p:cNvSpPr/>
          <p:nvPr/>
        </p:nvSpPr>
        <p:spPr>
          <a:xfrm>
            <a:off x="9094248" y="1141991"/>
            <a:ext cx="216000" cy="216000"/>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Oval 7">
            <a:extLst>
              <a:ext uri="{FF2B5EF4-FFF2-40B4-BE49-F238E27FC236}">
                <a16:creationId xmlns:a16="http://schemas.microsoft.com/office/drawing/2014/main" id="{D2A0A730-987E-438D-B63D-7A54233B7640}"/>
              </a:ext>
            </a:extLst>
          </p:cNvPr>
          <p:cNvSpPr/>
          <p:nvPr/>
        </p:nvSpPr>
        <p:spPr>
          <a:xfrm>
            <a:off x="11354262" y="1141991"/>
            <a:ext cx="216000" cy="216000"/>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a:extLst>
              <a:ext uri="{FF2B5EF4-FFF2-40B4-BE49-F238E27FC236}">
                <a16:creationId xmlns:a16="http://schemas.microsoft.com/office/drawing/2014/main" id="{FE03A821-0954-FB0F-1007-74EA9C40EF13}"/>
              </a:ext>
            </a:extLst>
          </p:cNvPr>
          <p:cNvSpPr txBox="1"/>
          <p:nvPr/>
        </p:nvSpPr>
        <p:spPr>
          <a:xfrm>
            <a:off x="2167517" y="1484195"/>
            <a:ext cx="851266" cy="507831"/>
          </a:xfrm>
          <a:prstGeom prst="rect">
            <a:avLst/>
          </a:prstGeom>
          <a:noFill/>
        </p:spPr>
        <p:txBody>
          <a:bodyPr wrap="square" rtlCol="0">
            <a:spAutoFit/>
          </a:bodyPr>
          <a:lstStyle/>
          <a:p>
            <a:pPr algn="r"/>
            <a:r>
              <a:rPr lang="en-US" sz="900">
                <a:solidFill>
                  <a:schemeClr val="tx1"/>
                </a:solidFill>
                <a:latin typeface="Arial" panose="020B0604020202020204" pitchFamily="34" charset="0"/>
                <a:cs typeface="Arial" panose="020B0604020202020204" pitchFamily="34" charset="0"/>
              </a:rPr>
              <a:t>DGCA/59</a:t>
            </a:r>
          </a:p>
          <a:p>
            <a:pPr algn="r"/>
            <a:r>
              <a:rPr lang="en-US" sz="900">
                <a:latin typeface="Arial" panose="020B0604020202020204" pitchFamily="34" charset="0"/>
                <a:cs typeface="Arial" panose="020B0604020202020204" pitchFamily="34" charset="0"/>
              </a:rPr>
              <a:t>(draft </a:t>
            </a:r>
            <a:r>
              <a:rPr lang="en-US" sz="900" err="1">
                <a:latin typeface="Arial" panose="020B0604020202020204" pitchFamily="34" charset="0"/>
                <a:cs typeface="Arial" panose="020B0604020202020204" pitchFamily="34" charset="0"/>
              </a:rPr>
              <a:t>edu</a:t>
            </a:r>
            <a:r>
              <a:rPr lang="en-US" sz="900">
                <a:latin typeface="Arial" panose="020B0604020202020204" pitchFamily="34" charset="0"/>
                <a:cs typeface="Arial" panose="020B0604020202020204" pitchFamily="34" charset="0"/>
              </a:rPr>
              <a:t> </a:t>
            </a:r>
            <a:r>
              <a:rPr lang="en-US" sz="900" err="1">
                <a:latin typeface="Arial" panose="020B0604020202020204" pitchFamily="34" charset="0"/>
                <a:cs typeface="Arial" panose="020B0604020202020204" pitchFamily="34" charset="0"/>
              </a:rPr>
              <a:t>frmwrk</a:t>
            </a:r>
            <a:r>
              <a:rPr lang="en-US" sz="900">
                <a:latin typeface="Arial" panose="020B0604020202020204" pitchFamily="34" charset="0"/>
                <a:cs typeface="Arial" panose="020B0604020202020204" pitchFamily="34" charset="0"/>
              </a:rPr>
              <a:t>)</a:t>
            </a:r>
            <a:endParaRPr lang="en-US" sz="90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E4C3BA-BA75-EA8A-E20C-2998A638D3F1}"/>
              </a:ext>
            </a:extLst>
          </p:cNvPr>
          <p:cNvSpPr txBox="1"/>
          <p:nvPr/>
        </p:nvSpPr>
        <p:spPr>
          <a:xfrm>
            <a:off x="93164" y="914849"/>
            <a:ext cx="1188000"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2024</a:t>
            </a:r>
            <a:endParaRPr lang="en-SG" sz="16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838B344-A8EE-71D0-2CFC-ECD97133B908}"/>
              </a:ext>
            </a:extLst>
          </p:cNvPr>
          <p:cNvSpPr txBox="1"/>
          <p:nvPr/>
        </p:nvSpPr>
        <p:spPr>
          <a:xfrm>
            <a:off x="3009530" y="914849"/>
            <a:ext cx="1188000"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2025</a:t>
            </a:r>
            <a:endParaRPr lang="en-SG" sz="16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8C2FE5B-120C-62BF-F02A-221656AF7878}"/>
              </a:ext>
            </a:extLst>
          </p:cNvPr>
          <p:cNvSpPr txBox="1"/>
          <p:nvPr/>
        </p:nvSpPr>
        <p:spPr>
          <a:xfrm>
            <a:off x="5782880" y="914849"/>
            <a:ext cx="1188000"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2026</a:t>
            </a:r>
            <a:endParaRPr lang="en-SG" sz="16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025C1A8-02D8-6A69-E849-810866620DD1}"/>
              </a:ext>
            </a:extLst>
          </p:cNvPr>
          <p:cNvSpPr txBox="1"/>
          <p:nvPr/>
        </p:nvSpPr>
        <p:spPr>
          <a:xfrm>
            <a:off x="8608248" y="914849"/>
            <a:ext cx="1188000"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2027</a:t>
            </a:r>
            <a:endParaRPr lang="en-SG" sz="16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2C130CB-DB66-CF0E-38ED-3AC5CE4FC664}"/>
              </a:ext>
            </a:extLst>
          </p:cNvPr>
          <p:cNvSpPr txBox="1"/>
          <p:nvPr/>
        </p:nvSpPr>
        <p:spPr>
          <a:xfrm>
            <a:off x="10868262" y="914849"/>
            <a:ext cx="1188000"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2028</a:t>
            </a:r>
            <a:endParaRPr lang="en-SG" sz="1600" b="1"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AFE4AD5F-AE24-FEAA-EF4E-9932720BB983}"/>
              </a:ext>
            </a:extLst>
          </p:cNvPr>
          <p:cNvCxnSpPr>
            <a:cxnSpLocks/>
            <a:endCxn id="71" idx="0"/>
          </p:cNvCxnSpPr>
          <p:nvPr/>
        </p:nvCxnSpPr>
        <p:spPr>
          <a:xfrm>
            <a:off x="5867014" y="1273836"/>
            <a:ext cx="21536" cy="116379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4814323-C821-4CA8-A838-586F4E88D538}"/>
              </a:ext>
            </a:extLst>
          </p:cNvPr>
          <p:cNvSpPr txBox="1"/>
          <p:nvPr/>
        </p:nvSpPr>
        <p:spPr>
          <a:xfrm>
            <a:off x="5133172" y="1536796"/>
            <a:ext cx="756761" cy="369332"/>
          </a:xfrm>
          <a:prstGeom prst="rect">
            <a:avLst/>
          </a:prstGeom>
          <a:noFill/>
        </p:spPr>
        <p:txBody>
          <a:bodyPr wrap="square" rtlCol="0">
            <a:spAutoFit/>
          </a:bodyPr>
          <a:lstStyle/>
          <a:p>
            <a:pPr algn="r"/>
            <a:r>
              <a:rPr lang="en-US" sz="900">
                <a:solidFill>
                  <a:schemeClr val="tx1"/>
                </a:solidFill>
                <a:latin typeface="Arial" panose="020B0604020202020204" pitchFamily="34" charset="0"/>
                <a:cs typeface="Arial" panose="020B0604020202020204" pitchFamily="34" charset="0"/>
              </a:rPr>
              <a:t>Update to DGCA/60</a:t>
            </a:r>
            <a:endParaRPr lang="en-SG" sz="900"/>
          </a:p>
        </p:txBody>
      </p:sp>
      <p:sp>
        <p:nvSpPr>
          <p:cNvPr id="25" name="TextBox 24">
            <a:extLst>
              <a:ext uri="{FF2B5EF4-FFF2-40B4-BE49-F238E27FC236}">
                <a16:creationId xmlns:a16="http://schemas.microsoft.com/office/drawing/2014/main" id="{5E258E3E-2020-F0DB-AD2A-B754186C1785}"/>
              </a:ext>
            </a:extLst>
          </p:cNvPr>
          <p:cNvSpPr txBox="1"/>
          <p:nvPr/>
        </p:nvSpPr>
        <p:spPr>
          <a:xfrm>
            <a:off x="5089410" y="2536080"/>
            <a:ext cx="974736" cy="369332"/>
          </a:xfrm>
          <a:prstGeom prst="rect">
            <a:avLst/>
          </a:prstGeom>
          <a:noFill/>
        </p:spPr>
        <p:txBody>
          <a:bodyPr wrap="square" rtlCol="0">
            <a:spAutoFit/>
          </a:bodyPr>
          <a:lstStyle/>
          <a:p>
            <a:pPr algn="r"/>
            <a:r>
              <a:rPr lang="en-US" sz="900">
                <a:solidFill>
                  <a:schemeClr val="tx1"/>
                </a:solidFill>
                <a:latin typeface="Arial" panose="020B0604020202020204" pitchFamily="34" charset="0"/>
                <a:cs typeface="Arial" panose="020B0604020202020204" pitchFamily="34" charset="0"/>
              </a:rPr>
              <a:t>Update to APANPIRG/36</a:t>
            </a:r>
            <a:endParaRPr lang="en-SG" sz="900"/>
          </a:p>
        </p:txBody>
      </p:sp>
      <p:cxnSp>
        <p:nvCxnSpPr>
          <p:cNvPr id="26" name="Straight Connector 25">
            <a:extLst>
              <a:ext uri="{FF2B5EF4-FFF2-40B4-BE49-F238E27FC236}">
                <a16:creationId xmlns:a16="http://schemas.microsoft.com/office/drawing/2014/main" id="{0FAD9B91-1202-E6B6-4347-8CCAF7B9BD75}"/>
              </a:ext>
            </a:extLst>
          </p:cNvPr>
          <p:cNvCxnSpPr>
            <a:cxnSpLocks/>
          </p:cNvCxnSpPr>
          <p:nvPr/>
        </p:nvCxnSpPr>
        <p:spPr>
          <a:xfrm>
            <a:off x="5687952" y="1273836"/>
            <a:ext cx="0" cy="29018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94E6806-F2D0-8F45-767A-407C84A13B17}"/>
              </a:ext>
            </a:extLst>
          </p:cNvPr>
          <p:cNvSpPr txBox="1"/>
          <p:nvPr/>
        </p:nvSpPr>
        <p:spPr>
          <a:xfrm>
            <a:off x="665164" y="1465315"/>
            <a:ext cx="811213" cy="369332"/>
          </a:xfrm>
          <a:prstGeom prst="rect">
            <a:avLst/>
          </a:prstGeom>
          <a:noFill/>
        </p:spPr>
        <p:txBody>
          <a:bodyPr wrap="square" rtlCol="0">
            <a:spAutoFit/>
          </a:bodyPr>
          <a:lstStyle/>
          <a:p>
            <a:pPr algn="r"/>
            <a:r>
              <a:rPr lang="en-US" sz="900">
                <a:latin typeface="Arial" panose="020B0604020202020204" pitchFamily="34" charset="0"/>
                <a:cs typeface="Arial" panose="020B0604020202020204" pitchFamily="34" charset="0"/>
              </a:rPr>
              <a:t>IP to </a:t>
            </a:r>
            <a:r>
              <a:rPr lang="en-US" sz="900">
                <a:solidFill>
                  <a:schemeClr val="tx1"/>
                </a:solidFill>
                <a:latin typeface="Arial" panose="020B0604020202020204" pitchFamily="34" charset="0"/>
                <a:cs typeface="Arial" panose="020B0604020202020204" pitchFamily="34" charset="0"/>
              </a:rPr>
              <a:t>CNS SG/28</a:t>
            </a:r>
          </a:p>
        </p:txBody>
      </p:sp>
      <p:cxnSp>
        <p:nvCxnSpPr>
          <p:cNvPr id="29" name="Straight Connector 28">
            <a:extLst>
              <a:ext uri="{FF2B5EF4-FFF2-40B4-BE49-F238E27FC236}">
                <a16:creationId xmlns:a16="http://schemas.microsoft.com/office/drawing/2014/main" id="{12BDDBF7-4A4E-DABA-93A6-75D055090417}"/>
              </a:ext>
            </a:extLst>
          </p:cNvPr>
          <p:cNvCxnSpPr>
            <a:cxnSpLocks/>
          </p:cNvCxnSpPr>
          <p:nvPr/>
        </p:nvCxnSpPr>
        <p:spPr>
          <a:xfrm>
            <a:off x="1545760" y="1273836"/>
            <a:ext cx="0" cy="1250672"/>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29DC8FFC-96D8-62B8-72BE-B93F2F0DCC8F}"/>
              </a:ext>
            </a:extLst>
          </p:cNvPr>
          <p:cNvSpPr txBox="1"/>
          <p:nvPr/>
        </p:nvSpPr>
        <p:spPr>
          <a:xfrm>
            <a:off x="1681159" y="1814265"/>
            <a:ext cx="660878" cy="369332"/>
          </a:xfrm>
          <a:prstGeom prst="rect">
            <a:avLst/>
          </a:prstGeom>
          <a:noFill/>
        </p:spPr>
        <p:txBody>
          <a:bodyPr wrap="square" rtlCol="0">
            <a:spAutoFit/>
          </a:bodyPr>
          <a:lstStyle/>
          <a:p>
            <a:pPr algn="r"/>
            <a:r>
              <a:rPr lang="en-US" sz="900">
                <a:solidFill>
                  <a:schemeClr val="tx1"/>
                </a:solidFill>
                <a:latin typeface="Arial" panose="020B0604020202020204" pitchFamily="34" charset="0"/>
                <a:cs typeface="Arial" panose="020B0604020202020204" pitchFamily="34" charset="0"/>
              </a:rPr>
              <a:t>IP to ATM/SG</a:t>
            </a:r>
          </a:p>
        </p:txBody>
      </p:sp>
      <p:cxnSp>
        <p:nvCxnSpPr>
          <p:cNvPr id="33" name="Straight Connector 32">
            <a:extLst>
              <a:ext uri="{FF2B5EF4-FFF2-40B4-BE49-F238E27FC236}">
                <a16:creationId xmlns:a16="http://schemas.microsoft.com/office/drawing/2014/main" id="{633C5D5D-2813-0DE0-67D1-F152F8D3DBF3}"/>
              </a:ext>
            </a:extLst>
          </p:cNvPr>
          <p:cNvCxnSpPr>
            <a:cxnSpLocks/>
            <a:endCxn id="111" idx="4"/>
          </p:cNvCxnSpPr>
          <p:nvPr/>
        </p:nvCxnSpPr>
        <p:spPr>
          <a:xfrm flipH="1">
            <a:off x="2373746" y="1273836"/>
            <a:ext cx="7378" cy="320706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34" name="Diagram 33">
            <a:extLst>
              <a:ext uri="{FF2B5EF4-FFF2-40B4-BE49-F238E27FC236}">
                <a16:creationId xmlns:a16="http://schemas.microsoft.com/office/drawing/2014/main" id="{4209729C-DED2-6039-638A-B71EC688E898}"/>
              </a:ext>
            </a:extLst>
          </p:cNvPr>
          <p:cNvGraphicFramePr/>
          <p:nvPr>
            <p:extLst>
              <p:ext uri="{D42A27DB-BD31-4B8C-83A1-F6EECF244321}">
                <p14:modId xmlns:p14="http://schemas.microsoft.com/office/powerpoint/2010/main" val="829674204"/>
              </p:ext>
            </p:extLst>
          </p:nvPr>
        </p:nvGraphicFramePr>
        <p:xfrm>
          <a:off x="665164" y="4519720"/>
          <a:ext cx="11291294" cy="3035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a:extLst>
              <a:ext uri="{FF2B5EF4-FFF2-40B4-BE49-F238E27FC236}">
                <a16:creationId xmlns:a16="http://schemas.microsoft.com/office/drawing/2014/main" id="{334554C6-01C3-36FB-E946-073A0528DEA2}"/>
              </a:ext>
            </a:extLst>
          </p:cNvPr>
          <p:cNvSpPr txBox="1"/>
          <p:nvPr/>
        </p:nvSpPr>
        <p:spPr>
          <a:xfrm>
            <a:off x="3421099" y="1420324"/>
            <a:ext cx="727389"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Completion of TBO Education Framework</a:t>
            </a:r>
            <a:endParaRPr lang="en-SG" sz="800" dirty="0"/>
          </a:p>
        </p:txBody>
      </p:sp>
      <p:sp>
        <p:nvSpPr>
          <p:cNvPr id="13" name="TextBox 12">
            <a:extLst>
              <a:ext uri="{FF2B5EF4-FFF2-40B4-BE49-F238E27FC236}">
                <a16:creationId xmlns:a16="http://schemas.microsoft.com/office/drawing/2014/main" id="{674973BD-68B3-702D-2269-3DF3A18A6D53}"/>
              </a:ext>
            </a:extLst>
          </p:cNvPr>
          <p:cNvSpPr txBox="1"/>
          <p:nvPr/>
        </p:nvSpPr>
        <p:spPr>
          <a:xfrm>
            <a:off x="3302603" y="2137230"/>
            <a:ext cx="1013704"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Update to APANPIRG/35</a:t>
            </a:r>
            <a:endParaRPr lang="en-SG" sz="900"/>
          </a:p>
        </p:txBody>
      </p:sp>
      <p:cxnSp>
        <p:nvCxnSpPr>
          <p:cNvPr id="37" name="Straight Connector 36">
            <a:extLst>
              <a:ext uri="{FF2B5EF4-FFF2-40B4-BE49-F238E27FC236}">
                <a16:creationId xmlns:a16="http://schemas.microsoft.com/office/drawing/2014/main" id="{E653CAE4-9165-3CC1-4C11-1DB1A23110AF}"/>
              </a:ext>
            </a:extLst>
          </p:cNvPr>
          <p:cNvCxnSpPr>
            <a:cxnSpLocks/>
          </p:cNvCxnSpPr>
          <p:nvPr/>
        </p:nvCxnSpPr>
        <p:spPr>
          <a:xfrm flipH="1">
            <a:off x="4183779" y="1280703"/>
            <a:ext cx="17962" cy="214007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1A199ED-857B-AC08-5D1A-ACB145D012B2}"/>
              </a:ext>
            </a:extLst>
          </p:cNvPr>
          <p:cNvSpPr txBox="1"/>
          <p:nvPr/>
        </p:nvSpPr>
        <p:spPr>
          <a:xfrm>
            <a:off x="6193674" y="1371803"/>
            <a:ext cx="957485" cy="507831"/>
          </a:xfrm>
          <a:prstGeom prst="rect">
            <a:avLst/>
          </a:prstGeom>
          <a:noFill/>
        </p:spPr>
        <p:txBody>
          <a:bodyPr wrap="square" rtlCol="0">
            <a:spAutoFit/>
          </a:bodyPr>
          <a:lstStyle/>
          <a:p>
            <a:r>
              <a:rPr lang="en-US" sz="900" dirty="0">
                <a:solidFill>
                  <a:schemeClr val="tx1"/>
                </a:solidFill>
                <a:latin typeface="Arial" panose="020B0604020202020204" pitchFamily="34" charset="0"/>
                <a:cs typeface="Arial" panose="020B0604020202020204" pitchFamily="34" charset="0"/>
              </a:rPr>
              <a:t>Annual review &amp; update of package</a:t>
            </a:r>
            <a:endParaRPr lang="en-SG" sz="900" dirty="0"/>
          </a:p>
        </p:txBody>
      </p:sp>
      <p:cxnSp>
        <p:nvCxnSpPr>
          <p:cNvPr id="46" name="Straight Connector 45">
            <a:extLst>
              <a:ext uri="{FF2B5EF4-FFF2-40B4-BE49-F238E27FC236}">
                <a16:creationId xmlns:a16="http://schemas.microsoft.com/office/drawing/2014/main" id="{7AAEA927-A2E4-ACF4-6433-4D550FB00BEA}"/>
              </a:ext>
            </a:extLst>
          </p:cNvPr>
          <p:cNvCxnSpPr>
            <a:cxnSpLocks/>
            <a:endCxn id="80" idx="0"/>
          </p:cNvCxnSpPr>
          <p:nvPr/>
        </p:nvCxnSpPr>
        <p:spPr>
          <a:xfrm flipH="1">
            <a:off x="6198490" y="1299494"/>
            <a:ext cx="1633" cy="113909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AC84ABAB-DAC5-2FEF-34F0-CBBACBEE24BF}"/>
              </a:ext>
            </a:extLst>
          </p:cNvPr>
          <p:cNvSpPr txBox="1"/>
          <p:nvPr/>
        </p:nvSpPr>
        <p:spPr>
          <a:xfrm>
            <a:off x="9061153" y="1386501"/>
            <a:ext cx="957485" cy="507831"/>
          </a:xfrm>
          <a:prstGeom prst="rect">
            <a:avLst/>
          </a:prstGeom>
          <a:noFill/>
        </p:spPr>
        <p:txBody>
          <a:bodyPr wrap="square" rtlCol="0">
            <a:spAutoFit/>
          </a:bodyPr>
          <a:lstStyle/>
          <a:p>
            <a:r>
              <a:rPr lang="en-US" sz="900">
                <a:solidFill>
                  <a:schemeClr val="tx1"/>
                </a:solidFill>
                <a:latin typeface="Arial" panose="020B0604020202020204" pitchFamily="34" charset="0"/>
                <a:cs typeface="Arial" panose="020B0604020202020204" pitchFamily="34" charset="0"/>
              </a:rPr>
              <a:t>Annual review &amp; update of package</a:t>
            </a:r>
            <a:endParaRPr lang="en-SG" sz="900"/>
          </a:p>
        </p:txBody>
      </p:sp>
      <p:cxnSp>
        <p:nvCxnSpPr>
          <p:cNvPr id="55" name="Straight Connector 54">
            <a:extLst>
              <a:ext uri="{FF2B5EF4-FFF2-40B4-BE49-F238E27FC236}">
                <a16:creationId xmlns:a16="http://schemas.microsoft.com/office/drawing/2014/main" id="{A7B1817A-671D-E79A-0930-C5E8F880A6B5}"/>
              </a:ext>
            </a:extLst>
          </p:cNvPr>
          <p:cNvCxnSpPr>
            <a:cxnSpLocks/>
            <a:endCxn id="88" idx="4"/>
          </p:cNvCxnSpPr>
          <p:nvPr/>
        </p:nvCxnSpPr>
        <p:spPr>
          <a:xfrm flipH="1">
            <a:off x="2930531" y="1288255"/>
            <a:ext cx="19029" cy="2161940"/>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AA0B5F06-FF27-7FE0-D769-76900B6ECBBF}"/>
              </a:ext>
            </a:extLst>
          </p:cNvPr>
          <p:cNvSpPr txBox="1"/>
          <p:nvPr/>
        </p:nvSpPr>
        <p:spPr>
          <a:xfrm>
            <a:off x="1976621" y="2482913"/>
            <a:ext cx="1018249" cy="507831"/>
          </a:xfrm>
          <a:prstGeom prst="rect">
            <a:avLst/>
          </a:prstGeom>
          <a:noFill/>
        </p:spPr>
        <p:txBody>
          <a:bodyPr wrap="square" rtlCol="0">
            <a:spAutoFit/>
          </a:bodyPr>
          <a:lstStyle/>
          <a:p>
            <a:pPr algn="r"/>
            <a:r>
              <a:rPr lang="en-US" sz="900">
                <a:solidFill>
                  <a:schemeClr val="tx1"/>
                </a:solidFill>
                <a:latin typeface="Arial" panose="020B0604020202020204" pitchFamily="34" charset="0"/>
                <a:cs typeface="Arial" panose="020B0604020202020204" pitchFamily="34" charset="0"/>
              </a:rPr>
              <a:t>Start developing complementary materials</a:t>
            </a:r>
            <a:endParaRPr lang="en-SG" sz="900"/>
          </a:p>
        </p:txBody>
      </p:sp>
      <p:cxnSp>
        <p:nvCxnSpPr>
          <p:cNvPr id="73" name="Straight Connector 72">
            <a:extLst>
              <a:ext uri="{FF2B5EF4-FFF2-40B4-BE49-F238E27FC236}">
                <a16:creationId xmlns:a16="http://schemas.microsoft.com/office/drawing/2014/main" id="{B6AD086F-F57D-21DC-CCE0-B5841CE304E5}"/>
              </a:ext>
            </a:extLst>
          </p:cNvPr>
          <p:cNvCxnSpPr>
            <a:cxnSpLocks/>
          </p:cNvCxnSpPr>
          <p:nvPr/>
        </p:nvCxnSpPr>
        <p:spPr>
          <a:xfrm flipH="1">
            <a:off x="6033855" y="1298322"/>
            <a:ext cx="9177" cy="268476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3DAC294D-2C0C-9467-B68B-569D51A7DA90}"/>
              </a:ext>
            </a:extLst>
          </p:cNvPr>
          <p:cNvSpPr txBox="1"/>
          <p:nvPr/>
        </p:nvSpPr>
        <p:spPr>
          <a:xfrm>
            <a:off x="6072542" y="3156871"/>
            <a:ext cx="1482525" cy="507831"/>
          </a:xfrm>
          <a:prstGeom prst="rect">
            <a:avLst/>
          </a:prstGeom>
          <a:noFill/>
        </p:spPr>
        <p:txBody>
          <a:bodyPr wrap="square" rtlCol="0">
            <a:spAutoFit/>
          </a:bodyPr>
          <a:lstStyle/>
          <a:p>
            <a:r>
              <a:rPr lang="en-US" sz="900" dirty="0">
                <a:solidFill>
                  <a:schemeClr val="tx1"/>
                </a:solidFill>
                <a:latin typeface="Arial" panose="020B0604020202020204" pitchFamily="34" charset="0"/>
                <a:cs typeface="Arial" panose="020B0604020202020204" pitchFamily="34" charset="0"/>
              </a:rPr>
              <a:t>Completion of Connected Aircraft  System Test </a:t>
            </a:r>
            <a:r>
              <a:rPr lang="en-US" sz="900" i="1" dirty="0">
                <a:solidFill>
                  <a:schemeClr val="tx1"/>
                </a:solidFill>
                <a:latin typeface="Arial" panose="020B0604020202020204" pitchFamily="34" charset="0"/>
                <a:cs typeface="Arial" panose="020B0604020202020204" pitchFamily="34" charset="0"/>
              </a:rPr>
              <a:t>(tentative)</a:t>
            </a:r>
            <a:endParaRPr lang="en-SG" sz="900" i="1" dirty="0"/>
          </a:p>
        </p:txBody>
      </p:sp>
      <p:cxnSp>
        <p:nvCxnSpPr>
          <p:cNvPr id="76" name="Straight Connector 75">
            <a:extLst>
              <a:ext uri="{FF2B5EF4-FFF2-40B4-BE49-F238E27FC236}">
                <a16:creationId xmlns:a16="http://schemas.microsoft.com/office/drawing/2014/main" id="{99672A5E-FB7B-767E-3138-83743A013C84}"/>
              </a:ext>
            </a:extLst>
          </p:cNvPr>
          <p:cNvCxnSpPr>
            <a:cxnSpLocks/>
          </p:cNvCxnSpPr>
          <p:nvPr/>
        </p:nvCxnSpPr>
        <p:spPr>
          <a:xfrm>
            <a:off x="9031011" y="1273315"/>
            <a:ext cx="0" cy="275541"/>
          </a:xfrm>
          <a:prstGeom prst="line">
            <a:avLst/>
          </a:prstGeom>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6E6C87F6-2F9B-78D4-6071-EBCC4C5DCCEB}"/>
              </a:ext>
            </a:extLst>
          </p:cNvPr>
          <p:cNvSpPr txBox="1"/>
          <p:nvPr/>
        </p:nvSpPr>
        <p:spPr>
          <a:xfrm>
            <a:off x="6079269" y="3617676"/>
            <a:ext cx="1277022" cy="507831"/>
          </a:xfrm>
          <a:prstGeom prst="rect">
            <a:avLst/>
          </a:prstGeom>
          <a:noFill/>
        </p:spPr>
        <p:txBody>
          <a:bodyPr wrap="square" rtlCol="0">
            <a:spAutoFit/>
          </a:bodyPr>
          <a:lstStyle/>
          <a:p>
            <a:r>
              <a:rPr lang="en-US" sz="900" dirty="0">
                <a:solidFill>
                  <a:schemeClr val="tx1"/>
                </a:solidFill>
                <a:latin typeface="Arial" panose="020B0604020202020204" pitchFamily="34" charset="0"/>
                <a:cs typeface="Arial" panose="020B0604020202020204" pitchFamily="34" charset="0"/>
              </a:rPr>
              <a:t>Completion of FF</a:t>
            </a:r>
            <a:r>
              <a:rPr lang="en-US" sz="900" dirty="0">
                <a:latin typeface="Arial" panose="020B0604020202020204" pitchFamily="34" charset="0"/>
                <a:cs typeface="Arial" panose="020B0604020202020204" pitchFamily="34" charset="0"/>
              </a:rPr>
              <a:t>-I</a:t>
            </a:r>
            <a:r>
              <a:rPr lang="en-US" sz="900" dirty="0">
                <a:solidFill>
                  <a:schemeClr val="tx1"/>
                </a:solidFill>
                <a:latin typeface="Arial" panose="020B0604020202020204" pitchFamily="34" charset="0"/>
                <a:cs typeface="Arial" panose="020B0604020202020204" pitchFamily="34" charset="0"/>
              </a:rPr>
              <a:t>CE/R2 Lab Demo </a:t>
            </a:r>
            <a:r>
              <a:rPr lang="en-US" sz="900" i="1" dirty="0">
                <a:solidFill>
                  <a:schemeClr val="tx1"/>
                </a:solidFill>
                <a:latin typeface="Arial" panose="020B0604020202020204" pitchFamily="34" charset="0"/>
                <a:cs typeface="Arial" panose="020B0604020202020204" pitchFamily="34" charset="0"/>
              </a:rPr>
              <a:t>(tentative)</a:t>
            </a:r>
            <a:endParaRPr lang="en-SG" sz="900" i="1" dirty="0"/>
          </a:p>
        </p:txBody>
      </p:sp>
      <p:cxnSp>
        <p:nvCxnSpPr>
          <p:cNvPr id="78" name="Straight Connector 77">
            <a:extLst>
              <a:ext uri="{FF2B5EF4-FFF2-40B4-BE49-F238E27FC236}">
                <a16:creationId xmlns:a16="http://schemas.microsoft.com/office/drawing/2014/main" id="{6109E770-87B2-3641-C315-88D5407E8F6A}"/>
              </a:ext>
            </a:extLst>
          </p:cNvPr>
          <p:cNvCxnSpPr>
            <a:cxnSpLocks/>
          </p:cNvCxnSpPr>
          <p:nvPr/>
        </p:nvCxnSpPr>
        <p:spPr>
          <a:xfrm>
            <a:off x="8847615" y="1292659"/>
            <a:ext cx="19522" cy="209806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9F622DEF-3FD6-F514-5BE8-49270C8A053B}"/>
              </a:ext>
            </a:extLst>
          </p:cNvPr>
          <p:cNvSpPr txBox="1"/>
          <p:nvPr/>
        </p:nvSpPr>
        <p:spPr>
          <a:xfrm>
            <a:off x="8402107" y="3507398"/>
            <a:ext cx="957485" cy="2308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900">
                <a:solidFill>
                  <a:schemeClr val="tx1"/>
                </a:solidFill>
                <a:latin typeface="Arial" panose="020B0604020202020204" pitchFamily="34" charset="0"/>
                <a:cs typeface="Arial" panose="020B0604020202020204" pitchFamily="34" charset="0"/>
              </a:rPr>
              <a:t>TBO Trial prep</a:t>
            </a:r>
            <a:endParaRPr lang="en-SG" sz="900"/>
          </a:p>
        </p:txBody>
      </p:sp>
      <p:cxnSp>
        <p:nvCxnSpPr>
          <p:cNvPr id="89" name="Straight Connector 88">
            <a:extLst>
              <a:ext uri="{FF2B5EF4-FFF2-40B4-BE49-F238E27FC236}">
                <a16:creationId xmlns:a16="http://schemas.microsoft.com/office/drawing/2014/main" id="{2CF14CB8-C21B-116B-4EE6-BEEF5A7C1F5B}"/>
              </a:ext>
            </a:extLst>
          </p:cNvPr>
          <p:cNvCxnSpPr>
            <a:cxnSpLocks/>
          </p:cNvCxnSpPr>
          <p:nvPr/>
        </p:nvCxnSpPr>
        <p:spPr>
          <a:xfrm>
            <a:off x="4459404" y="1282303"/>
            <a:ext cx="0" cy="319975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19D4D708-FFF2-E8E4-0452-1AC60C659675}"/>
              </a:ext>
            </a:extLst>
          </p:cNvPr>
          <p:cNvSpPr txBox="1"/>
          <p:nvPr/>
        </p:nvSpPr>
        <p:spPr>
          <a:xfrm>
            <a:off x="4048833" y="4579619"/>
            <a:ext cx="851266" cy="5078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900">
                <a:solidFill>
                  <a:schemeClr val="tx1"/>
                </a:solidFill>
                <a:latin typeface="Arial" panose="020B0604020202020204" pitchFamily="34" charset="0"/>
                <a:cs typeface="Arial" panose="020B0604020202020204" pitchFamily="34" charset="0"/>
              </a:rPr>
              <a:t>Complete initial Benefit Analysis</a:t>
            </a:r>
            <a:endParaRPr lang="en-SG" sz="900"/>
          </a:p>
        </p:txBody>
      </p:sp>
      <p:cxnSp>
        <p:nvCxnSpPr>
          <p:cNvPr id="92" name="Straight Connector 91">
            <a:extLst>
              <a:ext uri="{FF2B5EF4-FFF2-40B4-BE49-F238E27FC236}">
                <a16:creationId xmlns:a16="http://schemas.microsoft.com/office/drawing/2014/main" id="{0F07A0A4-85CC-4709-32DA-0949F969DCBF}"/>
              </a:ext>
            </a:extLst>
          </p:cNvPr>
          <p:cNvCxnSpPr>
            <a:cxnSpLocks/>
            <a:endCxn id="107" idx="0"/>
          </p:cNvCxnSpPr>
          <p:nvPr/>
        </p:nvCxnSpPr>
        <p:spPr>
          <a:xfrm flipH="1">
            <a:off x="7450042" y="1290770"/>
            <a:ext cx="282" cy="307119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313B49CA-C414-087B-BB3D-B503E0B22A47}"/>
              </a:ext>
            </a:extLst>
          </p:cNvPr>
          <p:cNvSpPr txBox="1"/>
          <p:nvPr/>
        </p:nvSpPr>
        <p:spPr>
          <a:xfrm>
            <a:off x="7057156" y="4579619"/>
            <a:ext cx="851266" cy="5078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900">
                <a:solidFill>
                  <a:schemeClr val="tx1"/>
                </a:solidFill>
                <a:latin typeface="Arial" panose="020B0604020202020204" pitchFamily="34" charset="0"/>
                <a:cs typeface="Arial" panose="020B0604020202020204" pitchFamily="34" charset="0"/>
              </a:rPr>
              <a:t>Conduct experimental analysis</a:t>
            </a:r>
            <a:endParaRPr lang="en-SG" sz="900"/>
          </a:p>
        </p:txBody>
      </p:sp>
      <p:cxnSp>
        <p:nvCxnSpPr>
          <p:cNvPr id="94" name="Straight Connector 93">
            <a:extLst>
              <a:ext uri="{FF2B5EF4-FFF2-40B4-BE49-F238E27FC236}">
                <a16:creationId xmlns:a16="http://schemas.microsoft.com/office/drawing/2014/main" id="{3490A22C-8F93-1BA9-8429-F8503AB98466}"/>
              </a:ext>
            </a:extLst>
          </p:cNvPr>
          <p:cNvCxnSpPr>
            <a:cxnSpLocks/>
          </p:cNvCxnSpPr>
          <p:nvPr/>
        </p:nvCxnSpPr>
        <p:spPr>
          <a:xfrm>
            <a:off x="10911280" y="1307704"/>
            <a:ext cx="0" cy="3168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F11D5CB7-8A3E-2228-CF1C-FA2E92D248F0}"/>
              </a:ext>
            </a:extLst>
          </p:cNvPr>
          <p:cNvSpPr txBox="1"/>
          <p:nvPr/>
        </p:nvSpPr>
        <p:spPr>
          <a:xfrm>
            <a:off x="10420014" y="4579619"/>
            <a:ext cx="999466" cy="646331"/>
          </a:xfrm>
          <a:prstGeom prst="rect">
            <a:avLst/>
          </a:prstGeom>
          <a:noFill/>
        </p:spPr>
        <p:txBody>
          <a:bodyPr wrap="square" rtlCol="0">
            <a:spAutoFit/>
          </a:bodyPr>
          <a:lstStyle/>
          <a:p>
            <a:r>
              <a:rPr lang="en-SG" sz="900">
                <a:solidFill>
                  <a:schemeClr val="tx1"/>
                </a:solidFill>
                <a:latin typeface="Arial" panose="020B0604020202020204" pitchFamily="34" charset="0"/>
                <a:cs typeface="Arial" panose="020B0604020202020204" pitchFamily="34" charset="0"/>
              </a:rPr>
              <a:t>Document feedback / qualitative benefits</a:t>
            </a:r>
            <a:endParaRPr lang="en-SG" sz="900"/>
          </a:p>
        </p:txBody>
      </p:sp>
      <p:sp>
        <p:nvSpPr>
          <p:cNvPr id="98" name="TextBox 97">
            <a:extLst>
              <a:ext uri="{FF2B5EF4-FFF2-40B4-BE49-F238E27FC236}">
                <a16:creationId xmlns:a16="http://schemas.microsoft.com/office/drawing/2014/main" id="{7B5922CD-0A9A-E4AB-6628-D1ADAEEF208D}"/>
              </a:ext>
            </a:extLst>
          </p:cNvPr>
          <p:cNvSpPr txBox="1"/>
          <p:nvPr/>
        </p:nvSpPr>
        <p:spPr>
          <a:xfrm>
            <a:off x="2920529" y="4579619"/>
            <a:ext cx="851266"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Availability of sample data</a:t>
            </a:r>
            <a:endParaRPr lang="en-SG" sz="900"/>
          </a:p>
        </p:txBody>
      </p:sp>
      <p:cxnSp>
        <p:nvCxnSpPr>
          <p:cNvPr id="100" name="Straight Connector 99">
            <a:extLst>
              <a:ext uri="{FF2B5EF4-FFF2-40B4-BE49-F238E27FC236}">
                <a16:creationId xmlns:a16="http://schemas.microsoft.com/office/drawing/2014/main" id="{F85997A3-A276-3029-789F-97BB94F3F77E}"/>
              </a:ext>
            </a:extLst>
          </p:cNvPr>
          <p:cNvCxnSpPr>
            <a:cxnSpLocks/>
          </p:cNvCxnSpPr>
          <p:nvPr/>
        </p:nvCxnSpPr>
        <p:spPr>
          <a:xfrm>
            <a:off x="9746398" y="1290770"/>
            <a:ext cx="0" cy="320648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2FF16238-DCC7-8681-1A12-986E22B1BB28}"/>
              </a:ext>
            </a:extLst>
          </p:cNvPr>
          <p:cNvSpPr txBox="1"/>
          <p:nvPr/>
        </p:nvSpPr>
        <p:spPr>
          <a:xfrm>
            <a:off x="9404146" y="4579619"/>
            <a:ext cx="999466"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Initial draft of roadmap</a:t>
            </a:r>
            <a:endParaRPr lang="en-SG" sz="900"/>
          </a:p>
        </p:txBody>
      </p:sp>
      <p:sp>
        <p:nvSpPr>
          <p:cNvPr id="104" name="TextBox 103">
            <a:extLst>
              <a:ext uri="{FF2B5EF4-FFF2-40B4-BE49-F238E27FC236}">
                <a16:creationId xmlns:a16="http://schemas.microsoft.com/office/drawing/2014/main" id="{D43674D4-886D-8A37-1AF5-5B8C110C3621}"/>
              </a:ext>
            </a:extLst>
          </p:cNvPr>
          <p:cNvSpPr txBox="1"/>
          <p:nvPr/>
        </p:nvSpPr>
        <p:spPr>
          <a:xfrm>
            <a:off x="11329254" y="1385119"/>
            <a:ext cx="750344" cy="646331"/>
          </a:xfrm>
          <a:prstGeom prst="rect">
            <a:avLst/>
          </a:prstGeom>
          <a:noFill/>
        </p:spPr>
        <p:txBody>
          <a:bodyPr wrap="square" rtlCol="0">
            <a:spAutoFit/>
          </a:bodyPr>
          <a:lstStyle/>
          <a:p>
            <a:r>
              <a:rPr lang="en-US" sz="900">
                <a:solidFill>
                  <a:schemeClr val="tx1"/>
                </a:solidFill>
                <a:latin typeface="Arial" panose="020B0604020202020204" pitchFamily="34" charset="0"/>
                <a:cs typeface="Arial" panose="020B0604020202020204" pitchFamily="34" charset="0"/>
              </a:rPr>
              <a:t>Annual review &amp; update of package</a:t>
            </a:r>
            <a:endParaRPr lang="en-SG" sz="900"/>
          </a:p>
        </p:txBody>
      </p:sp>
      <p:sp>
        <p:nvSpPr>
          <p:cNvPr id="50" name="TextBox 49">
            <a:extLst>
              <a:ext uri="{FF2B5EF4-FFF2-40B4-BE49-F238E27FC236}">
                <a16:creationId xmlns:a16="http://schemas.microsoft.com/office/drawing/2014/main" id="{F5FBF268-D902-4C92-2673-4BD8584F6F35}"/>
              </a:ext>
            </a:extLst>
          </p:cNvPr>
          <p:cNvSpPr txBox="1"/>
          <p:nvPr/>
        </p:nvSpPr>
        <p:spPr>
          <a:xfrm>
            <a:off x="2458995" y="3526677"/>
            <a:ext cx="851266" cy="369332"/>
          </a:xfrm>
          <a:prstGeom prst="rect">
            <a:avLst/>
          </a:prstGeom>
          <a:noFill/>
        </p:spPr>
        <p:txBody>
          <a:bodyPr wrap="square" rtlCol="0">
            <a:spAutoFit/>
          </a:bodyPr>
          <a:lstStyle/>
          <a:p>
            <a:pPr algn="r"/>
            <a:r>
              <a:rPr lang="en-US" sz="900">
                <a:latin typeface="Arial" panose="020B0604020202020204" pitchFamily="34" charset="0"/>
                <a:cs typeface="Arial" panose="020B0604020202020204" pitchFamily="34" charset="0"/>
              </a:rPr>
              <a:t>Transfer of FF-ICE/R1</a:t>
            </a:r>
            <a:endParaRPr lang="en-SG" sz="900"/>
          </a:p>
        </p:txBody>
      </p:sp>
      <p:cxnSp>
        <p:nvCxnSpPr>
          <p:cNvPr id="51" name="Straight Connector 50">
            <a:extLst>
              <a:ext uri="{FF2B5EF4-FFF2-40B4-BE49-F238E27FC236}">
                <a16:creationId xmlns:a16="http://schemas.microsoft.com/office/drawing/2014/main" id="{943CB2BC-257C-0FB5-BE92-CCBDE1982045}"/>
              </a:ext>
            </a:extLst>
          </p:cNvPr>
          <p:cNvCxnSpPr>
            <a:cxnSpLocks/>
          </p:cNvCxnSpPr>
          <p:nvPr/>
        </p:nvCxnSpPr>
        <p:spPr>
          <a:xfrm>
            <a:off x="11319027" y="1315366"/>
            <a:ext cx="28560" cy="318897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1780E8ED-65A2-4F01-E3FB-ADDC734F010E}"/>
              </a:ext>
            </a:extLst>
          </p:cNvPr>
          <p:cNvSpPr txBox="1"/>
          <p:nvPr/>
        </p:nvSpPr>
        <p:spPr>
          <a:xfrm>
            <a:off x="10047300" y="3266560"/>
            <a:ext cx="771396" cy="50783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r"/>
            <a:r>
              <a:rPr lang="en-US" sz="900" b="1">
                <a:solidFill>
                  <a:schemeClr val="tx1"/>
                </a:solidFill>
                <a:latin typeface="Arial" panose="020B0604020202020204" pitchFamily="34" charset="0"/>
                <a:cs typeface="Arial" panose="020B0604020202020204" pitchFamily="34" charset="0"/>
              </a:rPr>
              <a:t>TBO Execution completed</a:t>
            </a:r>
            <a:endParaRPr lang="en-SG" sz="900" b="1"/>
          </a:p>
        </p:txBody>
      </p:sp>
      <p:sp>
        <p:nvSpPr>
          <p:cNvPr id="64" name="TextBox 63">
            <a:extLst>
              <a:ext uri="{FF2B5EF4-FFF2-40B4-BE49-F238E27FC236}">
                <a16:creationId xmlns:a16="http://schemas.microsoft.com/office/drawing/2014/main" id="{354B0B5B-F232-2FBF-5FFA-0CD109E3128D}"/>
              </a:ext>
            </a:extLst>
          </p:cNvPr>
          <p:cNvSpPr txBox="1"/>
          <p:nvPr/>
        </p:nvSpPr>
        <p:spPr>
          <a:xfrm>
            <a:off x="1843368" y="4579619"/>
            <a:ext cx="948090" cy="3693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Agreement on data elements</a:t>
            </a:r>
            <a:endParaRPr lang="en-SG" sz="900" dirty="0"/>
          </a:p>
        </p:txBody>
      </p:sp>
      <p:sp>
        <p:nvSpPr>
          <p:cNvPr id="15" name="TextBox 14">
            <a:extLst>
              <a:ext uri="{FF2B5EF4-FFF2-40B4-BE49-F238E27FC236}">
                <a16:creationId xmlns:a16="http://schemas.microsoft.com/office/drawing/2014/main" id="{CEFCB64D-D1E5-3F69-96F8-AC80EAA9C2E9}"/>
              </a:ext>
            </a:extLst>
          </p:cNvPr>
          <p:cNvSpPr txBox="1"/>
          <p:nvPr/>
        </p:nvSpPr>
        <p:spPr>
          <a:xfrm>
            <a:off x="6275702" y="2138780"/>
            <a:ext cx="1025107" cy="5078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900">
                <a:solidFill>
                  <a:schemeClr val="tx1"/>
                </a:solidFill>
                <a:latin typeface="Arial" panose="020B0604020202020204" pitchFamily="34" charset="0"/>
                <a:cs typeface="Arial" panose="020B0604020202020204" pitchFamily="34" charset="0"/>
              </a:rPr>
              <a:t>Complementary materials developed</a:t>
            </a:r>
            <a:endParaRPr lang="en-SG" sz="900"/>
          </a:p>
        </p:txBody>
      </p:sp>
      <p:sp>
        <p:nvSpPr>
          <p:cNvPr id="39" name="Oval 38">
            <a:extLst>
              <a:ext uri="{FF2B5EF4-FFF2-40B4-BE49-F238E27FC236}">
                <a16:creationId xmlns:a16="http://schemas.microsoft.com/office/drawing/2014/main" id="{5764F6BD-C521-47E3-6046-075A1C3FE98E}"/>
              </a:ext>
            </a:extLst>
          </p:cNvPr>
          <p:cNvSpPr/>
          <p:nvPr/>
        </p:nvSpPr>
        <p:spPr>
          <a:xfrm>
            <a:off x="2885399" y="1445078"/>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0" name="Oval 39">
            <a:extLst>
              <a:ext uri="{FF2B5EF4-FFF2-40B4-BE49-F238E27FC236}">
                <a16:creationId xmlns:a16="http://schemas.microsoft.com/office/drawing/2014/main" id="{82462B26-82F6-F089-31C1-BD5860624426}"/>
              </a:ext>
            </a:extLst>
          </p:cNvPr>
          <p:cNvSpPr/>
          <p:nvPr/>
        </p:nvSpPr>
        <p:spPr>
          <a:xfrm>
            <a:off x="2886026" y="2448431"/>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2" name="Oval 41">
            <a:extLst>
              <a:ext uri="{FF2B5EF4-FFF2-40B4-BE49-F238E27FC236}">
                <a16:creationId xmlns:a16="http://schemas.microsoft.com/office/drawing/2014/main" id="{72387E0B-461B-B631-395C-455530BC2CDC}"/>
              </a:ext>
            </a:extLst>
          </p:cNvPr>
          <p:cNvSpPr/>
          <p:nvPr/>
        </p:nvSpPr>
        <p:spPr>
          <a:xfrm>
            <a:off x="3310261" y="1445078"/>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3" name="Oval 42">
            <a:extLst>
              <a:ext uri="{FF2B5EF4-FFF2-40B4-BE49-F238E27FC236}">
                <a16:creationId xmlns:a16="http://schemas.microsoft.com/office/drawing/2014/main" id="{6248DE16-6ED5-5216-FE7E-3C0B36BADFBE}"/>
              </a:ext>
            </a:extLst>
          </p:cNvPr>
          <p:cNvSpPr/>
          <p:nvPr/>
        </p:nvSpPr>
        <p:spPr>
          <a:xfrm>
            <a:off x="3302156" y="2443836"/>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Oval 44">
            <a:extLst>
              <a:ext uri="{FF2B5EF4-FFF2-40B4-BE49-F238E27FC236}">
                <a16:creationId xmlns:a16="http://schemas.microsoft.com/office/drawing/2014/main" id="{F5D456C3-A8AE-42EC-EF83-AE9B8FF7E583}"/>
              </a:ext>
            </a:extLst>
          </p:cNvPr>
          <p:cNvSpPr/>
          <p:nvPr/>
        </p:nvSpPr>
        <p:spPr>
          <a:xfrm>
            <a:off x="1486452" y="1445078"/>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8" name="Oval 47">
            <a:extLst>
              <a:ext uri="{FF2B5EF4-FFF2-40B4-BE49-F238E27FC236}">
                <a16:creationId xmlns:a16="http://schemas.microsoft.com/office/drawing/2014/main" id="{F39CD475-CB74-1AD4-2BA9-890EF8AA41D8}"/>
              </a:ext>
            </a:extLst>
          </p:cNvPr>
          <p:cNvSpPr/>
          <p:nvPr/>
        </p:nvSpPr>
        <p:spPr>
          <a:xfrm>
            <a:off x="2317413" y="1890404"/>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6" name="Oval 85">
            <a:extLst>
              <a:ext uri="{FF2B5EF4-FFF2-40B4-BE49-F238E27FC236}">
                <a16:creationId xmlns:a16="http://schemas.microsoft.com/office/drawing/2014/main" id="{25A40049-B782-0C71-6EB2-984AA5A2ED31}"/>
              </a:ext>
            </a:extLst>
          </p:cNvPr>
          <p:cNvSpPr/>
          <p:nvPr/>
        </p:nvSpPr>
        <p:spPr>
          <a:xfrm>
            <a:off x="4141435" y="2443836"/>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8" name="Oval 87">
            <a:extLst>
              <a:ext uri="{FF2B5EF4-FFF2-40B4-BE49-F238E27FC236}">
                <a16:creationId xmlns:a16="http://schemas.microsoft.com/office/drawing/2014/main" id="{F30AE10F-5C62-2D50-091A-4F5955D4C2A8}"/>
              </a:ext>
            </a:extLst>
          </p:cNvPr>
          <p:cNvSpPr/>
          <p:nvPr/>
        </p:nvSpPr>
        <p:spPr>
          <a:xfrm>
            <a:off x="2871059" y="3331252"/>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1" name="Oval 90">
            <a:extLst>
              <a:ext uri="{FF2B5EF4-FFF2-40B4-BE49-F238E27FC236}">
                <a16:creationId xmlns:a16="http://schemas.microsoft.com/office/drawing/2014/main" id="{4CED1708-7465-9B0B-11AE-F5672634F0A6}"/>
              </a:ext>
            </a:extLst>
          </p:cNvPr>
          <p:cNvSpPr/>
          <p:nvPr/>
        </p:nvSpPr>
        <p:spPr>
          <a:xfrm>
            <a:off x="5974383" y="3885006"/>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6" name="Oval 95">
            <a:extLst>
              <a:ext uri="{FF2B5EF4-FFF2-40B4-BE49-F238E27FC236}">
                <a16:creationId xmlns:a16="http://schemas.microsoft.com/office/drawing/2014/main" id="{01A261B2-E900-C928-A8B7-B75FA9E303AB}"/>
              </a:ext>
            </a:extLst>
          </p:cNvPr>
          <p:cNvSpPr/>
          <p:nvPr/>
        </p:nvSpPr>
        <p:spPr>
          <a:xfrm>
            <a:off x="5965332" y="3331252"/>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7" name="Oval 96">
            <a:extLst>
              <a:ext uri="{FF2B5EF4-FFF2-40B4-BE49-F238E27FC236}">
                <a16:creationId xmlns:a16="http://schemas.microsoft.com/office/drawing/2014/main" id="{8B90EFC4-1854-A233-94AA-F5277C67EBF8}"/>
              </a:ext>
            </a:extLst>
          </p:cNvPr>
          <p:cNvSpPr/>
          <p:nvPr/>
        </p:nvSpPr>
        <p:spPr>
          <a:xfrm>
            <a:off x="8801509" y="3303947"/>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9" name="Oval 98">
            <a:extLst>
              <a:ext uri="{FF2B5EF4-FFF2-40B4-BE49-F238E27FC236}">
                <a16:creationId xmlns:a16="http://schemas.microsoft.com/office/drawing/2014/main" id="{28D0C5E1-1E15-EE8D-E9AB-15B2882B20AC}"/>
              </a:ext>
            </a:extLst>
          </p:cNvPr>
          <p:cNvSpPr/>
          <p:nvPr/>
        </p:nvSpPr>
        <p:spPr>
          <a:xfrm>
            <a:off x="10859376" y="3331252"/>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2" name="Oval 101">
            <a:extLst>
              <a:ext uri="{FF2B5EF4-FFF2-40B4-BE49-F238E27FC236}">
                <a16:creationId xmlns:a16="http://schemas.microsoft.com/office/drawing/2014/main" id="{26B8C7B5-DDBB-0488-39BF-2C5C2E104C79}"/>
              </a:ext>
            </a:extLst>
          </p:cNvPr>
          <p:cNvSpPr/>
          <p:nvPr/>
        </p:nvSpPr>
        <p:spPr>
          <a:xfrm>
            <a:off x="11284957" y="4361961"/>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9" name="Oval 68">
            <a:extLst>
              <a:ext uri="{FF2B5EF4-FFF2-40B4-BE49-F238E27FC236}">
                <a16:creationId xmlns:a16="http://schemas.microsoft.com/office/drawing/2014/main" id="{26D25766-027D-75F5-5C9D-AB59D7F0ABF6}"/>
              </a:ext>
            </a:extLst>
          </p:cNvPr>
          <p:cNvSpPr/>
          <p:nvPr/>
        </p:nvSpPr>
        <p:spPr>
          <a:xfrm>
            <a:off x="5631708" y="1445078"/>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1" name="Oval 70">
            <a:extLst>
              <a:ext uri="{FF2B5EF4-FFF2-40B4-BE49-F238E27FC236}">
                <a16:creationId xmlns:a16="http://schemas.microsoft.com/office/drawing/2014/main" id="{F4595DA1-2B24-F1F6-7990-2C468CD0B033}"/>
              </a:ext>
            </a:extLst>
          </p:cNvPr>
          <p:cNvSpPr/>
          <p:nvPr/>
        </p:nvSpPr>
        <p:spPr>
          <a:xfrm>
            <a:off x="5829078" y="2437632"/>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Oval 71">
            <a:extLst>
              <a:ext uri="{FF2B5EF4-FFF2-40B4-BE49-F238E27FC236}">
                <a16:creationId xmlns:a16="http://schemas.microsoft.com/office/drawing/2014/main" id="{1EB7F8AB-3EDC-C6FE-9115-AF0BBCB671C6}"/>
              </a:ext>
            </a:extLst>
          </p:cNvPr>
          <p:cNvSpPr/>
          <p:nvPr/>
        </p:nvSpPr>
        <p:spPr>
          <a:xfrm>
            <a:off x="6147929" y="1445078"/>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0" name="Oval 79">
            <a:extLst>
              <a:ext uri="{FF2B5EF4-FFF2-40B4-BE49-F238E27FC236}">
                <a16:creationId xmlns:a16="http://schemas.microsoft.com/office/drawing/2014/main" id="{19DAEF74-92B5-77C2-575B-77BF90F0579B}"/>
              </a:ext>
            </a:extLst>
          </p:cNvPr>
          <p:cNvSpPr/>
          <p:nvPr/>
        </p:nvSpPr>
        <p:spPr>
          <a:xfrm>
            <a:off x="6139018" y="2438589"/>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3" name="Oval 102">
            <a:extLst>
              <a:ext uri="{FF2B5EF4-FFF2-40B4-BE49-F238E27FC236}">
                <a16:creationId xmlns:a16="http://schemas.microsoft.com/office/drawing/2014/main" id="{314EB86B-5800-B57F-125D-6D61CF66E2BE}"/>
              </a:ext>
            </a:extLst>
          </p:cNvPr>
          <p:cNvSpPr/>
          <p:nvPr/>
        </p:nvSpPr>
        <p:spPr>
          <a:xfrm>
            <a:off x="10851222" y="4361961"/>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6" name="Oval 105">
            <a:extLst>
              <a:ext uri="{FF2B5EF4-FFF2-40B4-BE49-F238E27FC236}">
                <a16:creationId xmlns:a16="http://schemas.microsoft.com/office/drawing/2014/main" id="{B1D15AA4-C389-13D0-4E8A-78BC4D8CD67D}"/>
              </a:ext>
            </a:extLst>
          </p:cNvPr>
          <p:cNvSpPr/>
          <p:nvPr/>
        </p:nvSpPr>
        <p:spPr>
          <a:xfrm>
            <a:off x="9688048" y="4361961"/>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7" name="Oval 106">
            <a:extLst>
              <a:ext uri="{FF2B5EF4-FFF2-40B4-BE49-F238E27FC236}">
                <a16:creationId xmlns:a16="http://schemas.microsoft.com/office/drawing/2014/main" id="{9C057561-90FF-6F31-C8B3-A1184DB635D6}"/>
              </a:ext>
            </a:extLst>
          </p:cNvPr>
          <p:cNvSpPr/>
          <p:nvPr/>
        </p:nvSpPr>
        <p:spPr>
          <a:xfrm>
            <a:off x="7390570" y="4361961"/>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9" name="Oval 108">
            <a:extLst>
              <a:ext uri="{FF2B5EF4-FFF2-40B4-BE49-F238E27FC236}">
                <a16:creationId xmlns:a16="http://schemas.microsoft.com/office/drawing/2014/main" id="{BF42BB4C-364D-47E5-75CD-96CB6DFD6DD9}"/>
              </a:ext>
            </a:extLst>
          </p:cNvPr>
          <p:cNvSpPr/>
          <p:nvPr/>
        </p:nvSpPr>
        <p:spPr>
          <a:xfrm>
            <a:off x="4406684" y="4361961"/>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0" name="Oval 109">
            <a:extLst>
              <a:ext uri="{FF2B5EF4-FFF2-40B4-BE49-F238E27FC236}">
                <a16:creationId xmlns:a16="http://schemas.microsoft.com/office/drawing/2014/main" id="{ED0ECBA0-7F24-5310-F2B5-AF9D50A389F7}"/>
              </a:ext>
            </a:extLst>
          </p:cNvPr>
          <p:cNvSpPr/>
          <p:nvPr/>
        </p:nvSpPr>
        <p:spPr>
          <a:xfrm>
            <a:off x="3287956" y="4361961"/>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1" name="Oval 110">
            <a:extLst>
              <a:ext uri="{FF2B5EF4-FFF2-40B4-BE49-F238E27FC236}">
                <a16:creationId xmlns:a16="http://schemas.microsoft.com/office/drawing/2014/main" id="{0C017C47-5E76-6367-25CB-DEF8E66D0733}"/>
              </a:ext>
            </a:extLst>
          </p:cNvPr>
          <p:cNvSpPr/>
          <p:nvPr/>
        </p:nvSpPr>
        <p:spPr>
          <a:xfrm>
            <a:off x="2314274" y="4361961"/>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3" name="Oval 112">
            <a:extLst>
              <a:ext uri="{FF2B5EF4-FFF2-40B4-BE49-F238E27FC236}">
                <a16:creationId xmlns:a16="http://schemas.microsoft.com/office/drawing/2014/main" id="{FE40D0AD-9145-07E3-F734-150634867ABC}"/>
              </a:ext>
            </a:extLst>
          </p:cNvPr>
          <p:cNvSpPr/>
          <p:nvPr/>
        </p:nvSpPr>
        <p:spPr>
          <a:xfrm>
            <a:off x="8987201" y="1445078"/>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4" name="Oval 113">
            <a:extLst>
              <a:ext uri="{FF2B5EF4-FFF2-40B4-BE49-F238E27FC236}">
                <a16:creationId xmlns:a16="http://schemas.microsoft.com/office/drawing/2014/main" id="{EBDC7FD1-80FE-4B79-F7D4-0A5D7C6C24AA}"/>
              </a:ext>
            </a:extLst>
          </p:cNvPr>
          <p:cNvSpPr/>
          <p:nvPr/>
        </p:nvSpPr>
        <p:spPr>
          <a:xfrm>
            <a:off x="11259809" y="1445078"/>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3" name="TextBox 82">
            <a:extLst>
              <a:ext uri="{FF2B5EF4-FFF2-40B4-BE49-F238E27FC236}">
                <a16:creationId xmlns:a16="http://schemas.microsoft.com/office/drawing/2014/main" id="{D2E09BAD-BE0F-EF22-8811-574A23F09B97}"/>
              </a:ext>
            </a:extLst>
          </p:cNvPr>
          <p:cNvSpPr txBox="1"/>
          <p:nvPr/>
        </p:nvSpPr>
        <p:spPr>
          <a:xfrm>
            <a:off x="178861" y="2262537"/>
            <a:ext cx="811213"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WG1</a:t>
            </a:r>
            <a:endParaRPr lang="en-US" b="1">
              <a:solidFill>
                <a:schemeClr val="tx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A104A38D-9A8D-C130-D6AB-A5D9CA8FE372}"/>
              </a:ext>
            </a:extLst>
          </p:cNvPr>
          <p:cNvSpPr txBox="1"/>
          <p:nvPr/>
        </p:nvSpPr>
        <p:spPr>
          <a:xfrm>
            <a:off x="178861" y="3577911"/>
            <a:ext cx="811213"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WG2</a:t>
            </a:r>
            <a:endParaRPr lang="en-US" b="1">
              <a:solidFill>
                <a:schemeClr val="tx1"/>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9910B6CC-A3C4-8AF2-9ECF-37C70B8A18EF}"/>
              </a:ext>
            </a:extLst>
          </p:cNvPr>
          <p:cNvSpPr txBox="1"/>
          <p:nvPr/>
        </p:nvSpPr>
        <p:spPr>
          <a:xfrm>
            <a:off x="178861" y="4533823"/>
            <a:ext cx="811213"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WG3</a:t>
            </a:r>
            <a:endParaRPr lang="en-US" b="1">
              <a:solidFill>
                <a:schemeClr val="tx1"/>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833E551A-8901-DFB5-7546-47EAF9811BF6}"/>
              </a:ext>
            </a:extLst>
          </p:cNvPr>
          <p:cNvCxnSpPr/>
          <p:nvPr/>
        </p:nvCxnSpPr>
        <p:spPr>
          <a:xfrm>
            <a:off x="10978319" y="3473107"/>
            <a:ext cx="0" cy="679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721C2F9-C4CD-EBDA-036C-BC47B176E964}"/>
              </a:ext>
            </a:extLst>
          </p:cNvPr>
          <p:cNvCxnSpPr>
            <a:cxnSpLocks/>
          </p:cNvCxnSpPr>
          <p:nvPr/>
        </p:nvCxnSpPr>
        <p:spPr>
          <a:xfrm flipH="1">
            <a:off x="11935471" y="1298322"/>
            <a:ext cx="20987" cy="348703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543307B5-A149-2E52-6F3B-167D5092A660}"/>
              </a:ext>
            </a:extLst>
          </p:cNvPr>
          <p:cNvSpPr/>
          <p:nvPr/>
        </p:nvSpPr>
        <p:spPr>
          <a:xfrm>
            <a:off x="11878195" y="4755622"/>
            <a:ext cx="118943" cy="11894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6" name="TextBox 65">
            <a:extLst>
              <a:ext uri="{FF2B5EF4-FFF2-40B4-BE49-F238E27FC236}">
                <a16:creationId xmlns:a16="http://schemas.microsoft.com/office/drawing/2014/main" id="{7C189F62-4F62-FD0A-309C-8F0DFD86ECC7}"/>
              </a:ext>
            </a:extLst>
          </p:cNvPr>
          <p:cNvSpPr txBox="1"/>
          <p:nvPr/>
        </p:nvSpPr>
        <p:spPr>
          <a:xfrm>
            <a:off x="11246178" y="4579619"/>
            <a:ext cx="699786" cy="507831"/>
          </a:xfrm>
          <a:prstGeom prst="rect">
            <a:avLst/>
          </a:prstGeom>
          <a:noFill/>
        </p:spPr>
        <p:txBody>
          <a:bodyPr wrap="square" rtlCol="0">
            <a:spAutoFit/>
          </a:bodyPr>
          <a:lstStyle/>
          <a:p>
            <a:pPr algn="r"/>
            <a:r>
              <a:rPr lang="en-US" altLang="zh-CN" sz="900">
                <a:solidFill>
                  <a:schemeClr val="tx1"/>
                </a:solidFill>
                <a:latin typeface="Arial" panose="020B0604020202020204" pitchFamily="34" charset="0"/>
                <a:cs typeface="Arial" panose="020B0604020202020204" pitchFamily="34" charset="0"/>
              </a:rPr>
              <a:t>Initial post trial analysis</a:t>
            </a:r>
            <a:endParaRPr lang="en-SG" sz="900"/>
          </a:p>
        </p:txBody>
      </p:sp>
      <p:sp>
        <p:nvSpPr>
          <p:cNvPr id="11" name="Oval 10">
            <a:extLst>
              <a:ext uri="{FF2B5EF4-FFF2-40B4-BE49-F238E27FC236}">
                <a16:creationId xmlns:a16="http://schemas.microsoft.com/office/drawing/2014/main" id="{4814D1AC-5027-235B-B8CC-CB8D21449199}"/>
              </a:ext>
            </a:extLst>
          </p:cNvPr>
          <p:cNvSpPr/>
          <p:nvPr/>
        </p:nvSpPr>
        <p:spPr>
          <a:xfrm>
            <a:off x="1486452" y="2444785"/>
            <a:ext cx="118943" cy="118943"/>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a:extLst>
              <a:ext uri="{FF2B5EF4-FFF2-40B4-BE49-F238E27FC236}">
                <a16:creationId xmlns:a16="http://schemas.microsoft.com/office/drawing/2014/main" id="{A9F4038E-FDDE-03D4-7D3C-BB6BA8AEFEA3}"/>
              </a:ext>
            </a:extLst>
          </p:cNvPr>
          <p:cNvSpPr txBox="1"/>
          <p:nvPr/>
        </p:nvSpPr>
        <p:spPr>
          <a:xfrm>
            <a:off x="1073101" y="2579382"/>
            <a:ext cx="660878" cy="369332"/>
          </a:xfrm>
          <a:prstGeom prst="rect">
            <a:avLst/>
          </a:prstGeom>
          <a:noFill/>
        </p:spPr>
        <p:txBody>
          <a:bodyPr wrap="square" rtlCol="0">
            <a:spAutoFit/>
          </a:bodyPr>
          <a:lstStyle/>
          <a:p>
            <a:pPr algn="r"/>
            <a:r>
              <a:rPr lang="en-US" sz="900">
                <a:solidFill>
                  <a:schemeClr val="tx1"/>
                </a:solidFill>
                <a:latin typeface="Arial" panose="020B0604020202020204" pitchFamily="34" charset="0"/>
                <a:cs typeface="Arial" panose="020B0604020202020204" pitchFamily="34" charset="0"/>
              </a:rPr>
              <a:t>CANSO APC3</a:t>
            </a:r>
          </a:p>
        </p:txBody>
      </p:sp>
      <p:sp>
        <p:nvSpPr>
          <p:cNvPr id="44" name="TextBox 43">
            <a:extLst>
              <a:ext uri="{FF2B5EF4-FFF2-40B4-BE49-F238E27FC236}">
                <a16:creationId xmlns:a16="http://schemas.microsoft.com/office/drawing/2014/main" id="{0C7DEC12-B12B-B26A-F4B2-EA70586407A6}"/>
              </a:ext>
            </a:extLst>
          </p:cNvPr>
          <p:cNvSpPr txBox="1"/>
          <p:nvPr/>
        </p:nvSpPr>
        <p:spPr>
          <a:xfrm>
            <a:off x="1464908" y="3160260"/>
            <a:ext cx="1000821" cy="954107"/>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Determine</a:t>
            </a:r>
          </a:p>
          <a:p>
            <a:pPr marL="171450" indent="-171450">
              <a:buFont typeface="Arial" panose="020B0604020202020204" pitchFamily="34" charset="0"/>
              <a:buChar char="•"/>
            </a:pPr>
            <a:r>
              <a:rPr lang="en-US" sz="800">
                <a:latin typeface="Arial" panose="020B0604020202020204" pitchFamily="34" charset="0"/>
                <a:cs typeface="Arial" panose="020B0604020202020204" pitchFamily="34" charset="0"/>
              </a:rPr>
              <a:t>Cap Levels</a:t>
            </a:r>
          </a:p>
          <a:p>
            <a:pPr marL="171450" indent="-171450">
              <a:buFont typeface="Arial" panose="020B0604020202020204" pitchFamily="34" charset="0"/>
              <a:buChar char="•"/>
            </a:pPr>
            <a:r>
              <a:rPr lang="en-US" sz="800">
                <a:latin typeface="Arial" panose="020B0604020202020204" pitchFamily="34" charset="0"/>
                <a:cs typeface="Arial" panose="020B0604020202020204" pitchFamily="34" charset="0"/>
              </a:rPr>
              <a:t>Ops Value</a:t>
            </a:r>
          </a:p>
          <a:p>
            <a:pPr marL="171450" indent="-171450">
              <a:buFont typeface="Arial" panose="020B0604020202020204" pitchFamily="34" charset="0"/>
              <a:buChar char="•"/>
            </a:pPr>
            <a:r>
              <a:rPr lang="en-US" sz="800">
                <a:latin typeface="Arial" panose="020B0604020202020204" pitchFamily="34" charset="0"/>
                <a:cs typeface="Arial" panose="020B0604020202020204" pitchFamily="34" charset="0"/>
              </a:rPr>
              <a:t>Ops &amp; Tech Interaction</a:t>
            </a:r>
          </a:p>
          <a:p>
            <a:pPr marL="171450" indent="-171450">
              <a:buFont typeface="Arial" panose="020B0604020202020204" pitchFamily="34" charset="0"/>
              <a:buChar char="•"/>
            </a:pPr>
            <a:r>
              <a:rPr lang="en-US" sz="800">
                <a:latin typeface="Arial" panose="020B0604020202020204" pitchFamily="34" charset="0"/>
                <a:cs typeface="Arial" panose="020B0604020202020204" pitchFamily="34" charset="0"/>
              </a:rPr>
              <a:t>Initial Use Cases</a:t>
            </a:r>
          </a:p>
        </p:txBody>
      </p:sp>
      <p:sp>
        <p:nvSpPr>
          <p:cNvPr id="47" name="Oval 46">
            <a:extLst>
              <a:ext uri="{FF2B5EF4-FFF2-40B4-BE49-F238E27FC236}">
                <a16:creationId xmlns:a16="http://schemas.microsoft.com/office/drawing/2014/main" id="{3B454B41-925E-CF07-AF7F-5642D67A88EB}"/>
              </a:ext>
            </a:extLst>
          </p:cNvPr>
          <p:cNvSpPr/>
          <p:nvPr/>
        </p:nvSpPr>
        <p:spPr>
          <a:xfrm>
            <a:off x="2309077" y="3331252"/>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8" name="Oval 57">
            <a:extLst>
              <a:ext uri="{FF2B5EF4-FFF2-40B4-BE49-F238E27FC236}">
                <a16:creationId xmlns:a16="http://schemas.microsoft.com/office/drawing/2014/main" id="{3A1E7B63-6E1A-70A7-2058-194A35101EDA}"/>
              </a:ext>
            </a:extLst>
          </p:cNvPr>
          <p:cNvSpPr/>
          <p:nvPr/>
        </p:nvSpPr>
        <p:spPr>
          <a:xfrm>
            <a:off x="4122148" y="3331252"/>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9" name="TextBox 58">
            <a:extLst>
              <a:ext uri="{FF2B5EF4-FFF2-40B4-BE49-F238E27FC236}">
                <a16:creationId xmlns:a16="http://schemas.microsoft.com/office/drawing/2014/main" id="{1B4A800B-0439-C508-4CEE-8C1F7BA76B57}"/>
              </a:ext>
            </a:extLst>
          </p:cNvPr>
          <p:cNvSpPr txBox="1"/>
          <p:nvPr/>
        </p:nvSpPr>
        <p:spPr>
          <a:xfrm>
            <a:off x="3337830" y="3293117"/>
            <a:ext cx="1027824" cy="830997"/>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Develop FF-ICE/R1 Scenarios, Required Applications</a:t>
            </a:r>
          </a:p>
          <a:p>
            <a:r>
              <a:rPr lang="en-US" sz="800">
                <a:latin typeface="Arial" panose="020B0604020202020204" pitchFamily="34" charset="0"/>
                <a:cs typeface="Arial" panose="020B0604020202020204" pitchFamily="34" charset="0"/>
              </a:rPr>
              <a:t>Integration and test</a:t>
            </a:r>
            <a:endParaRPr lang="en-SG" sz="800"/>
          </a:p>
        </p:txBody>
      </p:sp>
      <p:sp>
        <p:nvSpPr>
          <p:cNvPr id="60" name="Oval 59">
            <a:extLst>
              <a:ext uri="{FF2B5EF4-FFF2-40B4-BE49-F238E27FC236}">
                <a16:creationId xmlns:a16="http://schemas.microsoft.com/office/drawing/2014/main" id="{714E197A-2588-71B4-B9D2-9E8A06DA902B}"/>
              </a:ext>
            </a:extLst>
          </p:cNvPr>
          <p:cNvSpPr/>
          <p:nvPr/>
        </p:nvSpPr>
        <p:spPr>
          <a:xfrm>
            <a:off x="4420852" y="3331252"/>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1" name="TextBox 60">
            <a:extLst>
              <a:ext uri="{FF2B5EF4-FFF2-40B4-BE49-F238E27FC236}">
                <a16:creationId xmlns:a16="http://schemas.microsoft.com/office/drawing/2014/main" id="{9195F233-BFD0-B2DE-3E9A-712DF98E4A38}"/>
              </a:ext>
            </a:extLst>
          </p:cNvPr>
          <p:cNvSpPr txBox="1"/>
          <p:nvPr/>
        </p:nvSpPr>
        <p:spPr>
          <a:xfrm>
            <a:off x="4343241" y="3477735"/>
            <a:ext cx="696767"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800">
                <a:solidFill>
                  <a:schemeClr val="tx1"/>
                </a:solidFill>
                <a:latin typeface="Arial" panose="020B0604020202020204" pitchFamily="34" charset="0"/>
                <a:cs typeface="Arial" panose="020B0604020202020204" pitchFamily="34" charset="0"/>
              </a:rPr>
              <a:t>FF-ICE/R1 readiness test &amp; Develop Demo plan</a:t>
            </a:r>
            <a:endParaRPr lang="en-SG" sz="800">
              <a:solidFill>
                <a:schemeClr val="tx1"/>
              </a:solidFill>
            </a:endParaRPr>
          </a:p>
        </p:txBody>
      </p:sp>
      <p:cxnSp>
        <p:nvCxnSpPr>
          <p:cNvPr id="65" name="Straight Connector 64">
            <a:extLst>
              <a:ext uri="{FF2B5EF4-FFF2-40B4-BE49-F238E27FC236}">
                <a16:creationId xmlns:a16="http://schemas.microsoft.com/office/drawing/2014/main" id="{194F1F11-44A1-1F1F-9732-FDF1D889B6C4}"/>
              </a:ext>
            </a:extLst>
          </p:cNvPr>
          <p:cNvCxnSpPr>
            <a:cxnSpLocks/>
            <a:endCxn id="68" idx="0"/>
          </p:cNvCxnSpPr>
          <p:nvPr/>
        </p:nvCxnSpPr>
        <p:spPr>
          <a:xfrm flipH="1">
            <a:off x="5061636" y="1278851"/>
            <a:ext cx="18228" cy="205240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4EE595F7-B498-6619-3548-FFE3391A6788}"/>
              </a:ext>
            </a:extLst>
          </p:cNvPr>
          <p:cNvSpPr/>
          <p:nvPr/>
        </p:nvSpPr>
        <p:spPr>
          <a:xfrm>
            <a:off x="5002164" y="3331252"/>
            <a:ext cx="118943" cy="118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5" name="TextBox 74">
            <a:extLst>
              <a:ext uri="{FF2B5EF4-FFF2-40B4-BE49-F238E27FC236}">
                <a16:creationId xmlns:a16="http://schemas.microsoft.com/office/drawing/2014/main" id="{BFB14E40-67DE-98AE-B958-09A13F5579E9}"/>
              </a:ext>
            </a:extLst>
          </p:cNvPr>
          <p:cNvSpPr txBox="1"/>
          <p:nvPr/>
        </p:nvSpPr>
        <p:spPr>
          <a:xfrm>
            <a:off x="5148387" y="3215011"/>
            <a:ext cx="745741" cy="58477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rtlCol="0" anchor="t">
            <a:spAutoFit/>
          </a:bodyPr>
          <a:lstStyle/>
          <a:p>
            <a:r>
              <a:rPr lang="en-US" sz="800">
                <a:solidFill>
                  <a:schemeClr val="tx1"/>
                </a:solidFill>
                <a:latin typeface="Arial"/>
                <a:cs typeface="Arial"/>
              </a:rPr>
              <a:t>FF-ICE/R1</a:t>
            </a:r>
          </a:p>
          <a:p>
            <a:pPr marL="171450" indent="-171450">
              <a:buFont typeface="Arial"/>
              <a:buChar char="•"/>
            </a:pPr>
            <a:r>
              <a:rPr lang="en-US" sz="800">
                <a:solidFill>
                  <a:schemeClr val="tx1"/>
                </a:solidFill>
                <a:latin typeface="Arial"/>
                <a:cs typeface="Arial"/>
              </a:rPr>
              <a:t>Dry Run</a:t>
            </a:r>
          </a:p>
          <a:p>
            <a:pPr marL="171450" indent="-171450">
              <a:buFont typeface="Arial"/>
              <a:buChar char="•"/>
            </a:pPr>
            <a:r>
              <a:rPr lang="en-US" sz="800">
                <a:solidFill>
                  <a:schemeClr val="tx1"/>
                </a:solidFill>
                <a:latin typeface="Arial"/>
                <a:cs typeface="Arial"/>
              </a:rPr>
              <a:t>Demo event</a:t>
            </a:r>
          </a:p>
        </p:txBody>
      </p:sp>
      <p:sp>
        <p:nvSpPr>
          <p:cNvPr id="54" name="TextBox 53">
            <a:extLst>
              <a:ext uri="{FF2B5EF4-FFF2-40B4-BE49-F238E27FC236}">
                <a16:creationId xmlns:a16="http://schemas.microsoft.com/office/drawing/2014/main" id="{038E12C0-23E8-9974-9786-96B2E47095AF}"/>
              </a:ext>
            </a:extLst>
          </p:cNvPr>
          <p:cNvSpPr txBox="1"/>
          <p:nvPr/>
        </p:nvSpPr>
        <p:spPr>
          <a:xfrm>
            <a:off x="11426587" y="4142391"/>
            <a:ext cx="699786"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800">
                <a:solidFill>
                  <a:schemeClr val="tx1"/>
                </a:solidFill>
                <a:latin typeface="Arial" panose="020B0604020202020204" pitchFamily="34" charset="0"/>
                <a:cs typeface="Arial" panose="020B0604020202020204" pitchFamily="34" charset="0"/>
              </a:rPr>
              <a:t>Roadmap completion</a:t>
            </a:r>
            <a:endParaRPr lang="en-SG" sz="800"/>
          </a:p>
        </p:txBody>
      </p:sp>
      <p:sp>
        <p:nvSpPr>
          <p:cNvPr id="41" name="TextBox 40">
            <a:extLst>
              <a:ext uri="{FF2B5EF4-FFF2-40B4-BE49-F238E27FC236}">
                <a16:creationId xmlns:a16="http://schemas.microsoft.com/office/drawing/2014/main" id="{728D0E37-098C-F7FA-C2AE-43932E981B1F}"/>
              </a:ext>
            </a:extLst>
          </p:cNvPr>
          <p:cNvSpPr txBox="1"/>
          <p:nvPr/>
        </p:nvSpPr>
        <p:spPr>
          <a:xfrm>
            <a:off x="3773847" y="2633909"/>
            <a:ext cx="85126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900">
                <a:solidFill>
                  <a:schemeClr val="tx1"/>
                </a:solidFill>
                <a:latin typeface="Arial" panose="020B0604020202020204" pitchFamily="34" charset="0"/>
                <a:cs typeface="Arial" panose="020B0604020202020204" pitchFamily="34" charset="0"/>
              </a:rPr>
              <a:t>Launch of Repository</a:t>
            </a:r>
            <a:endParaRPr lang="en-SG" sz="900"/>
          </a:p>
        </p:txBody>
      </p:sp>
    </p:spTree>
    <p:extLst>
      <p:ext uri="{BB962C8B-B14F-4D97-AF65-F5344CB8AC3E}">
        <p14:creationId xmlns:p14="http://schemas.microsoft.com/office/powerpoint/2010/main" val="362019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B0D0-634C-9EAC-17F6-7A04A891231E}"/>
              </a:ext>
            </a:extLst>
          </p:cNvPr>
          <p:cNvSpPr>
            <a:spLocks noGrp="1"/>
          </p:cNvSpPr>
          <p:nvPr>
            <p:ph type="title"/>
          </p:nvPr>
        </p:nvSpPr>
        <p:spPr/>
        <p:txBody>
          <a:bodyPr/>
          <a:lstStyle/>
          <a:p>
            <a:r>
              <a:rPr lang="en-SG" sz="2400" dirty="0">
                <a:solidFill>
                  <a:schemeClr val="bg1"/>
                </a:solidFill>
                <a:latin typeface="Arial"/>
                <a:cs typeface="Arial"/>
              </a:rPr>
              <a:t>Summary</a:t>
            </a:r>
            <a:endParaRPr lang="en-SG" dirty="0"/>
          </a:p>
        </p:txBody>
      </p:sp>
      <p:sp>
        <p:nvSpPr>
          <p:cNvPr id="7" name="Content Placeholder 6">
            <a:extLst>
              <a:ext uri="{FF2B5EF4-FFF2-40B4-BE49-F238E27FC236}">
                <a16:creationId xmlns:a16="http://schemas.microsoft.com/office/drawing/2014/main" id="{EE2E34EF-3942-D4CD-BD94-A30A43A7770F}"/>
              </a:ext>
            </a:extLst>
          </p:cNvPr>
          <p:cNvSpPr>
            <a:spLocks noGrp="1"/>
          </p:cNvSpPr>
          <p:nvPr>
            <p:ph idx="4294967295"/>
          </p:nvPr>
        </p:nvSpPr>
        <p:spPr>
          <a:xfrm>
            <a:off x="724833" y="1268528"/>
            <a:ext cx="10515600" cy="4729163"/>
          </a:xfrm>
        </p:spPr>
        <p:txBody>
          <a:bodyPr vert="horz" lIns="91440" tIns="45720" rIns="91440" bIns="45720" rtlCol="0" anchor="t">
            <a:noAutofit/>
          </a:bodyPr>
          <a:lstStyle/>
          <a:p>
            <a:r>
              <a:rPr lang="en-US" sz="2400" b="1" dirty="0">
                <a:latin typeface="Arial"/>
                <a:cs typeface="Arial"/>
              </a:rPr>
              <a:t>APAC TBO Pathfinder creates the opportunity for APAC ANSPs to collaboratively evolve the region towards TBO </a:t>
            </a:r>
          </a:p>
          <a:p>
            <a:endParaRPr lang="en-US" sz="2400" dirty="0">
              <a:latin typeface="Arial"/>
              <a:cs typeface="Arial"/>
            </a:endParaRPr>
          </a:p>
          <a:p>
            <a:r>
              <a:rPr lang="en-US" sz="2400" b="1" dirty="0">
                <a:latin typeface="Arial"/>
                <a:cs typeface="Arial"/>
              </a:rPr>
              <a:t>As an initial step, it facilitates a common understanding of TBO for APAC aligned to the global TBO concept </a:t>
            </a:r>
          </a:p>
          <a:p>
            <a:endParaRPr lang="en-US" sz="2400" dirty="0">
              <a:latin typeface="Arial"/>
              <a:cs typeface="Arial"/>
            </a:endParaRPr>
          </a:p>
          <a:p>
            <a:r>
              <a:rPr lang="en-US" sz="2400" b="1" dirty="0">
                <a:latin typeface="Arial"/>
                <a:cs typeface="Arial"/>
              </a:rPr>
              <a:t>Going forward, it can be a platform and focal point for APAC to collaborate on inter-regional TBO developments and </a:t>
            </a:r>
            <a:r>
              <a:rPr lang="en-US" sz="2400" b="1" dirty="0" err="1">
                <a:latin typeface="Arial"/>
                <a:cs typeface="Arial"/>
              </a:rPr>
              <a:t>harmonisation</a:t>
            </a:r>
            <a:endParaRPr lang="en-US" sz="24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959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BCFCDA49A854F961E960D2DB9742A" ma:contentTypeVersion="10" ma:contentTypeDescription="Create a new document." ma:contentTypeScope="" ma:versionID="cf7d38bb6236124938d43e40b94753ca">
  <xsd:schema xmlns:xsd="http://www.w3.org/2001/XMLSchema" xmlns:xs="http://www.w3.org/2001/XMLSchema" xmlns:p="http://schemas.microsoft.com/office/2006/metadata/properties" xmlns:ns2="dccbf1aa-79e3-40d0-9ec8-414ac4cd1ce0" xmlns:ns3="90f026c3-ebef-417d-8fc3-2da578238899" targetNamespace="http://schemas.microsoft.com/office/2006/metadata/properties" ma:root="true" ma:fieldsID="943293a93e4f69d56446c5ebf42b8b1b" ns2:_="" ns3:_="">
    <xsd:import namespace="dccbf1aa-79e3-40d0-9ec8-414ac4cd1ce0"/>
    <xsd:import namespace="90f026c3-ebef-417d-8fc3-2da5782388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bf1aa-79e3-40d0-9ec8-414ac4cd1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f026c3-ebef-417d-8fc3-2da57823889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dccbf1aa-79e3-40d0-9ec8-414ac4cd1ce0" xsi:nil="true"/>
    <SharedWithUsers xmlns="90f026c3-ebef-417d-8fc3-2da578238899">
      <UserInfo>
        <DisplayName>Yean Guan TAN (CAAS)</DisplayName>
        <AccountId>16</AccountId>
        <AccountType/>
      </UserInfo>
      <UserInfo>
        <DisplayName>Wei Sean HO (CAAS)</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85AD6-BF7F-4B1D-BC86-D66941408B99}">
  <ds:schemaRefs>
    <ds:schemaRef ds:uri="90f026c3-ebef-417d-8fc3-2da578238899"/>
    <ds:schemaRef ds:uri="dccbf1aa-79e3-40d0-9ec8-414ac4cd1c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B20B27-F0C5-4A57-9641-ED7283F01BE9}">
  <ds:schemaRefs>
    <ds:schemaRef ds:uri="90f026c3-ebef-417d-8fc3-2da578238899"/>
    <ds:schemaRef ds:uri="dccbf1aa-79e3-40d0-9ec8-414ac4cd1c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6EE72D-72C4-4BA9-A59D-B3078981D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TotalTime>
  <Words>1751</Words>
  <Application>Microsoft Office PowerPoint</Application>
  <PresentationFormat>Widescreen</PresentationFormat>
  <Paragraphs>226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Nova</vt:lpstr>
      <vt:lpstr>Arial Nova Light</vt:lpstr>
      <vt:lpstr>Calibri</vt:lpstr>
      <vt:lpstr>Calibri Light</vt:lpstr>
      <vt:lpstr>Office Theme</vt:lpstr>
      <vt:lpstr>PowerPoint Presentation</vt:lpstr>
      <vt:lpstr>Overview - ICAO Asia and Pacific Region </vt:lpstr>
      <vt:lpstr>Progressing global TBO concept in APAC  - Multi-Regional TBO </vt:lpstr>
      <vt:lpstr>Progressing global TBO concept in APAC  - APAC TBO Pathfinder  </vt:lpstr>
      <vt:lpstr>An initiative under the Asia and Pacific ANSP Committee  - APAC TBO Pathfinder  </vt:lpstr>
      <vt:lpstr>APAC TBO Pathfinder - Kick-Off Meeting (3 to 5 April 2024)</vt:lpstr>
      <vt:lpstr>Organising Framework - 3 Workgroups with each leading specific goal(s)</vt:lpstr>
      <vt:lpstr> Key Milestones and Timelines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ANSG R&amp;D Project Committee  2023-01 Meeting</dc:title>
  <dc:creator>Zhee Loong (CAAS)</dc:creator>
  <cp:lastModifiedBy>Perrine Lumen</cp:lastModifiedBy>
  <cp:revision>10</cp:revision>
  <cp:lastPrinted>2024-04-03T00:21:39Z</cp:lastPrinted>
  <dcterms:created xsi:type="dcterms:W3CDTF">2023-02-01T13:20:31Z</dcterms:created>
  <dcterms:modified xsi:type="dcterms:W3CDTF">2024-06-04T07:49:46Z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34c4c7-833e-41e4-b0ab-cdb227a2f6f7_Enabled">
    <vt:lpwstr>true</vt:lpwstr>
  </property>
  <property fmtid="{D5CDD505-2E9C-101B-9397-08002B2CF9AE}" pid="3" name="MSIP_Label_5434c4c7-833e-41e4-b0ab-cdb227a2f6f7_SetDate">
    <vt:lpwstr>2023-02-01T13:21:35Z</vt:lpwstr>
  </property>
  <property fmtid="{D5CDD505-2E9C-101B-9397-08002B2CF9AE}" pid="4" name="MSIP_Label_5434c4c7-833e-41e4-b0ab-cdb227a2f6f7_Method">
    <vt:lpwstr>Privileged</vt:lpwstr>
  </property>
  <property fmtid="{D5CDD505-2E9C-101B-9397-08002B2CF9AE}" pid="5" name="MSIP_Label_5434c4c7-833e-41e4-b0ab-cdb227a2f6f7_Name">
    <vt:lpwstr>Official (Open)</vt:lpwstr>
  </property>
  <property fmtid="{D5CDD505-2E9C-101B-9397-08002B2CF9AE}" pid="6" name="MSIP_Label_5434c4c7-833e-41e4-b0ab-cdb227a2f6f7_SiteId">
    <vt:lpwstr>0b11c524-9a1c-4e1b-84cb-6336aefc2243</vt:lpwstr>
  </property>
  <property fmtid="{D5CDD505-2E9C-101B-9397-08002B2CF9AE}" pid="7" name="MSIP_Label_5434c4c7-833e-41e4-b0ab-cdb227a2f6f7_ActionId">
    <vt:lpwstr>7bf0b59f-714c-4bab-aa67-0e5213fd0ee3</vt:lpwstr>
  </property>
  <property fmtid="{D5CDD505-2E9C-101B-9397-08002B2CF9AE}" pid="8" name="MSIP_Label_5434c4c7-833e-41e4-b0ab-cdb227a2f6f7_ContentBits">
    <vt:lpwstr>0</vt:lpwstr>
  </property>
  <property fmtid="{D5CDD505-2E9C-101B-9397-08002B2CF9AE}" pid="9" name="ContentTypeId">
    <vt:lpwstr>0x010100A56BCFCDA49A854F961E960D2DB9742A</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y fmtid="{D5CDD505-2E9C-101B-9397-08002B2CF9AE}" pid="17" name="SharedWithUsers">
    <vt:lpwstr>16;#Carol TEO (CAAS);#29;#Melisa WEE (CAAS)</vt:lpwstr>
  </property>
</Properties>
</file>