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9"/>
  </p:notesMasterIdLst>
  <p:sldIdLst>
    <p:sldId id="2147376549" r:id="rId3"/>
    <p:sldId id="2147376565" r:id="rId4"/>
    <p:sldId id="2147376559" r:id="rId5"/>
    <p:sldId id="2147376562" r:id="rId6"/>
    <p:sldId id="21473765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90321-EF7F-4CE0-BE7C-EEB8F71A244B}" type="datetimeFigureOut">
              <a:rPr lang="en-GB" smtClean="0"/>
              <a:t>31-05-2024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6132-3CF9-4CBB-B709-315F45AC7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 1 : services / Logon LIST EDYY, EDUU, LSAG, and LSAZ (not visible) with France planning to join the club</a:t>
            </a:r>
          </a:p>
          <a:p>
            <a:endParaRPr lang="en-GB" dirty="0"/>
          </a:p>
          <a:p>
            <a:r>
              <a:rPr lang="en-GB" dirty="0"/>
              <a:t>Map 2 : implementation flight level – European rule is DLK services at FL285, we observe some going below. !!! The colour codes are not the same.</a:t>
            </a:r>
          </a:p>
          <a:p>
            <a:endParaRPr lang="en-GB" dirty="0"/>
          </a:p>
          <a:p>
            <a:r>
              <a:rPr lang="en-GB" dirty="0"/>
              <a:t>Recently LYBA is a newcomer in the DLK operations. We expect Norway to join (2025)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41419-AE6F-48B4-864E-F1D5EE0BE1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6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0" y="6084774"/>
            <a:ext cx="2664401" cy="632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4612" r="1968" b="2420"/>
          <a:stretch/>
        </p:blipFill>
        <p:spPr>
          <a:xfrm>
            <a:off x="-1" y="1"/>
            <a:ext cx="12280605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280604" cy="6509182"/>
          </a:xfrm>
          <a:prstGeom prst="rect">
            <a:avLst/>
          </a:prstGeom>
          <a:gradFill flip="none" rotWithShape="1">
            <a:gsLst>
              <a:gs pos="71000">
                <a:schemeClr val="tx1">
                  <a:alpha val="0"/>
                </a:schemeClr>
              </a:gs>
              <a:gs pos="12000">
                <a:schemeClr val="tx1">
                  <a:lumMod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840325" y="5864290"/>
            <a:ext cx="3440277" cy="224439"/>
          </a:xfrm>
          <a:custGeom>
            <a:avLst/>
            <a:gdLst>
              <a:gd name="T0" fmla="*/ 0 w 1423"/>
              <a:gd name="T1" fmla="*/ 80 h 80"/>
              <a:gd name="T2" fmla="*/ 1423 w 1423"/>
              <a:gd name="T3" fmla="*/ 80 h 80"/>
              <a:gd name="T4" fmla="*/ 1423 w 1423"/>
              <a:gd name="T5" fmla="*/ 0 h 80"/>
              <a:gd name="T6" fmla="*/ 80 w 1423"/>
              <a:gd name="T7" fmla="*/ 0 h 80"/>
              <a:gd name="T8" fmla="*/ 0 w 1423"/>
              <a:gd name="T9" fmla="*/ 80 h 80"/>
              <a:gd name="connsiteX0" fmla="*/ 0 w 13498"/>
              <a:gd name="connsiteY0" fmla="*/ 10000 h 10000"/>
              <a:gd name="connsiteX1" fmla="*/ 10000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8"/>
              <a:gd name="connsiteY0" fmla="*/ 10000 h 10000"/>
              <a:gd name="connsiteX1" fmla="*/ 13484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9"/>
              <a:gd name="connsiteY0" fmla="*/ 10000 h 10771"/>
              <a:gd name="connsiteX1" fmla="*/ 13498 w 13499"/>
              <a:gd name="connsiteY1" fmla="*/ 10771 h 10771"/>
              <a:gd name="connsiteX2" fmla="*/ 13498 w 13499"/>
              <a:gd name="connsiteY2" fmla="*/ 0 h 10771"/>
              <a:gd name="connsiteX3" fmla="*/ 562 w 13499"/>
              <a:gd name="connsiteY3" fmla="*/ 0 h 10771"/>
              <a:gd name="connsiteX4" fmla="*/ 0 w 13499"/>
              <a:gd name="connsiteY4" fmla="*/ 10000 h 10771"/>
              <a:gd name="connsiteX0" fmla="*/ 0 w 13499"/>
              <a:gd name="connsiteY0" fmla="*/ 18813 h 19584"/>
              <a:gd name="connsiteX1" fmla="*/ 13498 w 13499"/>
              <a:gd name="connsiteY1" fmla="*/ 19584 h 19584"/>
              <a:gd name="connsiteX2" fmla="*/ 13498 w 13499"/>
              <a:gd name="connsiteY2" fmla="*/ 8813 h 19584"/>
              <a:gd name="connsiteX3" fmla="*/ 1057 w 13499"/>
              <a:gd name="connsiteY3" fmla="*/ 0 h 19584"/>
              <a:gd name="connsiteX4" fmla="*/ 0 w 13499"/>
              <a:gd name="connsiteY4" fmla="*/ 18813 h 19584"/>
              <a:gd name="connsiteX0" fmla="*/ 0 w 13498"/>
              <a:gd name="connsiteY0" fmla="*/ 18813 h 19584"/>
              <a:gd name="connsiteX1" fmla="*/ 13498 w 13498"/>
              <a:gd name="connsiteY1" fmla="*/ 19584 h 19584"/>
              <a:gd name="connsiteX2" fmla="*/ 13487 w 13498"/>
              <a:gd name="connsiteY2" fmla="*/ 188 h 19584"/>
              <a:gd name="connsiteX3" fmla="*/ 1057 w 13498"/>
              <a:gd name="connsiteY3" fmla="*/ 0 h 19584"/>
              <a:gd name="connsiteX4" fmla="*/ 0 w 13498"/>
              <a:gd name="connsiteY4" fmla="*/ 18813 h 19584"/>
              <a:gd name="connsiteX0" fmla="*/ 0 w 13993"/>
              <a:gd name="connsiteY0" fmla="*/ 18813 h 19584"/>
              <a:gd name="connsiteX1" fmla="*/ 13498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3993"/>
              <a:gd name="connsiteY0" fmla="*/ 18813 h 19584"/>
              <a:gd name="connsiteX1" fmla="*/ 13959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4933"/>
              <a:gd name="connsiteY0" fmla="*/ 18822 h 19593"/>
              <a:gd name="connsiteX1" fmla="*/ 13959 w 14933"/>
              <a:gd name="connsiteY1" fmla="*/ 19593 h 19593"/>
              <a:gd name="connsiteX2" fmla="*/ 14933 w 14933"/>
              <a:gd name="connsiteY2" fmla="*/ 0 h 19593"/>
              <a:gd name="connsiteX3" fmla="*/ 1057 w 14933"/>
              <a:gd name="connsiteY3" fmla="*/ 9 h 19593"/>
              <a:gd name="connsiteX4" fmla="*/ 0 w 14933"/>
              <a:gd name="connsiteY4" fmla="*/ 18822 h 19593"/>
              <a:gd name="connsiteX0" fmla="*/ 0 w 14933"/>
              <a:gd name="connsiteY0" fmla="*/ 18822 h 19790"/>
              <a:gd name="connsiteX1" fmla="*/ 14932 w 14933"/>
              <a:gd name="connsiteY1" fmla="*/ 19790 h 19790"/>
              <a:gd name="connsiteX2" fmla="*/ 14933 w 14933"/>
              <a:gd name="connsiteY2" fmla="*/ 0 h 19790"/>
              <a:gd name="connsiteX3" fmla="*/ 1057 w 14933"/>
              <a:gd name="connsiteY3" fmla="*/ 9 h 19790"/>
              <a:gd name="connsiteX4" fmla="*/ 0 w 14933"/>
              <a:gd name="connsiteY4" fmla="*/ 18822 h 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3" h="19790">
                <a:moveTo>
                  <a:pt x="0" y="18822"/>
                </a:moveTo>
                <a:lnTo>
                  <a:pt x="14932" y="19790"/>
                </a:lnTo>
                <a:cubicBezTo>
                  <a:pt x="14937" y="16457"/>
                  <a:pt x="14928" y="3333"/>
                  <a:pt x="14933" y="0"/>
                </a:cubicBezTo>
                <a:lnTo>
                  <a:pt x="1057" y="9"/>
                </a:lnTo>
                <a:cubicBezTo>
                  <a:pt x="870" y="3342"/>
                  <a:pt x="187" y="15489"/>
                  <a:pt x="0" y="188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17017"/>
            <a:ext cx="12280606" cy="84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176443" y="6017017"/>
            <a:ext cx="1990012" cy="783085"/>
            <a:chOff x="5139572" y="3078845"/>
            <a:chExt cx="1958683" cy="783085"/>
          </a:xfrm>
        </p:grpSpPr>
        <p:pic>
          <p:nvPicPr>
            <p:cNvPr id="26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/>
                </a:rPr>
                <a:t>Network Manager</a:t>
              </a:r>
            </a:p>
          </p:txBody>
        </p:sp>
        <p:pic>
          <p:nvPicPr>
            <p:cNvPr id="28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/>
                </a:rPr>
                <a:t>Supporting European Aviation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2782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8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0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914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872232"/>
            <a:ext cx="12213712" cy="1031490"/>
            <a:chOff x="0" y="5872232"/>
            <a:chExt cx="12213712" cy="1031490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060562"/>
              <a:ext cx="12202856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990" y="6100794"/>
            <a:ext cx="2664401" cy="60056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39521878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060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662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9867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2936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4971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3587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2788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7110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8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0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375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94112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0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o st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8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0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75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9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1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077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7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9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69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6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8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657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9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1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095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9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1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062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8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0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450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271925"/>
            <a:ext cx="12192000" cy="57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0580038" y="0"/>
            <a:ext cx="1086233" cy="107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087953" y="6012461"/>
            <a:ext cx="1990012" cy="783085"/>
            <a:chOff x="5139572" y="3078845"/>
            <a:chExt cx="1958683" cy="783085"/>
          </a:xfrm>
        </p:grpSpPr>
        <p:pic>
          <p:nvPicPr>
            <p:cNvPr id="17" name="Picture 2" descr="Ð ÐµÐ·ÑÐ»ÑÐ°Ñ Ñ Ð¸Ð·Ð¾Ð±ÑÐ°Ð¶ÐµÐ½Ð¸Ðµ Ð·Ð° eurocontrol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572" y="3112168"/>
              <a:ext cx="432259" cy="4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30379" y="3078845"/>
              <a:ext cx="807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Manager</a:t>
              </a:r>
            </a:p>
          </p:txBody>
        </p:sp>
        <p:pic>
          <p:nvPicPr>
            <p:cNvPr id="19" name="Picture 8" descr="Ð ÐµÐ·ÑÐ»ÑÐ°Ñ Ñ Ð¸Ð·Ð¾Ð±ÑÐ°Ð¶ÐµÐ½Ð¸Ðµ Ð·Ð° european union fla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20886" r="6485" b="21135"/>
            <a:stretch/>
          </p:blipFill>
          <p:spPr bwMode="auto">
            <a:xfrm>
              <a:off x="6463565" y="3078845"/>
              <a:ext cx="634690" cy="42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206038" y="3600320"/>
              <a:ext cx="1838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European Aviation</a:t>
              </a:r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1"/>
            <a:ext cx="12192000" cy="18715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8994-9178-FCC8-F601-A7CAB59BD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b="1" i="0" u="none" strike="noStrike" baseline="0" dirty="0">
                <a:solidFill>
                  <a:srgbClr val="A0D0E2"/>
                </a:solidFill>
                <a:latin typeface="TitilliumWeb-Bold"/>
              </a:rPr>
              <a:t>GLOBAL TBO SYMPOSIUM</a:t>
            </a:r>
            <a:br>
              <a:rPr lang="en-GB" sz="1800" b="1" i="0" u="none" strike="noStrike" baseline="0" dirty="0">
                <a:solidFill>
                  <a:srgbClr val="A0D0E2"/>
                </a:solidFill>
                <a:latin typeface="TitilliumWeb-Bold"/>
              </a:rPr>
            </a:br>
            <a:r>
              <a:rPr lang="en-GB" sz="1800" b="1" i="0" u="none" strike="noStrike" baseline="0" dirty="0">
                <a:solidFill>
                  <a:srgbClr val="FFFFFF"/>
                </a:solidFill>
                <a:latin typeface="TitilliumWeb-Bold"/>
              </a:rPr>
              <a:t>Towards global trajectory-based operations (TBO)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F688C-D4CF-7512-DCB0-7F58030FE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" y="4394916"/>
            <a:ext cx="9124528" cy="900113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TitilliumWeb-Bold"/>
              </a:rPr>
              <a:t>Session 4. TBO building blocks: Enabling technologies and trajectory sharing</a:t>
            </a:r>
          </a:p>
          <a:p>
            <a:r>
              <a:rPr lang="en-US" sz="1800" i="1" dirty="0">
                <a:latin typeface="Titillium Web" panose="020F0502020204030204" pitchFamily="2" charset="0"/>
              </a:rPr>
              <a:t>V. Travers Sutter, </a:t>
            </a:r>
            <a:r>
              <a:rPr lang="en-US" sz="1800" b="0" i="1" u="none" strike="noStrike" baseline="0" dirty="0">
                <a:latin typeface="Titillium Web" panose="020F0502020204030204" pitchFamily="2" charset="0"/>
              </a:rPr>
              <a:t>Head of </a:t>
            </a:r>
            <a:r>
              <a:rPr lang="en-US" sz="1800" b="0" i="1" u="none" strike="noStrike" baseline="0" dirty="0" err="1">
                <a:latin typeface="Titillium Web" panose="020F0502020204030204" pitchFamily="2" charset="0"/>
              </a:rPr>
              <a:t>iCNS</a:t>
            </a:r>
            <a:r>
              <a:rPr lang="en-US" sz="1800" b="0" i="1" u="none" strike="noStrike" baseline="0" dirty="0">
                <a:latin typeface="Titillium Web" panose="020F0502020204030204" pitchFamily="2" charset="0"/>
              </a:rPr>
              <a:t> Unit, EUROCONTROL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3147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2A356-A8C1-5D36-989F-6AEAE8433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84C38-FBE0-CC90-EE9C-F9FB4D86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147" y="2829551"/>
            <a:ext cx="4940544" cy="2779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6C86B-C4F5-58E2-D0F6-8631EE22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914" y="103239"/>
            <a:ext cx="4707604" cy="2648027"/>
          </a:xfrm>
          <a:prstGeom prst="rect">
            <a:avLst/>
          </a:prstGeom>
        </p:spPr>
      </p:pic>
      <p:sp>
        <p:nvSpPr>
          <p:cNvPr id="9" name="TextBox 163">
            <a:extLst>
              <a:ext uri="{FF2B5EF4-FFF2-40B4-BE49-F238E27FC236}">
                <a16:creationId xmlns:a16="http://schemas.microsoft.com/office/drawing/2014/main" id="{2EEEFE29-272B-4449-3BCE-09A8578B96CD}"/>
              </a:ext>
            </a:extLst>
          </p:cNvPr>
          <p:cNvSpPr txBox="1"/>
          <p:nvPr/>
        </p:nvSpPr>
        <p:spPr>
          <a:xfrm>
            <a:off x="260762" y="260675"/>
            <a:ext cx="56151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400" b="1" i="1" dirty="0">
                <a:solidFill>
                  <a:srgbClr val="002060"/>
                </a:solidFill>
                <a:latin typeface="Calibri"/>
                <a:cs typeface="Calibri"/>
              </a:rPr>
              <a:t>Future Datalink Services (DLS) as a key building block for a Digital European Sky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A6FA2-635D-F93B-C589-F62205114F56}"/>
              </a:ext>
            </a:extLst>
          </p:cNvPr>
          <p:cNvGrpSpPr/>
          <p:nvPr/>
        </p:nvGrpSpPr>
        <p:grpSpPr>
          <a:xfrm>
            <a:off x="595177" y="5765252"/>
            <a:ext cx="11070921" cy="248400"/>
            <a:chOff x="595177" y="1858853"/>
            <a:chExt cx="11070921" cy="248400"/>
          </a:xfrm>
        </p:grpSpPr>
        <p:sp>
          <p:nvSpPr>
            <p:cNvPr id="11" name="Chevron 24">
              <a:extLst>
                <a:ext uri="{FF2B5EF4-FFF2-40B4-BE49-F238E27FC236}">
                  <a16:creationId xmlns:a16="http://schemas.microsoft.com/office/drawing/2014/main" id="{AD64F056-4E15-BC9A-9795-DBB0670D9769}"/>
                </a:ext>
              </a:extLst>
            </p:cNvPr>
            <p:cNvSpPr/>
            <p:nvPr/>
          </p:nvSpPr>
          <p:spPr>
            <a:xfrm>
              <a:off x="595177" y="1893053"/>
              <a:ext cx="11009448" cy="180000"/>
            </a:xfrm>
            <a:prstGeom prst="chevron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b="1" i="1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96EB01-54C3-CC78-5D91-B2DF0D02EA4B}"/>
                </a:ext>
              </a:extLst>
            </p:cNvPr>
            <p:cNvSpPr/>
            <p:nvPr/>
          </p:nvSpPr>
          <p:spPr>
            <a:xfrm>
              <a:off x="854451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 dirty="0">
                  <a:solidFill>
                    <a:srgbClr val="003366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F8474E-1FD5-8591-CAD8-03FDAE3881FA}"/>
                </a:ext>
              </a:extLst>
            </p:cNvPr>
            <p:cNvSpPr/>
            <p:nvPr/>
          </p:nvSpPr>
          <p:spPr>
            <a:xfrm>
              <a:off x="5102806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ACCB5C-C786-CD95-C563-A80BE2BEED26}"/>
                </a:ext>
              </a:extLst>
            </p:cNvPr>
            <p:cNvSpPr/>
            <p:nvPr/>
          </p:nvSpPr>
          <p:spPr>
            <a:xfrm>
              <a:off x="9351161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2033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DBB7D-981A-DCAE-16C7-910883A22746}"/>
                </a:ext>
              </a:extLst>
            </p:cNvPr>
            <p:cNvSpPr/>
            <p:nvPr/>
          </p:nvSpPr>
          <p:spPr>
            <a:xfrm>
              <a:off x="1704122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E631C9-E3E2-7FDF-3B2D-D392E53A8174}"/>
                </a:ext>
              </a:extLst>
            </p:cNvPr>
            <p:cNvSpPr/>
            <p:nvPr/>
          </p:nvSpPr>
          <p:spPr>
            <a:xfrm>
              <a:off x="3403464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662E30-1472-4D2D-233A-A60C6F2B7020}"/>
                </a:ext>
              </a:extLst>
            </p:cNvPr>
            <p:cNvSpPr/>
            <p:nvPr/>
          </p:nvSpPr>
          <p:spPr>
            <a:xfrm>
              <a:off x="4253135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2027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BFED13-8F35-8FB7-A07B-83363A74F54B}"/>
                </a:ext>
              </a:extLst>
            </p:cNvPr>
            <p:cNvSpPr/>
            <p:nvPr/>
          </p:nvSpPr>
          <p:spPr>
            <a:xfrm>
              <a:off x="5952477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2029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3CC46F-E3DE-AD82-638C-A9E38BB78B16}"/>
                </a:ext>
              </a:extLst>
            </p:cNvPr>
            <p:cNvSpPr/>
            <p:nvPr/>
          </p:nvSpPr>
          <p:spPr>
            <a:xfrm>
              <a:off x="6802148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2030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310097-ED51-8E79-D9EF-66CDCF294E9F}"/>
                </a:ext>
              </a:extLst>
            </p:cNvPr>
            <p:cNvSpPr/>
            <p:nvPr/>
          </p:nvSpPr>
          <p:spPr>
            <a:xfrm>
              <a:off x="7651819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2031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12FB8C-41C5-58E8-AF01-AFBCEFE964BD}"/>
                </a:ext>
              </a:extLst>
            </p:cNvPr>
            <p:cNvSpPr/>
            <p:nvPr/>
          </p:nvSpPr>
          <p:spPr>
            <a:xfrm>
              <a:off x="8501490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 dirty="0">
                  <a:solidFill>
                    <a:srgbClr val="003366"/>
                  </a:solidFill>
                  <a:cs typeface="Arial" panose="020B0604020202020204" pitchFamily="34" charset="0"/>
                </a:rPr>
                <a:t>2032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BF0378-815D-2721-4A32-D36B4A1BA475}"/>
                </a:ext>
              </a:extLst>
            </p:cNvPr>
            <p:cNvSpPr/>
            <p:nvPr/>
          </p:nvSpPr>
          <p:spPr>
            <a:xfrm>
              <a:off x="10200832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2034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85D6D2-07CC-9096-795C-BFE6E900FD59}"/>
                </a:ext>
              </a:extLst>
            </p:cNvPr>
            <p:cNvSpPr/>
            <p:nvPr/>
          </p:nvSpPr>
          <p:spPr>
            <a:xfrm>
              <a:off x="11050498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 dirty="0">
                  <a:solidFill>
                    <a:srgbClr val="003366"/>
                  </a:solidFill>
                  <a:cs typeface="Arial" panose="020B0604020202020204" pitchFamily="34" charset="0"/>
                </a:rPr>
                <a:t>2035+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6E93AD-7AF3-CBDC-40EF-41C0AE593855}"/>
                </a:ext>
              </a:extLst>
            </p:cNvPr>
            <p:cNvSpPr/>
            <p:nvPr/>
          </p:nvSpPr>
          <p:spPr>
            <a:xfrm>
              <a:off x="2553793" y="1858853"/>
              <a:ext cx="615600" cy="24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i="1" kern="0">
                  <a:solidFill>
                    <a:srgbClr val="003366"/>
                  </a:solidFill>
                  <a:cs typeface="Arial" panose="020B0604020202020204" pitchFamily="34" charset="0"/>
                </a:rPr>
                <a:t>2025</a:t>
              </a:r>
            </a:p>
          </p:txBody>
        </p:sp>
      </p:grpSp>
      <p:sp>
        <p:nvSpPr>
          <p:cNvPr id="25" name="Pentagon 40">
            <a:extLst>
              <a:ext uri="{FF2B5EF4-FFF2-40B4-BE49-F238E27FC236}">
                <a16:creationId xmlns:a16="http://schemas.microsoft.com/office/drawing/2014/main" id="{B2434191-E482-FBB3-7CE0-1F43A7DDA134}"/>
              </a:ext>
            </a:extLst>
          </p:cNvPr>
          <p:cNvSpPr/>
          <p:nvPr/>
        </p:nvSpPr>
        <p:spPr>
          <a:xfrm>
            <a:off x="721928" y="6024663"/>
            <a:ext cx="1108087" cy="788400"/>
          </a:xfrm>
          <a:prstGeom prst="rect">
            <a:avLst/>
          </a:prstGeom>
          <a:solidFill>
            <a:srgbClr val="2990E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tIns="18000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endParaRPr lang="en-GB" sz="1000" b="1" kern="0" dirty="0">
              <a:solidFill>
                <a:srgbClr val="2990EA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endParaRPr lang="en-GB" sz="1000" b="1" kern="0" dirty="0">
              <a:solidFill>
                <a:srgbClr val="2990EA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r>
              <a:rPr lang="en-GB" sz="1000" b="1" kern="0" dirty="0">
                <a:solidFill>
                  <a:srgbClr val="126DBC"/>
                </a:solidFill>
                <a:cs typeface="Arial" panose="020B0604020202020204" pitchFamily="34" charset="0"/>
              </a:rPr>
              <a:t>ATS B2 applications</a:t>
            </a:r>
          </a:p>
        </p:txBody>
      </p:sp>
      <p:sp>
        <p:nvSpPr>
          <p:cNvPr id="26" name="Chevron 69">
            <a:extLst>
              <a:ext uri="{FF2B5EF4-FFF2-40B4-BE49-F238E27FC236}">
                <a16:creationId xmlns:a16="http://schemas.microsoft.com/office/drawing/2014/main" id="{19E1354C-5FDA-498B-A41D-76CE4A657942}"/>
              </a:ext>
            </a:extLst>
          </p:cNvPr>
          <p:cNvSpPr/>
          <p:nvPr/>
        </p:nvSpPr>
        <p:spPr>
          <a:xfrm>
            <a:off x="2006526" y="6076741"/>
            <a:ext cx="3404199" cy="287138"/>
          </a:xfrm>
          <a:prstGeom prst="chevron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r>
              <a:rPr lang="en-GB" sz="1050" kern="0" dirty="0">
                <a:solidFill>
                  <a:srgbClr val="000000"/>
                </a:solidFill>
                <a:cs typeface="Arial" panose="020B0604020202020204" pitchFamily="34" charset="0"/>
              </a:rPr>
              <a:t>ATN B1 services (CPDLC v1)</a:t>
            </a:r>
          </a:p>
        </p:txBody>
      </p:sp>
      <p:sp>
        <p:nvSpPr>
          <p:cNvPr id="27" name="Chevron 69">
            <a:extLst>
              <a:ext uri="{FF2B5EF4-FFF2-40B4-BE49-F238E27FC236}">
                <a16:creationId xmlns:a16="http://schemas.microsoft.com/office/drawing/2014/main" id="{C80B6A37-96DD-23F1-F949-716CB9CC8477}"/>
              </a:ext>
            </a:extLst>
          </p:cNvPr>
          <p:cNvSpPr/>
          <p:nvPr/>
        </p:nvSpPr>
        <p:spPr>
          <a:xfrm>
            <a:off x="5401680" y="6089058"/>
            <a:ext cx="6194210" cy="279887"/>
          </a:xfrm>
          <a:prstGeom prst="chevron">
            <a:avLst/>
          </a:prstGeom>
          <a:solidFill>
            <a:srgbClr val="2990E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r>
              <a:rPr lang="en-GB" sz="1050" b="1" kern="0" dirty="0">
                <a:solidFill>
                  <a:srgbClr val="126DBC"/>
                </a:solidFill>
                <a:cs typeface="Arial" panose="020B0604020202020204" pitchFamily="34" charset="0"/>
              </a:rPr>
              <a:t>ATS B2 </a:t>
            </a:r>
            <a:r>
              <a:rPr lang="en-GB" sz="1050" kern="0" dirty="0">
                <a:solidFill>
                  <a:srgbClr val="126DBC"/>
                </a:solidFill>
                <a:cs typeface="Arial" panose="020B0604020202020204" pitchFamily="34" charset="0"/>
              </a:rPr>
              <a:t>(ADS-C/EPP + CPDLC v2)</a:t>
            </a:r>
            <a:endParaRPr lang="en-GB" sz="1050" b="1" kern="0" dirty="0">
              <a:solidFill>
                <a:srgbClr val="126DBC"/>
              </a:solidFill>
              <a:cs typeface="Arial" panose="020B0604020202020204" pitchFamily="34" charset="0"/>
            </a:endParaRPr>
          </a:p>
        </p:txBody>
      </p:sp>
      <p:sp>
        <p:nvSpPr>
          <p:cNvPr id="28" name="Chevron 69">
            <a:extLst>
              <a:ext uri="{FF2B5EF4-FFF2-40B4-BE49-F238E27FC236}">
                <a16:creationId xmlns:a16="http://schemas.microsoft.com/office/drawing/2014/main" id="{C8D8C075-DD2E-A45E-C079-AFC32D04ECA5}"/>
              </a:ext>
            </a:extLst>
          </p:cNvPr>
          <p:cNvSpPr/>
          <p:nvPr/>
        </p:nvSpPr>
        <p:spPr>
          <a:xfrm>
            <a:off x="2896478" y="6424121"/>
            <a:ext cx="8745778" cy="314930"/>
          </a:xfrm>
          <a:prstGeom prst="homePlate">
            <a:avLst/>
          </a:prstGeom>
          <a:solidFill>
            <a:srgbClr val="2990EA">
              <a:lumMod val="20000"/>
              <a:lumOff val="80000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990EA"/>
              </a:buClr>
              <a:defRPr/>
            </a:pPr>
            <a:r>
              <a:rPr lang="en-GB" sz="1050" b="1" kern="0" dirty="0">
                <a:solidFill>
                  <a:srgbClr val="126DBC"/>
                </a:solidFill>
                <a:cs typeface="Arial" panose="020B0604020202020204" pitchFamily="34" charset="0"/>
              </a:rPr>
              <a:t>ATC-TBO (Trajectory Based Operations) deployment and operations </a:t>
            </a:r>
            <a:r>
              <a:rPr lang="en-GB" sz="1050" kern="0" dirty="0">
                <a:solidFill>
                  <a:srgbClr val="126DBC"/>
                </a:solidFill>
                <a:cs typeface="Arial" panose="020B0604020202020204" pitchFamily="34" charset="0"/>
              </a:rPr>
              <a:t>(progressive ramp-up)</a:t>
            </a:r>
            <a:endParaRPr lang="en-GB" sz="1050" b="1" kern="0" dirty="0">
              <a:solidFill>
                <a:srgbClr val="126DB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9E146-F5DC-2331-DA18-F0F8A9C42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03" y="1715200"/>
            <a:ext cx="3525349" cy="34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7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BAEE-2E89-C592-0701-DBB7302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7839"/>
            <a:ext cx="9846365" cy="872444"/>
          </a:xfrm>
        </p:spPr>
        <p:txBody>
          <a:bodyPr/>
          <a:lstStyle/>
          <a:p>
            <a:r>
              <a:rPr lang="en-GB" sz="2400" b="1" i="1" kern="120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Today’s European datalink services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3AB1F-7AB4-159E-632A-EED830F0B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FD5EB-82DB-3173-D9F9-D15AC5EE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4" y="1060798"/>
            <a:ext cx="2935942" cy="2714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56540-E5A9-A2B6-0478-31B977067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4" y="3838892"/>
            <a:ext cx="2935942" cy="2733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70FCB-EAAD-6CFE-9F81-236F22D37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902" y="5455291"/>
            <a:ext cx="1457754" cy="872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24D85-3056-6DE6-2A64-0903EA9AE9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81" y="1598768"/>
            <a:ext cx="5438588" cy="22401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6B8FDF-365A-F6CB-F578-F5D44543DF22}"/>
              </a:ext>
            </a:extLst>
          </p:cNvPr>
          <p:cNvSpPr/>
          <p:nvPr/>
        </p:nvSpPr>
        <p:spPr>
          <a:xfrm>
            <a:off x="5191172" y="4272356"/>
            <a:ext cx="6614384" cy="18664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3366"/>
                </a:solidFill>
              </a:rPr>
              <a:t>Since 2023</a:t>
            </a:r>
            <a:endParaRPr lang="en-GB" sz="800" dirty="0">
              <a:solidFill>
                <a:srgbClr val="003366"/>
              </a:solidFill>
            </a:endParaRPr>
          </a:p>
          <a:p>
            <a:r>
              <a:rPr lang="en-GB" sz="3200" b="1" dirty="0">
                <a:solidFill>
                  <a:srgbClr val="003366"/>
                </a:solidFill>
              </a:rPr>
              <a:t>Operational usage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00B050"/>
                </a:solidFill>
              </a:rPr>
              <a:t>+30 %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C2C5BDD-F25C-8978-32BF-7E56DA153914}"/>
              </a:ext>
            </a:extLst>
          </p:cNvPr>
          <p:cNvSpPr/>
          <p:nvPr/>
        </p:nvSpPr>
        <p:spPr>
          <a:xfrm>
            <a:off x="10296253" y="4519629"/>
            <a:ext cx="1302294" cy="137188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86F8B-8943-AF27-2607-EBFF8EEB0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D3AAB-84BC-708E-CB1F-CF7255DBB02C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sz="2400" b="1" i="1" kern="0" dirty="0">
                <a:latin typeface="+mn-lt"/>
              </a:rPr>
              <a:t>T</a:t>
            </a:r>
            <a:r>
              <a:rPr lang="en-GB" sz="2400" b="1" i="1" kern="120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omorrow’s Multilink approach</a:t>
            </a:r>
            <a:endParaRPr lang="en-GB" sz="2400" b="1" i="1" kern="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40D77-DE30-AA90-1E9A-07E4DBBD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2" y="1618358"/>
            <a:ext cx="4271198" cy="4170224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9F16BD-0000-8E50-A102-238FB4867FD1}"/>
              </a:ext>
            </a:extLst>
          </p:cNvPr>
          <p:cNvSpPr txBox="1">
            <a:spLocks/>
          </p:cNvSpPr>
          <p:nvPr/>
        </p:nvSpPr>
        <p:spPr>
          <a:xfrm>
            <a:off x="6438122" y="365125"/>
            <a:ext cx="4139822" cy="265573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schemeClr val="tx1">
                <a:alpha val="20000"/>
              </a:schemeClr>
            </a:outerShdw>
          </a:effectLst>
        </p:spPr>
        <p:txBody>
          <a:bodyPr vert="horz" lIns="144000" tIns="45720" rIns="21600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 VDLm2 with new links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SATCOM Class B system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Certified Service (IRIS)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And/or Other future links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SATCOM links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terrestrial technology such as LDACS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Of-The-shelf Services (hyper–connected ATM).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59D1A51-BDC6-7668-761F-79AEEE5A6421}"/>
              </a:ext>
            </a:extLst>
          </p:cNvPr>
          <p:cNvSpPr txBox="1">
            <a:spLocks/>
          </p:cNvSpPr>
          <p:nvPr/>
        </p:nvSpPr>
        <p:spPr>
          <a:xfrm>
            <a:off x="6438122" y="3279386"/>
            <a:ext cx="4139822" cy="265573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schemeClr val="tx1">
                <a:alpha val="20000"/>
              </a:schemeClr>
            </a:outerShdw>
          </a:effectLst>
        </p:spPr>
        <p:txBody>
          <a:bodyPr vert="horz" lIns="144000" tIns="45720" rIns="21600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r>
              <a:rPr lang="en-GB" sz="1800" b="1" i="1" dirty="0">
                <a:solidFill>
                  <a:srgbClr val="002060"/>
                </a:solidFill>
                <a:latin typeface="Calibri" panose="020F0502020204030204"/>
              </a:rPr>
              <a:t>IRIS implementation step to be decided end of 2024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41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F2CBB-9C5B-136D-01AF-A538568C5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4" name="TextBox 163">
            <a:extLst>
              <a:ext uri="{FF2B5EF4-FFF2-40B4-BE49-F238E27FC236}">
                <a16:creationId xmlns:a16="http://schemas.microsoft.com/office/drawing/2014/main" id="{CAF7D6F7-9362-1FB3-1BB3-D6A69A73144E}"/>
              </a:ext>
            </a:extLst>
          </p:cNvPr>
          <p:cNvSpPr txBox="1"/>
          <p:nvPr/>
        </p:nvSpPr>
        <p:spPr>
          <a:xfrm>
            <a:off x="316553" y="185845"/>
            <a:ext cx="1153209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400" b="1" i="1" dirty="0">
                <a:solidFill>
                  <a:srgbClr val="4472C4">
                    <a:lumMod val="50000"/>
                  </a:srgbClr>
                </a:solidFill>
                <a:latin typeface="Calibri"/>
                <a:cs typeface="Calibri"/>
              </a:rPr>
              <a:t>ACDLS (</a:t>
            </a:r>
            <a:r>
              <a:rPr lang="en-GB" sz="2400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ATS Common DLS procurement)</a:t>
            </a:r>
            <a:endParaRPr lang="en-GB" sz="2400" b="1" i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  <a:latin typeface="Calibri"/>
                <a:cs typeface="Calibri"/>
              </a:rPr>
              <a:t>A Structural Enabler to reduce fragmentation and foster market evolution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474CCB2-7795-A5F5-1BEB-AC819984639F}"/>
              </a:ext>
            </a:extLst>
          </p:cNvPr>
          <p:cNvSpPr txBox="1">
            <a:spLocks/>
          </p:cNvSpPr>
          <p:nvPr/>
        </p:nvSpPr>
        <p:spPr>
          <a:xfrm>
            <a:off x="347785" y="2986732"/>
            <a:ext cx="6614396" cy="331259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45720" rIns="21600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for?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datalink performance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DLS services.</a:t>
            </a:r>
          </a:p>
          <a:p>
            <a:pPr algn="just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Facilitating the implementation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services and technologies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thereby facilitating the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/>
              </a:rPr>
              <a:t>modernisation</a:t>
            </a:r>
            <a:r>
              <a:rPr lang="en-US" sz="1800" dirty="0">
                <a:solidFill>
                  <a:srgbClr val="002060"/>
                </a:solidFill>
                <a:latin typeface="Calibri" panose="020F0502020204030204"/>
              </a:rPr>
              <a:t> of the infrastructure in a consistent way (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/>
              </a:rPr>
              <a:t>exple</a:t>
            </a:r>
            <a:r>
              <a:rPr lang="en-US" sz="1800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GB" sz="1800" dirty="0">
                <a:solidFill>
                  <a:srgbClr val="002060"/>
                </a:solidFill>
                <a:latin typeface="Calibri" panose="020F0502020204030204"/>
              </a:rPr>
              <a:t>SATCOM Class B / IRIS)</a:t>
            </a:r>
            <a:endParaRPr lang="en-US" sz="18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Ensuring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prioritisation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resolution of DLS issues,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Pooling datalink expertise to commonly drive developments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Delivering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DLS certified pan-European service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Mutualising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 delivery costs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Enabler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CP1/AF6 deployment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E45BE-07D1-9055-EB0B-F4036C49B547}"/>
              </a:ext>
            </a:extLst>
          </p:cNvPr>
          <p:cNvGrpSpPr/>
          <p:nvPr/>
        </p:nvGrpSpPr>
        <p:grpSpPr>
          <a:xfrm>
            <a:off x="8344139" y="955286"/>
            <a:ext cx="3531308" cy="2981582"/>
            <a:chOff x="7461339" y="1533198"/>
            <a:chExt cx="4715160" cy="4544385"/>
          </a:xfrm>
        </p:grpSpPr>
        <p:pic>
          <p:nvPicPr>
            <p:cNvPr id="18" name="Grafik 11">
              <a:extLst>
                <a:ext uri="{FF2B5EF4-FFF2-40B4-BE49-F238E27FC236}">
                  <a16:creationId xmlns:a16="http://schemas.microsoft.com/office/drawing/2014/main" id="{353FD57B-9333-385A-0283-12CC2D16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537166" y="1576510"/>
              <a:ext cx="847019" cy="429480"/>
            </a:xfrm>
            <a:prstGeom prst="rect">
              <a:avLst/>
            </a:prstGeom>
          </p:spPr>
        </p:pic>
        <p:pic>
          <p:nvPicPr>
            <p:cNvPr id="20" name="Grafik 16">
              <a:extLst>
                <a:ext uri="{FF2B5EF4-FFF2-40B4-BE49-F238E27FC236}">
                  <a16:creationId xmlns:a16="http://schemas.microsoft.com/office/drawing/2014/main" id="{118935E2-7FAB-E489-596A-6E1C3C28B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5041" y="1533198"/>
              <a:ext cx="1100031" cy="888725"/>
            </a:xfrm>
            <a:prstGeom prst="rect">
              <a:avLst/>
            </a:prstGeom>
          </p:spPr>
        </p:pic>
        <p:pic>
          <p:nvPicPr>
            <p:cNvPr id="23" name="Grafik 18">
              <a:extLst>
                <a:ext uri="{FF2B5EF4-FFF2-40B4-BE49-F238E27FC236}">
                  <a16:creationId xmlns:a16="http://schemas.microsoft.com/office/drawing/2014/main" id="{4E83A2FB-12F8-F495-B841-6FADDA025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897750" y="2611768"/>
              <a:ext cx="490757" cy="436953"/>
            </a:xfrm>
            <a:prstGeom prst="rect">
              <a:avLst/>
            </a:prstGeom>
          </p:spPr>
        </p:pic>
        <p:pic>
          <p:nvPicPr>
            <p:cNvPr id="36" name="Grafik 20">
              <a:extLst>
                <a:ext uri="{FF2B5EF4-FFF2-40B4-BE49-F238E27FC236}">
                  <a16:creationId xmlns:a16="http://schemas.microsoft.com/office/drawing/2014/main" id="{95AE8E8B-776C-C36C-D86B-C1CCDA11B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0122" y="2577439"/>
              <a:ext cx="414447" cy="518478"/>
            </a:xfrm>
            <a:prstGeom prst="rect">
              <a:avLst/>
            </a:prstGeom>
          </p:spPr>
        </p:pic>
        <p:pic>
          <p:nvPicPr>
            <p:cNvPr id="41" name="Grafik 21">
              <a:extLst>
                <a:ext uri="{FF2B5EF4-FFF2-40B4-BE49-F238E27FC236}">
                  <a16:creationId xmlns:a16="http://schemas.microsoft.com/office/drawing/2014/main" id="{F31CEA39-64AD-17B5-E16F-B96E8D69F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0100" y="2577439"/>
              <a:ext cx="414446" cy="518477"/>
            </a:xfrm>
            <a:prstGeom prst="rect">
              <a:avLst/>
            </a:prstGeom>
          </p:spPr>
        </p:pic>
        <p:sp>
          <p:nvSpPr>
            <p:cNvPr id="43" name="Pfeil: nach oben und unten 36">
              <a:extLst>
                <a:ext uri="{FF2B5EF4-FFF2-40B4-BE49-F238E27FC236}">
                  <a16:creationId xmlns:a16="http://schemas.microsoft.com/office/drawing/2014/main" id="{F662E475-8FA0-381B-BB83-CBD5DFAC7157}"/>
                </a:ext>
              </a:extLst>
            </p:cNvPr>
            <p:cNvSpPr/>
            <p:nvPr/>
          </p:nvSpPr>
          <p:spPr>
            <a:xfrm>
              <a:off x="7887581" y="2057815"/>
              <a:ext cx="164977" cy="421532"/>
            </a:xfrm>
            <a:prstGeom prst="up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Pfeil: nach oben und unten 37">
              <a:extLst>
                <a:ext uri="{FF2B5EF4-FFF2-40B4-BE49-F238E27FC236}">
                  <a16:creationId xmlns:a16="http://schemas.microsoft.com/office/drawing/2014/main" id="{9B4D99B3-FAE2-1E08-15D4-55ED3F99CAD2}"/>
                </a:ext>
              </a:extLst>
            </p:cNvPr>
            <p:cNvSpPr/>
            <p:nvPr/>
          </p:nvSpPr>
          <p:spPr>
            <a:xfrm>
              <a:off x="8947781" y="2061290"/>
              <a:ext cx="164977" cy="421532"/>
            </a:xfrm>
            <a:prstGeom prst="upDownArrow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feil: nach oben und unten 38">
              <a:extLst>
                <a:ext uri="{FF2B5EF4-FFF2-40B4-BE49-F238E27FC236}">
                  <a16:creationId xmlns:a16="http://schemas.microsoft.com/office/drawing/2014/main" id="{0E0188E8-7478-E29A-41DA-8B0A4FE62E77}"/>
                </a:ext>
              </a:extLst>
            </p:cNvPr>
            <p:cNvSpPr/>
            <p:nvPr/>
          </p:nvSpPr>
          <p:spPr>
            <a:xfrm rot="3533296">
              <a:off x="10777660" y="2298770"/>
              <a:ext cx="131117" cy="341107"/>
            </a:xfrm>
            <a:prstGeom prst="up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Pfeil: nach oben und unten 39">
              <a:extLst>
                <a:ext uri="{FF2B5EF4-FFF2-40B4-BE49-F238E27FC236}">
                  <a16:creationId xmlns:a16="http://schemas.microsoft.com/office/drawing/2014/main" id="{BA1AAE25-1665-968D-C9D8-98DB1BEDB700}"/>
                </a:ext>
              </a:extLst>
            </p:cNvPr>
            <p:cNvSpPr/>
            <p:nvPr/>
          </p:nvSpPr>
          <p:spPr>
            <a:xfrm rot="4947917">
              <a:off x="10665591" y="1614406"/>
              <a:ext cx="137293" cy="449211"/>
            </a:xfrm>
            <a:prstGeom prst="up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Grafik 44" descr="Cloud Silhouette">
              <a:extLst>
                <a:ext uri="{FF2B5EF4-FFF2-40B4-BE49-F238E27FC236}">
                  <a16:creationId xmlns:a16="http://schemas.microsoft.com/office/drawing/2014/main" id="{F10DA351-E259-5259-E354-57A396AF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9886" y="2901093"/>
              <a:ext cx="1006132" cy="1006132"/>
            </a:xfrm>
            <a:prstGeom prst="rect">
              <a:avLst/>
            </a:prstGeom>
          </p:spPr>
        </p:pic>
        <p:pic>
          <p:nvPicPr>
            <p:cNvPr id="66" name="Grafik 45" descr="Cloud Silhouette">
              <a:extLst>
                <a:ext uri="{FF2B5EF4-FFF2-40B4-BE49-F238E27FC236}">
                  <a16:creationId xmlns:a16="http://schemas.microsoft.com/office/drawing/2014/main" id="{51D0195B-1360-B5AB-4BDD-E4BE29F1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4995" y="2889099"/>
              <a:ext cx="1006132" cy="1006132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33F2CFA-2290-2FCB-04B3-1404E05ED243}"/>
                </a:ext>
              </a:extLst>
            </p:cNvPr>
            <p:cNvGrpSpPr/>
            <p:nvPr/>
          </p:nvGrpSpPr>
          <p:grpSpPr>
            <a:xfrm>
              <a:off x="7461339" y="2879548"/>
              <a:ext cx="1056575" cy="1049222"/>
              <a:chOff x="1970484" y="3393418"/>
              <a:chExt cx="1197245" cy="1197245"/>
            </a:xfrm>
          </p:grpSpPr>
          <p:pic>
            <p:nvPicPr>
              <p:cNvPr id="97" name="Grafik 41" descr="Cloud Silhouette">
                <a:extLst>
                  <a:ext uri="{FF2B5EF4-FFF2-40B4-BE49-F238E27FC236}">
                    <a16:creationId xmlns:a16="http://schemas.microsoft.com/office/drawing/2014/main" id="{86360212-C639-D2FD-B22B-71D93B698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70484" y="3393418"/>
                <a:ext cx="1197245" cy="1197245"/>
              </a:xfrm>
              <a:prstGeom prst="rect">
                <a:avLst/>
              </a:prstGeom>
            </p:spPr>
          </p:pic>
          <p:sp>
            <p:nvSpPr>
              <p:cNvPr id="98" name="Textfeld 47">
                <a:extLst>
                  <a:ext uri="{FF2B5EF4-FFF2-40B4-BE49-F238E27FC236}">
                    <a16:creationId xmlns:a16="http://schemas.microsoft.com/office/drawing/2014/main" id="{DBB27C19-95CA-DE86-EB29-99DD4D8068BE}"/>
                  </a:ext>
                </a:extLst>
              </p:cNvPr>
              <p:cNvSpPr txBox="1"/>
              <p:nvPr/>
            </p:nvSpPr>
            <p:spPr>
              <a:xfrm>
                <a:off x="2257326" y="3857695"/>
                <a:ext cx="665568" cy="396535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CSP</a:t>
                </a:r>
              </a:p>
            </p:txBody>
          </p:sp>
        </p:grpSp>
        <p:sp>
          <p:nvSpPr>
            <p:cNvPr id="68" name="Textfeld 48">
              <a:extLst>
                <a:ext uri="{FF2B5EF4-FFF2-40B4-BE49-F238E27FC236}">
                  <a16:creationId xmlns:a16="http://schemas.microsoft.com/office/drawing/2014/main" id="{E4E9279C-441B-8935-A395-8E053AE29CA8}"/>
                </a:ext>
              </a:extLst>
            </p:cNvPr>
            <p:cNvSpPr txBox="1"/>
            <p:nvPr/>
          </p:nvSpPr>
          <p:spPr>
            <a:xfrm>
              <a:off x="8795289" y="3301037"/>
              <a:ext cx="598428" cy="34750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CSP</a:t>
              </a:r>
            </a:p>
          </p:txBody>
        </p:sp>
        <p:sp>
          <p:nvSpPr>
            <p:cNvPr id="69" name="Textfeld 49">
              <a:extLst>
                <a:ext uri="{FF2B5EF4-FFF2-40B4-BE49-F238E27FC236}">
                  <a16:creationId xmlns:a16="http://schemas.microsoft.com/office/drawing/2014/main" id="{CA54C245-8B6F-00E4-61B2-ABACC6DEACDB}"/>
                </a:ext>
              </a:extLst>
            </p:cNvPr>
            <p:cNvSpPr txBox="1"/>
            <p:nvPr/>
          </p:nvSpPr>
          <p:spPr>
            <a:xfrm>
              <a:off x="9988623" y="3253399"/>
              <a:ext cx="575496" cy="394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ISP</a:t>
              </a:r>
            </a:p>
          </p:txBody>
        </p:sp>
        <p:grpSp>
          <p:nvGrpSpPr>
            <p:cNvPr id="70" name="Gruppieren 57">
              <a:extLst>
                <a:ext uri="{FF2B5EF4-FFF2-40B4-BE49-F238E27FC236}">
                  <a16:creationId xmlns:a16="http://schemas.microsoft.com/office/drawing/2014/main" id="{A239F9B4-90A8-F3C1-B4B3-723435CFAFC0}"/>
                </a:ext>
              </a:extLst>
            </p:cNvPr>
            <p:cNvGrpSpPr/>
            <p:nvPr/>
          </p:nvGrpSpPr>
          <p:grpSpPr>
            <a:xfrm>
              <a:off x="7857164" y="5224841"/>
              <a:ext cx="2766734" cy="852742"/>
              <a:chOff x="5254041" y="5057758"/>
              <a:chExt cx="4107199" cy="1145067"/>
            </a:xfrm>
          </p:grpSpPr>
          <p:grpSp>
            <p:nvGrpSpPr>
              <p:cNvPr id="84" name="Gruppieren 25">
                <a:extLst>
                  <a:ext uri="{FF2B5EF4-FFF2-40B4-BE49-F238E27FC236}">
                    <a16:creationId xmlns:a16="http://schemas.microsoft.com/office/drawing/2014/main" id="{259FA1FC-AB16-7364-1116-35B592E708E7}"/>
                  </a:ext>
                </a:extLst>
              </p:cNvPr>
              <p:cNvGrpSpPr/>
              <p:nvPr/>
            </p:nvGrpSpPr>
            <p:grpSpPr>
              <a:xfrm>
                <a:off x="7257188" y="5057759"/>
                <a:ext cx="1052026" cy="769441"/>
                <a:chOff x="8935038" y="5138382"/>
                <a:chExt cx="2152062" cy="1295755"/>
              </a:xfrm>
            </p:grpSpPr>
            <p:pic>
              <p:nvPicPr>
                <p:cNvPr id="95" name="Grafik 23">
                  <a:extLst>
                    <a:ext uri="{FF2B5EF4-FFF2-40B4-BE49-F238E27FC236}">
                      <a16:creationId xmlns:a16="http://schemas.microsoft.com/office/drawing/2014/main" id="{D9D69534-014B-2194-50E5-7D4F3A052C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5038" y="5138382"/>
                  <a:ext cx="2152062" cy="1295755"/>
                </a:xfrm>
                <a:prstGeom prst="rect">
                  <a:avLst/>
                </a:prstGeom>
              </p:spPr>
            </p:pic>
            <p:sp>
              <p:nvSpPr>
                <p:cNvPr id="96" name="Rechteck 24">
                  <a:extLst>
                    <a:ext uri="{FF2B5EF4-FFF2-40B4-BE49-F238E27FC236}">
                      <a16:creationId xmlns:a16="http://schemas.microsoft.com/office/drawing/2014/main" id="{FCA6139A-B0DA-509B-C8A6-F5AEF37BF65C}"/>
                    </a:ext>
                  </a:extLst>
                </p:cNvPr>
                <p:cNvSpPr/>
                <p:nvPr/>
              </p:nvSpPr>
              <p:spPr>
                <a:xfrm>
                  <a:off x="9292818" y="5267644"/>
                  <a:ext cx="1084997" cy="51861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uppieren 26">
                <a:extLst>
                  <a:ext uri="{FF2B5EF4-FFF2-40B4-BE49-F238E27FC236}">
                    <a16:creationId xmlns:a16="http://schemas.microsoft.com/office/drawing/2014/main" id="{D7E8CBC3-FB0B-8B28-9186-B00A7FB2FCB8}"/>
                  </a:ext>
                </a:extLst>
              </p:cNvPr>
              <p:cNvGrpSpPr/>
              <p:nvPr/>
            </p:nvGrpSpPr>
            <p:grpSpPr>
              <a:xfrm>
                <a:off x="6296145" y="5057759"/>
                <a:ext cx="1052026" cy="769441"/>
                <a:chOff x="8935038" y="5138382"/>
                <a:chExt cx="2152062" cy="1295755"/>
              </a:xfrm>
            </p:grpSpPr>
            <p:pic>
              <p:nvPicPr>
                <p:cNvPr id="93" name="Grafik 27">
                  <a:extLst>
                    <a:ext uri="{FF2B5EF4-FFF2-40B4-BE49-F238E27FC236}">
                      <a16:creationId xmlns:a16="http://schemas.microsoft.com/office/drawing/2014/main" id="{4D801A31-9F5D-F07B-32F7-4196A145F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5038" y="5138382"/>
                  <a:ext cx="2152062" cy="1295755"/>
                </a:xfrm>
                <a:prstGeom prst="rect">
                  <a:avLst/>
                </a:prstGeom>
              </p:spPr>
            </p:pic>
            <p:sp>
              <p:nvSpPr>
                <p:cNvPr id="94" name="Rechteck 28">
                  <a:extLst>
                    <a:ext uri="{FF2B5EF4-FFF2-40B4-BE49-F238E27FC236}">
                      <a16:creationId xmlns:a16="http://schemas.microsoft.com/office/drawing/2014/main" id="{23BAF2D6-DE01-C5E8-4977-F8C63347FA1A}"/>
                    </a:ext>
                  </a:extLst>
                </p:cNvPr>
                <p:cNvSpPr/>
                <p:nvPr/>
              </p:nvSpPr>
              <p:spPr>
                <a:xfrm>
                  <a:off x="9292818" y="5267644"/>
                  <a:ext cx="1084997" cy="51861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uppieren 29">
                <a:extLst>
                  <a:ext uri="{FF2B5EF4-FFF2-40B4-BE49-F238E27FC236}">
                    <a16:creationId xmlns:a16="http://schemas.microsoft.com/office/drawing/2014/main" id="{29E4B0D4-3A0C-40D3-7DAA-7951F828B671}"/>
                  </a:ext>
                </a:extLst>
              </p:cNvPr>
              <p:cNvGrpSpPr/>
              <p:nvPr/>
            </p:nvGrpSpPr>
            <p:grpSpPr>
              <a:xfrm>
                <a:off x="8309214" y="5057758"/>
                <a:ext cx="1052026" cy="769441"/>
                <a:chOff x="8935038" y="5138382"/>
                <a:chExt cx="2152062" cy="1295755"/>
              </a:xfrm>
            </p:grpSpPr>
            <p:pic>
              <p:nvPicPr>
                <p:cNvPr id="91" name="Grafik 30">
                  <a:extLst>
                    <a:ext uri="{FF2B5EF4-FFF2-40B4-BE49-F238E27FC236}">
                      <a16:creationId xmlns:a16="http://schemas.microsoft.com/office/drawing/2014/main" id="{30A499FA-4E02-128D-CE2F-85F8FC9DBF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5038" y="5138382"/>
                  <a:ext cx="2152062" cy="1295755"/>
                </a:xfrm>
                <a:prstGeom prst="rect">
                  <a:avLst/>
                </a:prstGeom>
              </p:spPr>
            </p:pic>
            <p:sp>
              <p:nvSpPr>
                <p:cNvPr id="92" name="Rechteck 31">
                  <a:extLst>
                    <a:ext uri="{FF2B5EF4-FFF2-40B4-BE49-F238E27FC236}">
                      <a16:creationId xmlns:a16="http://schemas.microsoft.com/office/drawing/2014/main" id="{24ACB4AF-C78F-EDC0-928C-F0BA2032F5F9}"/>
                    </a:ext>
                  </a:extLst>
                </p:cNvPr>
                <p:cNvSpPr/>
                <p:nvPr/>
              </p:nvSpPr>
              <p:spPr>
                <a:xfrm>
                  <a:off x="9292818" y="5267644"/>
                  <a:ext cx="1084997" cy="51861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uppieren 32">
                <a:extLst>
                  <a:ext uri="{FF2B5EF4-FFF2-40B4-BE49-F238E27FC236}">
                    <a16:creationId xmlns:a16="http://schemas.microsoft.com/office/drawing/2014/main" id="{EBC7532F-CDA9-A6E9-AE0D-BF99718804FD}"/>
                  </a:ext>
                </a:extLst>
              </p:cNvPr>
              <p:cNvGrpSpPr/>
              <p:nvPr/>
            </p:nvGrpSpPr>
            <p:grpSpPr>
              <a:xfrm>
                <a:off x="5254041" y="5057758"/>
                <a:ext cx="1052026" cy="769441"/>
                <a:chOff x="8935038" y="5138382"/>
                <a:chExt cx="2152062" cy="1295755"/>
              </a:xfrm>
            </p:grpSpPr>
            <p:pic>
              <p:nvPicPr>
                <p:cNvPr id="89" name="Grafik 33">
                  <a:extLst>
                    <a:ext uri="{FF2B5EF4-FFF2-40B4-BE49-F238E27FC236}">
                      <a16:creationId xmlns:a16="http://schemas.microsoft.com/office/drawing/2014/main" id="{8B33F535-C599-29AF-F50B-D22DA52EE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5038" y="5138382"/>
                  <a:ext cx="2152062" cy="1295755"/>
                </a:xfrm>
                <a:prstGeom prst="rect">
                  <a:avLst/>
                </a:prstGeom>
              </p:spPr>
            </p:pic>
            <p:sp>
              <p:nvSpPr>
                <p:cNvPr id="90" name="Rechteck 34">
                  <a:extLst>
                    <a:ext uri="{FF2B5EF4-FFF2-40B4-BE49-F238E27FC236}">
                      <a16:creationId xmlns:a16="http://schemas.microsoft.com/office/drawing/2014/main" id="{5D55795E-F759-F8DF-D5DA-1CCA47D3F5D4}"/>
                    </a:ext>
                  </a:extLst>
                </p:cNvPr>
                <p:cNvSpPr/>
                <p:nvPr/>
              </p:nvSpPr>
              <p:spPr>
                <a:xfrm>
                  <a:off x="9292818" y="5267644"/>
                  <a:ext cx="1084997" cy="51861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Textfeld 50">
                <a:extLst>
                  <a:ext uri="{FF2B5EF4-FFF2-40B4-BE49-F238E27FC236}">
                    <a16:creationId xmlns:a16="http://schemas.microsoft.com/office/drawing/2014/main" id="{2E2DCE85-7986-0C94-1499-FD97E865887D}"/>
                  </a:ext>
                </a:extLst>
              </p:cNvPr>
              <p:cNvSpPr txBox="1"/>
              <p:nvPr/>
            </p:nvSpPr>
            <p:spPr>
              <a:xfrm>
                <a:off x="6839256" y="5833493"/>
                <a:ext cx="847476" cy="369332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ANSPs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uppieren 54">
              <a:extLst>
                <a:ext uri="{FF2B5EF4-FFF2-40B4-BE49-F238E27FC236}">
                  <a16:creationId xmlns:a16="http://schemas.microsoft.com/office/drawing/2014/main" id="{45EEFD57-86FD-9846-77FE-126581E727EF}"/>
                </a:ext>
              </a:extLst>
            </p:cNvPr>
            <p:cNvGrpSpPr/>
            <p:nvPr/>
          </p:nvGrpSpPr>
          <p:grpSpPr>
            <a:xfrm>
              <a:off x="8355144" y="3501910"/>
              <a:ext cx="1604019" cy="1722931"/>
              <a:chOff x="3756803" y="4719735"/>
              <a:chExt cx="1216238" cy="1197245"/>
            </a:xfrm>
          </p:grpSpPr>
          <p:pic>
            <p:nvPicPr>
              <p:cNvPr id="82" name="Grafik 51" descr="Cloud Silhouette">
                <a:extLst>
                  <a:ext uri="{FF2B5EF4-FFF2-40B4-BE49-F238E27FC236}">
                    <a16:creationId xmlns:a16="http://schemas.microsoft.com/office/drawing/2014/main" id="{A8240360-547C-ADCE-AF34-4667E0577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56803" y="4719735"/>
                <a:ext cx="1197245" cy="1197245"/>
              </a:xfrm>
              <a:prstGeom prst="rect">
                <a:avLst/>
              </a:prstGeom>
            </p:spPr>
          </p:pic>
          <p:sp>
            <p:nvSpPr>
              <p:cNvPr id="83" name="Textfeld 52">
                <a:extLst>
                  <a:ext uri="{FF2B5EF4-FFF2-40B4-BE49-F238E27FC236}">
                    <a16:creationId xmlns:a16="http://schemas.microsoft.com/office/drawing/2014/main" id="{A2C9F7AA-1990-1F97-FB0C-24271974D013}"/>
                  </a:ext>
                </a:extLst>
              </p:cNvPr>
              <p:cNvSpPr txBox="1"/>
              <p:nvPr/>
            </p:nvSpPr>
            <p:spPr>
              <a:xfrm>
                <a:off x="4017753" y="5067383"/>
                <a:ext cx="955288" cy="58724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Datalink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Service 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Provider</a:t>
                </a:r>
              </a:p>
            </p:txBody>
          </p:sp>
        </p:grpSp>
        <p:sp>
          <p:nvSpPr>
            <p:cNvPr id="72" name="Pfeil: nach oben und unten 53">
              <a:extLst>
                <a:ext uri="{FF2B5EF4-FFF2-40B4-BE49-F238E27FC236}">
                  <a16:creationId xmlns:a16="http://schemas.microsoft.com/office/drawing/2014/main" id="{8478D781-F092-95DA-B8D1-15AB4E177145}"/>
                </a:ext>
              </a:extLst>
            </p:cNvPr>
            <p:cNvSpPr/>
            <p:nvPr/>
          </p:nvSpPr>
          <p:spPr>
            <a:xfrm rot="18405689">
              <a:off x="8284417" y="3532951"/>
              <a:ext cx="205861" cy="668188"/>
            </a:xfrm>
            <a:prstGeom prst="up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Pfeil: nach oben und unten 55">
              <a:extLst>
                <a:ext uri="{FF2B5EF4-FFF2-40B4-BE49-F238E27FC236}">
                  <a16:creationId xmlns:a16="http://schemas.microsoft.com/office/drawing/2014/main" id="{64120905-0681-ADC7-76D3-91B444795910}"/>
                </a:ext>
              </a:extLst>
            </p:cNvPr>
            <p:cNvSpPr/>
            <p:nvPr/>
          </p:nvSpPr>
          <p:spPr>
            <a:xfrm>
              <a:off x="8979654" y="3649411"/>
              <a:ext cx="133104" cy="309726"/>
            </a:xfrm>
            <a:prstGeom prst="upDownArrow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Pfeil: nach oben und unten 56">
              <a:extLst>
                <a:ext uri="{FF2B5EF4-FFF2-40B4-BE49-F238E27FC236}">
                  <a16:creationId xmlns:a16="http://schemas.microsoft.com/office/drawing/2014/main" id="{8F794804-9DEA-B00A-19BF-1B980F71B11B}"/>
                </a:ext>
              </a:extLst>
            </p:cNvPr>
            <p:cNvSpPr/>
            <p:nvPr/>
          </p:nvSpPr>
          <p:spPr>
            <a:xfrm rot="3015166">
              <a:off x="9801364" y="3600148"/>
              <a:ext cx="203902" cy="626382"/>
            </a:xfrm>
            <a:prstGeom prst="up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Pfeil: nach oben und unten 58">
              <a:extLst>
                <a:ext uri="{FF2B5EF4-FFF2-40B4-BE49-F238E27FC236}">
                  <a16:creationId xmlns:a16="http://schemas.microsoft.com/office/drawing/2014/main" id="{9FF89320-483E-3FEF-DA82-57CA293A44A3}"/>
                </a:ext>
              </a:extLst>
            </p:cNvPr>
            <p:cNvSpPr/>
            <p:nvPr/>
          </p:nvSpPr>
          <p:spPr>
            <a:xfrm>
              <a:off x="8882442" y="4810119"/>
              <a:ext cx="158206" cy="341715"/>
            </a:xfrm>
            <a:prstGeom prst="up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Pfeil: nach oben und unten 59">
              <a:extLst>
                <a:ext uri="{FF2B5EF4-FFF2-40B4-BE49-F238E27FC236}">
                  <a16:creationId xmlns:a16="http://schemas.microsoft.com/office/drawing/2014/main" id="{ED30CD36-3744-F481-97CD-048EABF41BD8}"/>
                </a:ext>
              </a:extLst>
            </p:cNvPr>
            <p:cNvSpPr/>
            <p:nvPr/>
          </p:nvSpPr>
          <p:spPr>
            <a:xfrm>
              <a:off x="9063145" y="4817956"/>
              <a:ext cx="110363" cy="341715"/>
            </a:xfrm>
            <a:prstGeom prst="upDownArrow">
              <a:avLst>
                <a:gd name="adj1" fmla="val 66546"/>
                <a:gd name="adj2" fmla="val 50000"/>
              </a:avLst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Pfeil: nach oben und unten 60">
              <a:extLst>
                <a:ext uri="{FF2B5EF4-FFF2-40B4-BE49-F238E27FC236}">
                  <a16:creationId xmlns:a16="http://schemas.microsoft.com/office/drawing/2014/main" id="{07948483-BB1E-156D-795D-A412F667B317}"/>
                </a:ext>
              </a:extLst>
            </p:cNvPr>
            <p:cNvSpPr/>
            <p:nvPr/>
          </p:nvSpPr>
          <p:spPr>
            <a:xfrm>
              <a:off x="9240531" y="4817956"/>
              <a:ext cx="144266" cy="333878"/>
            </a:xfrm>
            <a:prstGeom prst="up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Grafik 61" descr="Cloud Silhouette">
              <a:extLst>
                <a:ext uri="{FF2B5EF4-FFF2-40B4-BE49-F238E27FC236}">
                  <a16:creationId xmlns:a16="http://schemas.microsoft.com/office/drawing/2014/main" id="{07A0A452-B24A-C452-84A8-F1469CFE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94755" y="2860913"/>
              <a:ext cx="1006132" cy="1006132"/>
            </a:xfrm>
            <a:prstGeom prst="rect">
              <a:avLst/>
            </a:prstGeom>
          </p:spPr>
        </p:pic>
        <p:sp>
          <p:nvSpPr>
            <p:cNvPr id="79" name="Textfeld 62">
              <a:extLst>
                <a:ext uri="{FF2B5EF4-FFF2-40B4-BE49-F238E27FC236}">
                  <a16:creationId xmlns:a16="http://schemas.microsoft.com/office/drawing/2014/main" id="{21DCAB64-78E0-B1C8-7F14-18D5AC8952C4}"/>
                </a:ext>
              </a:extLst>
            </p:cNvPr>
            <p:cNvSpPr txBox="1"/>
            <p:nvPr/>
          </p:nvSpPr>
          <p:spPr>
            <a:xfrm>
              <a:off x="11170367" y="3124107"/>
              <a:ext cx="1006132" cy="56779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Future Links…</a:t>
              </a:r>
            </a:p>
          </p:txBody>
        </p:sp>
        <p:pic>
          <p:nvPicPr>
            <p:cNvPr id="80" name="Grafik 11">
              <a:extLst>
                <a:ext uri="{FF2B5EF4-FFF2-40B4-BE49-F238E27FC236}">
                  <a16:creationId xmlns:a16="http://schemas.microsoft.com/office/drawing/2014/main" id="{692207B1-6245-F1C0-D362-A0886A97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596137" y="1615233"/>
              <a:ext cx="847019" cy="429480"/>
            </a:xfrm>
            <a:prstGeom prst="rect">
              <a:avLst/>
            </a:prstGeom>
          </p:spPr>
        </p:pic>
        <p:pic>
          <p:nvPicPr>
            <p:cNvPr id="81" name="Grafik 11">
              <a:extLst>
                <a:ext uri="{FF2B5EF4-FFF2-40B4-BE49-F238E27FC236}">
                  <a16:creationId xmlns:a16="http://schemas.microsoft.com/office/drawing/2014/main" id="{F18ADD41-4B28-F0A2-6594-B826631B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615863" y="1655532"/>
              <a:ext cx="847019" cy="429480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49308C80-9A6A-E973-E6A5-63DABE9CF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4096" y="4027146"/>
            <a:ext cx="4005233" cy="270084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DDC56-B441-0C66-0650-A36ED356C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35044">
            <a:off x="5512789" y="5240648"/>
            <a:ext cx="2064378" cy="133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A3634-A625-356A-A619-D0BA9ECFCAF1}"/>
              </a:ext>
            </a:extLst>
          </p:cNvPr>
          <p:cNvSpPr txBox="1"/>
          <p:nvPr/>
        </p:nvSpPr>
        <p:spPr>
          <a:xfrm rot="20498370">
            <a:off x="6700977" y="6017526"/>
            <a:ext cx="864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09 2025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0C5A2-C947-2D1D-A69A-C84654954113}"/>
              </a:ext>
            </a:extLst>
          </p:cNvPr>
          <p:cNvSpPr txBox="1"/>
          <p:nvPr/>
        </p:nvSpPr>
        <p:spPr>
          <a:xfrm>
            <a:off x="448395" y="1018191"/>
            <a:ext cx="6102350" cy="18097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What is in the call?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dirty="0">
                <a:solidFill>
                  <a:srgbClr val="002060"/>
                </a:solidFill>
                <a:latin typeface="Calibri" panose="020F0502020204030204"/>
              </a:rPr>
              <a:t>VDLM2 as a baseline, SATCOM and ADS-C CS as an option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dirty="0">
                <a:solidFill>
                  <a:srgbClr val="002060"/>
                </a:solidFill>
                <a:latin typeface="Calibri" panose="020F0502020204030204"/>
              </a:rPr>
              <a:t>SLA targets, Monitoring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Who ?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ANSPs</a:t>
            </a:r>
          </a:p>
        </p:txBody>
      </p:sp>
    </p:spTree>
    <p:extLst>
      <p:ext uri="{BB962C8B-B14F-4D97-AF65-F5344CB8AC3E}">
        <p14:creationId xmlns:p14="http://schemas.microsoft.com/office/powerpoint/2010/main" val="2389809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18" y="369559"/>
            <a:ext cx="983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AF6 Initial Extended Projected Profile (EPP) applications</a:t>
            </a:r>
          </a:p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MUAC operational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01" y="5473407"/>
            <a:ext cx="2285399" cy="12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79" y="5141530"/>
            <a:ext cx="2432280" cy="1622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560" y="1632085"/>
            <a:ext cx="3286978" cy="332398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SESAR initial trajectory information sharing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9B5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of FMS 3D trajectory with ground trajectory –– CP1 mandate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79B5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(Industrial gate passed)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 profile improvement thanks to visibility of FMS Top-of-descent (TOD) by ATC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-2717" t="87" r="57461" b="24989"/>
          <a:stretch/>
        </p:blipFill>
        <p:spPr>
          <a:xfrm>
            <a:off x="3606368" y="3975243"/>
            <a:ext cx="2508117" cy="2729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6112C7-091C-BE84-746A-1C38023CA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48" y="3406264"/>
            <a:ext cx="1501656" cy="2160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F7CB-0657-C3BB-176F-E3B013119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983" y="3406264"/>
            <a:ext cx="1501656" cy="216092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6E6F77B-FC13-50A8-E629-30FD7067C087}"/>
              </a:ext>
            </a:extLst>
          </p:cNvPr>
          <p:cNvSpPr/>
          <p:nvPr/>
        </p:nvSpPr>
        <p:spPr>
          <a:xfrm rot="5400000">
            <a:off x="8924093" y="3784893"/>
            <a:ext cx="553423" cy="4118008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B5DE8-9C6A-F578-2603-739840C1ABAA}"/>
              </a:ext>
            </a:extLst>
          </p:cNvPr>
          <p:cNvSpPr txBox="1"/>
          <p:nvPr/>
        </p:nvSpPr>
        <p:spPr>
          <a:xfrm>
            <a:off x="7342648" y="6281783"/>
            <a:ext cx="3225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delivered end 2023</a:t>
            </a:r>
          </a:p>
        </p:txBody>
      </p:sp>
      <p:sp>
        <p:nvSpPr>
          <p:cNvPr id="11" name="Rectangular Callout 40">
            <a:extLst>
              <a:ext uri="{FF2B5EF4-FFF2-40B4-BE49-F238E27FC236}">
                <a16:creationId xmlns:a16="http://schemas.microsoft.com/office/drawing/2014/main" id="{BDB7EDCF-608C-95ED-C74D-3E174974516C}"/>
              </a:ext>
            </a:extLst>
          </p:cNvPr>
          <p:cNvSpPr/>
          <p:nvPr/>
        </p:nvSpPr>
        <p:spPr>
          <a:xfrm>
            <a:off x="5971327" y="1674694"/>
            <a:ext cx="2150745" cy="1136144"/>
          </a:xfrm>
          <a:prstGeom prst="wedgeRectCallout">
            <a:avLst>
              <a:gd name="adj1" fmla="val 32759"/>
              <a:gd name="adj2" fmla="val 93054"/>
            </a:avLst>
          </a:prstGeom>
          <a:solidFill>
            <a:schemeClr val="bg1">
              <a:lumMod val="95000"/>
              <a:alpha val="67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CONOPS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a pre-requisite for this specification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(builds on  SESAR deliverables &amp; demonstrations)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ular Callout 40">
            <a:extLst>
              <a:ext uri="{FF2B5EF4-FFF2-40B4-BE49-F238E27FC236}">
                <a16:creationId xmlns:a16="http://schemas.microsoft.com/office/drawing/2014/main" id="{9DFB456C-7C0B-6E02-B674-A07D4BF87035}"/>
              </a:ext>
            </a:extLst>
          </p:cNvPr>
          <p:cNvSpPr/>
          <p:nvPr/>
        </p:nvSpPr>
        <p:spPr>
          <a:xfrm>
            <a:off x="8378068" y="1962296"/>
            <a:ext cx="1405259" cy="960299"/>
          </a:xfrm>
          <a:prstGeom prst="wedgeRectCallout">
            <a:avLst>
              <a:gd name="adj1" fmla="val -54863"/>
              <a:gd name="adj2" fmla="val 88119"/>
            </a:avLst>
          </a:prstGeom>
          <a:solidFill>
            <a:schemeClr val="bg1">
              <a:lumMod val="95000"/>
              <a:alpha val="67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Covers Logon and ADS-C Common Services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ular Callout 40">
            <a:extLst>
              <a:ext uri="{FF2B5EF4-FFF2-40B4-BE49-F238E27FC236}">
                <a16:creationId xmlns:a16="http://schemas.microsoft.com/office/drawing/2014/main" id="{D8833E3D-1B11-5660-37C3-6566CBFAA004}"/>
              </a:ext>
            </a:extLst>
          </p:cNvPr>
          <p:cNvSpPr/>
          <p:nvPr/>
        </p:nvSpPr>
        <p:spPr>
          <a:xfrm>
            <a:off x="10207935" y="1704379"/>
            <a:ext cx="1726758" cy="1188393"/>
          </a:xfrm>
          <a:prstGeom prst="wedgeRectCallout">
            <a:avLst>
              <a:gd name="adj1" fmla="val -35906"/>
              <a:gd name="adj2" fmla="val 87363"/>
            </a:avLst>
          </a:prstGeom>
          <a:solidFill>
            <a:schemeClr val="bg1">
              <a:lumMod val="95000"/>
              <a:alpha val="67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existing MUAC operations, ongoing demonstrations and deployment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44E5C-BFA2-B3E2-23D2-2757A52441C2}"/>
              </a:ext>
            </a:extLst>
          </p:cNvPr>
          <p:cNvSpPr txBox="1"/>
          <p:nvPr/>
        </p:nvSpPr>
        <p:spPr>
          <a:xfrm>
            <a:off x="7046699" y="1161202"/>
            <a:ext cx="614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Supporting Standards for ADS-C / EPP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C57BF6-148A-FE22-616B-DF2593BBF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86" y="2882757"/>
            <a:ext cx="2628555" cy="14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6790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genda NMB-NDOP-NDTECH Chair teams coordination - 11 March 2021-UPDATED.pptx" id="{495446F6-5D48-4446-808E-38D9AABBA0EC}" vid="{ADD3CB6E-9AFF-434A-B05F-CBA1B153B0C8}"/>
    </a:ext>
  </a:extLst>
</a:theme>
</file>

<file path=ppt/theme/theme2.xml><?xml version="1.0" encoding="utf-8"?>
<a:theme xmlns:a="http://schemas.openxmlformats.org/drawingml/2006/main" name="1_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CORPORATE PPT Template.pptx" id="{D77DDF82-C2B9-4D1F-8B3E-C2E52E9F0F53}" vid="{69F4AB76-7CCA-463E-9E99-3172E2EE8B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462</Words>
  <Application>Microsoft Office PowerPoint</Application>
  <PresentationFormat>Widescreen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Roboto</vt:lpstr>
      <vt:lpstr>Titillium Web</vt:lpstr>
      <vt:lpstr>TitilliumWeb-Bold</vt:lpstr>
      <vt:lpstr>Verdana</vt:lpstr>
      <vt:lpstr>Wingdings</vt:lpstr>
      <vt:lpstr>CORPORATE-template-2019</vt:lpstr>
      <vt:lpstr>1_CORPORATE-template-2019</vt:lpstr>
      <vt:lpstr>GLOBAL TBO SYMPOSIUM Towards global trajectory-based operations (TBO)</vt:lpstr>
      <vt:lpstr>PowerPoint Presentation</vt:lpstr>
      <vt:lpstr>Today’s European datalink services implementation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GAUTIER Nicolas</dc:creator>
  <cp:lastModifiedBy>Perrine Lumen</cp:lastModifiedBy>
  <cp:revision>13</cp:revision>
  <dcterms:created xsi:type="dcterms:W3CDTF">2024-05-23T08:36:52Z</dcterms:created>
  <dcterms:modified xsi:type="dcterms:W3CDTF">2024-05-31T06:36:23Z</dcterms:modified>
</cp:coreProperties>
</file>