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2"/>
  </p:notesMasterIdLst>
  <p:sldIdLst>
    <p:sldId id="256" r:id="rId5"/>
    <p:sldId id="408" r:id="rId6"/>
    <p:sldId id="400" r:id="rId7"/>
    <p:sldId id="404" r:id="rId8"/>
    <p:sldId id="412" r:id="rId9"/>
    <p:sldId id="413" r:id="rId10"/>
    <p:sldId id="411" r:id="rId11"/>
  </p:sldIdLst>
  <p:sldSz cx="12192000" cy="6858000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41ED9E-45C9-E769-077F-97E2026635FF}" v="476" dt="2024-05-22T20:00:05.813"/>
    <p1510:client id="{790BE836-C58F-4A4C-A6B4-310DDE8191EB}" v="15" dt="2024-05-21T19:50:15.417"/>
    <p1510:client id="{C16B422C-95B1-DF08-B4A9-C1ADDE4F4294}" v="4" dt="2024-05-22T20:01:22.158"/>
    <p1510:client id="{C1D4465F-AF25-425C-86B5-318345D98D91}" v="3" dt="2024-05-22T16:28:42.03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>
        <p:guide orient="horz" pos="288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D6A989-79C5-4DE8-AB23-FC15F8FC1945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A79BE0-0D7E-42C0-A1F5-0B0E7686E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771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1"/>
            <a:ext cx="103632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1">
                <a:solidFill>
                  <a:srgbClr val="141C7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1"/>
            <a:ext cx="8534400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1" i="1">
                <a:solidFill>
                  <a:schemeClr val="tx1"/>
                </a:solidFill>
                <a:latin typeface="Century Schoolbook"/>
                <a:cs typeface="Century Schoolbook"/>
              </a:defRPr>
            </a:lvl1pPr>
          </a:lstStyle>
          <a:p>
            <a:pPr marL="12700">
              <a:spcBef>
                <a:spcPts val="71"/>
              </a:spcBef>
            </a:pPr>
            <a:r>
              <a:rPr lang="en-US"/>
              <a:t>Embrace</a:t>
            </a:r>
            <a:r>
              <a:rPr lang="en-US" spc="-80"/>
              <a:t> </a:t>
            </a:r>
            <a:r>
              <a:rPr lang="en-US"/>
              <a:t>Opportunities</a:t>
            </a:r>
            <a:r>
              <a:rPr lang="en-US" spc="-35"/>
              <a:t> </a:t>
            </a:r>
            <a:r>
              <a:rPr lang="en-US"/>
              <a:t>~</a:t>
            </a:r>
            <a:r>
              <a:rPr lang="en-US" spc="-75"/>
              <a:t> </a:t>
            </a:r>
            <a:r>
              <a:rPr lang="en-US"/>
              <a:t>Provide</a:t>
            </a:r>
            <a:r>
              <a:rPr lang="en-US" spc="-80"/>
              <a:t> </a:t>
            </a:r>
            <a:r>
              <a:rPr lang="en-US" spc="-11"/>
              <a:t>Results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07948"/>
            <a:fld id="{81D60167-4931-47E6-BA6A-407CBD079E47}" type="slidenum">
              <a:rPr lang="en-US" spc="-5" smtClean="0"/>
              <a:pPr marL="107948"/>
              <a:t>‹#›</a:t>
            </a:fld>
            <a:endParaRPr lang="en-US" spc="-5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12148" y="135128"/>
            <a:ext cx="11167701" cy="492443"/>
          </a:xfrm>
        </p:spPr>
        <p:txBody>
          <a:bodyPr lIns="0" tIns="0" rIns="0" bIns="0"/>
          <a:lstStyle>
            <a:lvl1pPr>
              <a:defRPr sz="3200" b="1" i="1">
                <a:solidFill>
                  <a:srgbClr val="141C7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60395" y="1244625"/>
            <a:ext cx="9042400" cy="307777"/>
          </a:xfrm>
        </p:spPr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1" i="1">
                <a:solidFill>
                  <a:schemeClr val="tx1"/>
                </a:solidFill>
                <a:latin typeface="Century Schoolbook"/>
                <a:cs typeface="Century Schoolbook"/>
              </a:defRPr>
            </a:lvl1pPr>
          </a:lstStyle>
          <a:p>
            <a:pPr marL="12700">
              <a:spcBef>
                <a:spcPts val="71"/>
              </a:spcBef>
            </a:pPr>
            <a:r>
              <a:rPr lang="en-US"/>
              <a:t>Embrace</a:t>
            </a:r>
            <a:r>
              <a:rPr lang="en-US" spc="-80"/>
              <a:t> </a:t>
            </a:r>
            <a:r>
              <a:rPr lang="en-US"/>
              <a:t>Opportunities</a:t>
            </a:r>
            <a:r>
              <a:rPr lang="en-US" spc="-35"/>
              <a:t> </a:t>
            </a:r>
            <a:r>
              <a:rPr lang="en-US"/>
              <a:t>~</a:t>
            </a:r>
            <a:r>
              <a:rPr lang="en-US" spc="-75"/>
              <a:t> </a:t>
            </a:r>
            <a:r>
              <a:rPr lang="en-US"/>
              <a:t>Provide</a:t>
            </a:r>
            <a:r>
              <a:rPr lang="en-US" spc="-80"/>
              <a:t> </a:t>
            </a:r>
            <a:r>
              <a:rPr lang="en-US" spc="-11"/>
              <a:t>Results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07948"/>
            <a:fld id="{81D60167-4931-47E6-BA6A-407CBD079E47}" type="slidenum">
              <a:rPr lang="en-US" spc="-5" smtClean="0"/>
              <a:pPr marL="107948"/>
              <a:t>‹#›</a:t>
            </a:fld>
            <a:endParaRPr lang="en-US" spc="-5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08000" y="6451091"/>
            <a:ext cx="11176000" cy="0"/>
          </a:xfrm>
          <a:custGeom>
            <a:avLst/>
            <a:gdLst/>
            <a:ahLst/>
            <a:cxnLst/>
            <a:rect l="l" t="t" r="r" b="b"/>
            <a:pathLst>
              <a:path w="8382000">
                <a:moveTo>
                  <a:pt x="0" y="0"/>
                </a:moveTo>
                <a:lnTo>
                  <a:pt x="8382000" y="0"/>
                </a:lnTo>
              </a:path>
            </a:pathLst>
          </a:custGeom>
          <a:ln w="57912">
            <a:solidFill>
              <a:srgbClr val="0B2C8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08000" y="1231391"/>
            <a:ext cx="11176000" cy="0"/>
          </a:xfrm>
          <a:custGeom>
            <a:avLst/>
            <a:gdLst/>
            <a:ahLst/>
            <a:cxnLst/>
            <a:rect l="l" t="t" r="r" b="b"/>
            <a:pathLst>
              <a:path w="8382000">
                <a:moveTo>
                  <a:pt x="0" y="0"/>
                </a:moveTo>
                <a:lnTo>
                  <a:pt x="8382000" y="0"/>
                </a:lnTo>
              </a:path>
            </a:pathLst>
          </a:custGeom>
          <a:ln w="57912">
            <a:solidFill>
              <a:srgbClr val="0B2C8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13619" y="1434769"/>
            <a:ext cx="6328055" cy="3815312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3126232" y="1500378"/>
            <a:ext cx="2208952" cy="318770"/>
          </a:xfrm>
          <a:custGeom>
            <a:avLst/>
            <a:gdLst/>
            <a:ahLst/>
            <a:cxnLst/>
            <a:rect l="l" t="t" r="r" b="b"/>
            <a:pathLst>
              <a:path w="1656714" h="318769">
                <a:moveTo>
                  <a:pt x="1656588" y="0"/>
                </a:moveTo>
                <a:lnTo>
                  <a:pt x="0" y="0"/>
                </a:lnTo>
                <a:lnTo>
                  <a:pt x="0" y="318515"/>
                </a:lnTo>
                <a:lnTo>
                  <a:pt x="1656588" y="318515"/>
                </a:lnTo>
                <a:lnTo>
                  <a:pt x="1656588" y="0"/>
                </a:lnTo>
                <a:close/>
              </a:path>
            </a:pathLst>
          </a:custGeom>
          <a:solidFill>
            <a:srgbClr val="ACAC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126232" y="1500378"/>
            <a:ext cx="2208952" cy="318770"/>
          </a:xfrm>
          <a:custGeom>
            <a:avLst/>
            <a:gdLst/>
            <a:ahLst/>
            <a:cxnLst/>
            <a:rect l="l" t="t" r="r" b="b"/>
            <a:pathLst>
              <a:path w="1656714" h="318769">
                <a:moveTo>
                  <a:pt x="0" y="0"/>
                </a:moveTo>
                <a:lnTo>
                  <a:pt x="1656588" y="0"/>
                </a:lnTo>
                <a:lnTo>
                  <a:pt x="1656588" y="318515"/>
                </a:lnTo>
                <a:lnTo>
                  <a:pt x="0" y="318515"/>
                </a:lnTo>
                <a:lnTo>
                  <a:pt x="0" y="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12148" y="135128"/>
            <a:ext cx="11167701" cy="492443"/>
          </a:xfrm>
        </p:spPr>
        <p:txBody>
          <a:bodyPr lIns="0" tIns="0" rIns="0" bIns="0"/>
          <a:lstStyle>
            <a:lvl1pPr>
              <a:defRPr sz="3200" b="1" i="1">
                <a:solidFill>
                  <a:srgbClr val="141C7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1" i="1">
                <a:solidFill>
                  <a:schemeClr val="tx1"/>
                </a:solidFill>
                <a:latin typeface="Century Schoolbook"/>
                <a:cs typeface="Century Schoolbook"/>
              </a:defRPr>
            </a:lvl1pPr>
          </a:lstStyle>
          <a:p>
            <a:pPr marL="12700">
              <a:spcBef>
                <a:spcPts val="71"/>
              </a:spcBef>
            </a:pPr>
            <a:r>
              <a:rPr lang="en-US"/>
              <a:t>Embrace</a:t>
            </a:r>
            <a:r>
              <a:rPr lang="en-US" spc="-80"/>
              <a:t> </a:t>
            </a:r>
            <a:r>
              <a:rPr lang="en-US"/>
              <a:t>Opportunities</a:t>
            </a:r>
            <a:r>
              <a:rPr lang="en-US" spc="-35"/>
              <a:t> </a:t>
            </a:r>
            <a:r>
              <a:rPr lang="en-US"/>
              <a:t>~</a:t>
            </a:r>
            <a:r>
              <a:rPr lang="en-US" spc="-75"/>
              <a:t> </a:t>
            </a:r>
            <a:r>
              <a:rPr lang="en-US"/>
              <a:t>Provide</a:t>
            </a:r>
            <a:r>
              <a:rPr lang="en-US" spc="-80"/>
              <a:t> </a:t>
            </a:r>
            <a:r>
              <a:rPr lang="en-US" spc="-11"/>
              <a:t>Results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07948"/>
            <a:fld id="{81D60167-4931-47E6-BA6A-407CBD079E47}" type="slidenum">
              <a:rPr lang="en-US" spc="-5" smtClean="0"/>
              <a:pPr marL="107948"/>
              <a:t>‹#›</a:t>
            </a:fld>
            <a:endParaRPr lang="en-US" spc="-5"/>
          </a:p>
        </p:txBody>
      </p:sp>
      <p:pic>
        <p:nvPicPr>
          <p:cNvPr id="8" name="Picture 7" descr="A blue logo with white text&#10;&#10;Description automatically generated">
            <a:extLst>
              <a:ext uri="{FF2B5EF4-FFF2-40B4-BE49-F238E27FC236}">
                <a16:creationId xmlns:a16="http://schemas.microsoft.com/office/drawing/2014/main" id="{EBE03BF3-4A17-EE34-4427-7F873F490AE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225" y="75085"/>
            <a:ext cx="1373249" cy="107070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0DF29EB-B600-6D4E-7F5F-1DDCE9179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2275" y="59690"/>
            <a:ext cx="1087500" cy="107390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08000" y="6451091"/>
            <a:ext cx="11176000" cy="0"/>
          </a:xfrm>
          <a:custGeom>
            <a:avLst/>
            <a:gdLst/>
            <a:ahLst/>
            <a:cxnLst/>
            <a:rect l="l" t="t" r="r" b="b"/>
            <a:pathLst>
              <a:path w="8382000">
                <a:moveTo>
                  <a:pt x="0" y="0"/>
                </a:moveTo>
                <a:lnTo>
                  <a:pt x="8382000" y="0"/>
                </a:lnTo>
              </a:path>
            </a:pathLst>
          </a:custGeom>
          <a:ln w="57912">
            <a:solidFill>
              <a:srgbClr val="0B2C8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08000" y="1231391"/>
            <a:ext cx="11176000" cy="0"/>
          </a:xfrm>
          <a:custGeom>
            <a:avLst/>
            <a:gdLst/>
            <a:ahLst/>
            <a:cxnLst/>
            <a:rect l="l" t="t" r="r" b="b"/>
            <a:pathLst>
              <a:path w="8382000">
                <a:moveTo>
                  <a:pt x="0" y="0"/>
                </a:moveTo>
                <a:lnTo>
                  <a:pt x="8382000" y="0"/>
                </a:lnTo>
              </a:path>
            </a:pathLst>
          </a:custGeom>
          <a:ln w="57912">
            <a:solidFill>
              <a:srgbClr val="0B2C8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12148" y="135128"/>
            <a:ext cx="11167701" cy="492443"/>
          </a:xfrm>
        </p:spPr>
        <p:txBody>
          <a:bodyPr lIns="0" tIns="0" rIns="0" bIns="0"/>
          <a:lstStyle>
            <a:lvl1pPr>
              <a:defRPr sz="3200" b="1" i="1">
                <a:solidFill>
                  <a:srgbClr val="141C7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1" i="1">
                <a:solidFill>
                  <a:schemeClr val="tx1"/>
                </a:solidFill>
                <a:latin typeface="Century Schoolbook"/>
                <a:cs typeface="Century Schoolbook"/>
              </a:defRPr>
            </a:lvl1pPr>
          </a:lstStyle>
          <a:p>
            <a:pPr marL="12700">
              <a:spcBef>
                <a:spcPts val="71"/>
              </a:spcBef>
            </a:pPr>
            <a:r>
              <a:rPr lang="en-US"/>
              <a:t>Embrace</a:t>
            </a:r>
            <a:r>
              <a:rPr lang="en-US" spc="-80"/>
              <a:t> </a:t>
            </a:r>
            <a:r>
              <a:rPr lang="en-US"/>
              <a:t>Opportunities</a:t>
            </a:r>
            <a:r>
              <a:rPr lang="en-US" spc="-35"/>
              <a:t> </a:t>
            </a:r>
            <a:r>
              <a:rPr lang="en-US"/>
              <a:t>~</a:t>
            </a:r>
            <a:r>
              <a:rPr lang="en-US" spc="-75"/>
              <a:t> </a:t>
            </a:r>
            <a:r>
              <a:rPr lang="en-US"/>
              <a:t>Provide</a:t>
            </a:r>
            <a:r>
              <a:rPr lang="en-US" spc="-80"/>
              <a:t> </a:t>
            </a:r>
            <a:r>
              <a:rPr lang="en-US" spc="-11"/>
              <a:t>Results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07948"/>
            <a:fld id="{81D60167-4931-47E6-BA6A-407CBD079E47}" type="slidenum">
              <a:rPr lang="en-US" spc="-5" smtClean="0"/>
              <a:pPr marL="107948"/>
              <a:t>‹#›</a:t>
            </a:fld>
            <a:endParaRPr lang="en-US" spc="-5"/>
          </a:p>
        </p:txBody>
      </p:sp>
      <p:pic>
        <p:nvPicPr>
          <p:cNvPr id="6" name="Picture 5" descr="A blue logo with white text&#10;&#10;Description automatically generated">
            <a:extLst>
              <a:ext uri="{FF2B5EF4-FFF2-40B4-BE49-F238E27FC236}">
                <a16:creationId xmlns:a16="http://schemas.microsoft.com/office/drawing/2014/main" id="{AA28EF2D-D934-9BC2-EB27-8C8504854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225" y="75085"/>
            <a:ext cx="1373249" cy="10707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1" i="1">
                <a:solidFill>
                  <a:schemeClr val="tx1"/>
                </a:solidFill>
                <a:latin typeface="Century Schoolbook"/>
                <a:cs typeface="Century Schoolbook"/>
              </a:defRPr>
            </a:lvl1pPr>
          </a:lstStyle>
          <a:p>
            <a:pPr marL="12700">
              <a:spcBef>
                <a:spcPts val="71"/>
              </a:spcBef>
            </a:pPr>
            <a:r>
              <a:rPr lang="en-US"/>
              <a:t>Embrace</a:t>
            </a:r>
            <a:r>
              <a:rPr lang="en-US" spc="-80"/>
              <a:t> </a:t>
            </a:r>
            <a:r>
              <a:rPr lang="en-US"/>
              <a:t>Opportunities</a:t>
            </a:r>
            <a:r>
              <a:rPr lang="en-US" spc="-35"/>
              <a:t> </a:t>
            </a:r>
            <a:r>
              <a:rPr lang="en-US"/>
              <a:t>~</a:t>
            </a:r>
            <a:r>
              <a:rPr lang="en-US" spc="-75"/>
              <a:t> </a:t>
            </a:r>
            <a:r>
              <a:rPr lang="en-US"/>
              <a:t>Provide</a:t>
            </a:r>
            <a:r>
              <a:rPr lang="en-US" spc="-80"/>
              <a:t> </a:t>
            </a:r>
            <a:r>
              <a:rPr lang="en-US" spc="-11"/>
              <a:t>Results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07948"/>
            <a:fld id="{81D60167-4931-47E6-BA6A-407CBD079E47}" type="slidenum">
              <a:rPr lang="en-US" spc="-5" smtClean="0"/>
              <a:pPr marL="107948"/>
              <a:t>‹#›</a:t>
            </a:fld>
            <a:endParaRPr lang="en-US" spc="-5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08000" y="6451091"/>
            <a:ext cx="11176000" cy="0"/>
          </a:xfrm>
          <a:custGeom>
            <a:avLst/>
            <a:gdLst/>
            <a:ahLst/>
            <a:cxnLst/>
            <a:rect l="l" t="t" r="r" b="b"/>
            <a:pathLst>
              <a:path w="8382000">
                <a:moveTo>
                  <a:pt x="0" y="0"/>
                </a:moveTo>
                <a:lnTo>
                  <a:pt x="8382000" y="0"/>
                </a:lnTo>
              </a:path>
            </a:pathLst>
          </a:custGeom>
          <a:ln w="57912">
            <a:solidFill>
              <a:srgbClr val="0B2C8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08000" y="1231391"/>
            <a:ext cx="11176000" cy="0"/>
          </a:xfrm>
          <a:custGeom>
            <a:avLst/>
            <a:gdLst/>
            <a:ahLst/>
            <a:cxnLst/>
            <a:rect l="l" t="t" r="r" b="b"/>
            <a:pathLst>
              <a:path w="8382000">
                <a:moveTo>
                  <a:pt x="0" y="0"/>
                </a:moveTo>
                <a:lnTo>
                  <a:pt x="8382000" y="0"/>
                </a:lnTo>
              </a:path>
            </a:pathLst>
          </a:custGeom>
          <a:ln w="57912">
            <a:solidFill>
              <a:srgbClr val="0B2C8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12148" y="135129"/>
            <a:ext cx="111677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1">
                <a:solidFill>
                  <a:srgbClr val="141C7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60395" y="1244626"/>
            <a:ext cx="9042400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206666" y="6524133"/>
            <a:ext cx="57785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1">
                <a:solidFill>
                  <a:schemeClr val="tx1"/>
                </a:solidFill>
                <a:latin typeface="Century Schoolbook"/>
                <a:cs typeface="Century Schoolbook"/>
              </a:defRPr>
            </a:lvl1pPr>
          </a:lstStyle>
          <a:p>
            <a:pPr marL="12700">
              <a:spcBef>
                <a:spcPts val="71"/>
              </a:spcBef>
            </a:pPr>
            <a:r>
              <a:rPr lang="en-US"/>
              <a:t>Embrace</a:t>
            </a:r>
            <a:r>
              <a:rPr lang="en-US" spc="-80"/>
              <a:t> </a:t>
            </a:r>
            <a:r>
              <a:rPr lang="en-US"/>
              <a:t>Opportunities</a:t>
            </a:r>
            <a:r>
              <a:rPr lang="en-US" spc="-35"/>
              <a:t> </a:t>
            </a:r>
            <a:r>
              <a:rPr lang="en-US"/>
              <a:t>~</a:t>
            </a:r>
            <a:r>
              <a:rPr lang="en-US" spc="-75"/>
              <a:t> </a:t>
            </a:r>
            <a:r>
              <a:rPr lang="en-US"/>
              <a:t>Provide</a:t>
            </a:r>
            <a:r>
              <a:rPr lang="en-US" spc="-80"/>
              <a:t> </a:t>
            </a:r>
            <a:r>
              <a:rPr lang="en-US" spc="-11"/>
              <a:t>Results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2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813371" y="6566581"/>
            <a:ext cx="305984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07948"/>
            <a:fld id="{81D60167-4931-47E6-BA6A-407CBD079E47}" type="slidenum">
              <a:rPr lang="en-US" spc="-5" smtClean="0"/>
              <a:pPr marL="107948"/>
              <a:t>‹#›</a:t>
            </a:fld>
            <a:endParaRPr lang="en-US" spc="-5"/>
          </a:p>
        </p:txBody>
      </p:sp>
      <p:pic>
        <p:nvPicPr>
          <p:cNvPr id="8" name="Picture 7" descr="A blue logo with white text&#10;&#10;Description automatically generated">
            <a:extLst>
              <a:ext uri="{FF2B5EF4-FFF2-40B4-BE49-F238E27FC236}">
                <a16:creationId xmlns:a16="http://schemas.microsoft.com/office/drawing/2014/main" id="{8EEB96F1-5503-0B78-3E6F-5118F5A622B2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225" y="75085"/>
            <a:ext cx="1373249" cy="107070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2A831A2-7A4B-0BAA-A065-057E85745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2275" y="59690"/>
            <a:ext cx="1087500" cy="107390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189">
        <a:defRPr>
          <a:latin typeface="+mn-lt"/>
          <a:ea typeface="+mn-ea"/>
          <a:cs typeface="+mn-cs"/>
        </a:defRPr>
      </a:lvl2pPr>
      <a:lvl3pPr marL="914377">
        <a:defRPr>
          <a:latin typeface="+mn-lt"/>
          <a:ea typeface="+mn-ea"/>
          <a:cs typeface="+mn-cs"/>
        </a:defRPr>
      </a:lvl3pPr>
      <a:lvl4pPr marL="1371566">
        <a:defRPr>
          <a:latin typeface="+mn-lt"/>
          <a:ea typeface="+mn-ea"/>
          <a:cs typeface="+mn-cs"/>
        </a:defRPr>
      </a:lvl4pPr>
      <a:lvl5pPr marL="1828754">
        <a:defRPr>
          <a:latin typeface="+mn-lt"/>
          <a:ea typeface="+mn-ea"/>
          <a:cs typeface="+mn-cs"/>
        </a:defRPr>
      </a:lvl5pPr>
      <a:lvl6pPr marL="2285943">
        <a:defRPr>
          <a:latin typeface="+mn-lt"/>
          <a:ea typeface="+mn-ea"/>
          <a:cs typeface="+mn-cs"/>
        </a:defRPr>
      </a:lvl6pPr>
      <a:lvl7pPr marL="2743131">
        <a:defRPr>
          <a:latin typeface="+mn-lt"/>
          <a:ea typeface="+mn-ea"/>
          <a:cs typeface="+mn-cs"/>
        </a:defRPr>
      </a:lvl7pPr>
      <a:lvl8pPr marL="3200320">
        <a:defRPr>
          <a:latin typeface="+mn-lt"/>
          <a:ea typeface="+mn-ea"/>
          <a:cs typeface="+mn-cs"/>
        </a:defRPr>
      </a:lvl8pPr>
      <a:lvl9pPr marL="365750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89">
        <a:defRPr>
          <a:latin typeface="+mn-lt"/>
          <a:ea typeface="+mn-ea"/>
          <a:cs typeface="+mn-cs"/>
        </a:defRPr>
      </a:lvl2pPr>
      <a:lvl3pPr marL="914377">
        <a:defRPr>
          <a:latin typeface="+mn-lt"/>
          <a:ea typeface="+mn-ea"/>
          <a:cs typeface="+mn-cs"/>
        </a:defRPr>
      </a:lvl3pPr>
      <a:lvl4pPr marL="1371566">
        <a:defRPr>
          <a:latin typeface="+mn-lt"/>
          <a:ea typeface="+mn-ea"/>
          <a:cs typeface="+mn-cs"/>
        </a:defRPr>
      </a:lvl4pPr>
      <a:lvl5pPr marL="1828754">
        <a:defRPr>
          <a:latin typeface="+mn-lt"/>
          <a:ea typeface="+mn-ea"/>
          <a:cs typeface="+mn-cs"/>
        </a:defRPr>
      </a:lvl5pPr>
      <a:lvl6pPr marL="2285943">
        <a:defRPr>
          <a:latin typeface="+mn-lt"/>
          <a:ea typeface="+mn-ea"/>
          <a:cs typeface="+mn-cs"/>
        </a:defRPr>
      </a:lvl6pPr>
      <a:lvl7pPr marL="2743131">
        <a:defRPr>
          <a:latin typeface="+mn-lt"/>
          <a:ea typeface="+mn-ea"/>
          <a:cs typeface="+mn-cs"/>
        </a:defRPr>
      </a:lvl7pPr>
      <a:lvl8pPr marL="3200320">
        <a:defRPr>
          <a:latin typeface="+mn-lt"/>
          <a:ea typeface="+mn-ea"/>
          <a:cs typeface="+mn-cs"/>
        </a:defRPr>
      </a:lvl8pPr>
      <a:lvl9pPr marL="365750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 flipV="1">
            <a:off x="381000" y="6359654"/>
            <a:ext cx="11658600" cy="45719"/>
          </a:xfrm>
          <a:custGeom>
            <a:avLst/>
            <a:gdLst/>
            <a:ahLst/>
            <a:cxnLst/>
            <a:rect l="l" t="t" r="r" b="b"/>
            <a:pathLst>
              <a:path w="8382000">
                <a:moveTo>
                  <a:pt x="0" y="0"/>
                </a:moveTo>
                <a:lnTo>
                  <a:pt x="8382000" y="0"/>
                </a:lnTo>
              </a:path>
            </a:pathLst>
          </a:custGeom>
          <a:ln w="57912">
            <a:solidFill>
              <a:srgbClr val="0B2C8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332272" y="1255657"/>
            <a:ext cx="5414645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2000" b="1" i="1">
                <a:latin typeface="Century Schoolbook"/>
                <a:cs typeface="Century Schoolbook"/>
              </a:rPr>
              <a:t>Embrace</a:t>
            </a:r>
            <a:r>
              <a:rPr sz="2000" b="1" i="1" spc="-45">
                <a:latin typeface="Century Schoolbook"/>
                <a:cs typeface="Century Schoolbook"/>
              </a:rPr>
              <a:t> </a:t>
            </a:r>
            <a:r>
              <a:rPr sz="2000" b="1" i="1">
                <a:latin typeface="Century Schoolbook"/>
                <a:cs typeface="Century Schoolbook"/>
              </a:rPr>
              <a:t>Opportunities</a:t>
            </a:r>
            <a:r>
              <a:rPr sz="2000" b="1" i="1" spc="-25">
                <a:latin typeface="Century Schoolbook"/>
                <a:cs typeface="Century Schoolbook"/>
              </a:rPr>
              <a:t> </a:t>
            </a:r>
            <a:r>
              <a:rPr sz="2000" b="1" i="1">
                <a:latin typeface="Century Schoolbook"/>
                <a:cs typeface="Century Schoolbook"/>
              </a:rPr>
              <a:t>~</a:t>
            </a:r>
            <a:r>
              <a:rPr sz="2000" b="1" i="1" spc="-15">
                <a:latin typeface="Century Schoolbook"/>
                <a:cs typeface="Century Schoolbook"/>
              </a:rPr>
              <a:t> </a:t>
            </a:r>
            <a:r>
              <a:rPr sz="2000" b="1" i="1">
                <a:latin typeface="Century Schoolbook"/>
                <a:cs typeface="Century Schoolbook"/>
              </a:rPr>
              <a:t>Provide</a:t>
            </a:r>
            <a:r>
              <a:rPr sz="2000" b="1" i="1" spc="-31">
                <a:latin typeface="Century Schoolbook"/>
                <a:cs typeface="Century Schoolbook"/>
              </a:rPr>
              <a:t> </a:t>
            </a:r>
            <a:r>
              <a:rPr sz="2000" b="1" i="1" spc="-11">
                <a:latin typeface="Century Schoolbook"/>
                <a:cs typeface="Century Schoolbook"/>
              </a:rPr>
              <a:t>Results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8600" y="1185673"/>
            <a:ext cx="11811000" cy="69975"/>
          </a:xfrm>
          <a:custGeom>
            <a:avLst/>
            <a:gdLst/>
            <a:ahLst/>
            <a:cxnLst/>
            <a:rect l="l" t="t" r="r" b="b"/>
            <a:pathLst>
              <a:path w="8382000">
                <a:moveTo>
                  <a:pt x="0" y="0"/>
                </a:moveTo>
                <a:lnTo>
                  <a:pt x="8382000" y="0"/>
                </a:lnTo>
              </a:path>
            </a:pathLst>
          </a:custGeom>
          <a:ln w="57912">
            <a:solidFill>
              <a:srgbClr val="0B2C8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33400" y="520889"/>
            <a:ext cx="112014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sz="3600">
                <a:solidFill>
                  <a:srgbClr val="000000"/>
                </a:solidFill>
              </a:rPr>
              <a:t>HQ</a:t>
            </a:r>
            <a:r>
              <a:rPr sz="3600" spc="-165">
                <a:solidFill>
                  <a:srgbClr val="000000"/>
                </a:solidFill>
              </a:rPr>
              <a:t> </a:t>
            </a:r>
            <a:r>
              <a:rPr sz="3600">
                <a:solidFill>
                  <a:srgbClr val="000000"/>
                </a:solidFill>
              </a:rPr>
              <a:t>Air</a:t>
            </a:r>
            <a:r>
              <a:rPr sz="3600" spc="-11">
                <a:solidFill>
                  <a:srgbClr val="000000"/>
                </a:solidFill>
              </a:rPr>
              <a:t> </a:t>
            </a:r>
            <a:r>
              <a:rPr sz="3600">
                <a:solidFill>
                  <a:srgbClr val="000000"/>
                </a:solidFill>
              </a:rPr>
              <a:t>Force</a:t>
            </a:r>
            <a:r>
              <a:rPr sz="3600" spc="-20">
                <a:solidFill>
                  <a:srgbClr val="000000"/>
                </a:solidFill>
              </a:rPr>
              <a:t> </a:t>
            </a:r>
            <a:r>
              <a:rPr sz="3600">
                <a:solidFill>
                  <a:srgbClr val="000000"/>
                </a:solidFill>
              </a:rPr>
              <a:t>Flight</a:t>
            </a:r>
            <a:r>
              <a:rPr sz="3600" spc="11">
                <a:solidFill>
                  <a:srgbClr val="000000"/>
                </a:solidFill>
              </a:rPr>
              <a:t> </a:t>
            </a:r>
            <a:r>
              <a:rPr sz="3600">
                <a:solidFill>
                  <a:srgbClr val="000000"/>
                </a:solidFill>
              </a:rPr>
              <a:t>Standards</a:t>
            </a:r>
            <a:r>
              <a:rPr sz="3600" spc="-145">
                <a:solidFill>
                  <a:srgbClr val="000000"/>
                </a:solidFill>
              </a:rPr>
              <a:t> </a:t>
            </a:r>
            <a:r>
              <a:rPr sz="3600" spc="-11">
                <a:solidFill>
                  <a:srgbClr val="000000"/>
                </a:solidFill>
              </a:rPr>
              <a:t>Agency</a:t>
            </a:r>
            <a:endParaRPr sz="3600"/>
          </a:p>
        </p:txBody>
      </p:sp>
      <p:sp>
        <p:nvSpPr>
          <p:cNvPr id="6" name="object 6"/>
          <p:cNvSpPr txBox="1"/>
          <p:nvPr/>
        </p:nvSpPr>
        <p:spPr>
          <a:xfrm>
            <a:off x="1712978" y="41052"/>
            <a:ext cx="114744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b="1" spc="-11">
                <a:solidFill>
                  <a:srgbClr val="00664D"/>
                </a:solidFill>
                <a:latin typeface="Arial"/>
                <a:cs typeface="Arial"/>
              </a:rPr>
              <a:t>UNCLASSIFIED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60918" y="6573525"/>
            <a:ext cx="114744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b="1" spc="-11">
                <a:solidFill>
                  <a:srgbClr val="00664D"/>
                </a:solidFill>
                <a:latin typeface="Arial"/>
                <a:cs typeface="Arial"/>
              </a:rPr>
              <a:t>UNCLASSIFIED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7836" y="3448547"/>
            <a:ext cx="2615088" cy="2845427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2835034" y="2635581"/>
            <a:ext cx="8458199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spcBef>
                <a:spcPts val="100"/>
              </a:spcBef>
            </a:pPr>
            <a:r>
              <a:rPr lang="en-US" sz="3600" b="1">
                <a:solidFill>
                  <a:srgbClr val="151C7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Benefits of  Trajectory-Based Operations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240974" y="5663565"/>
            <a:ext cx="1943735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479" marR="5080" indent="-18414">
              <a:spcBef>
                <a:spcPts val="100"/>
              </a:spcBef>
            </a:pPr>
            <a:r>
              <a:rPr sz="2000" b="1">
                <a:latin typeface="Arial"/>
                <a:cs typeface="Arial"/>
              </a:rPr>
              <a:t>This</a:t>
            </a:r>
            <a:r>
              <a:rPr sz="2000" b="1" spc="-20">
                <a:latin typeface="Arial"/>
                <a:cs typeface="Arial"/>
              </a:rPr>
              <a:t> </a:t>
            </a:r>
            <a:r>
              <a:rPr sz="2000" b="1">
                <a:latin typeface="Arial"/>
                <a:cs typeface="Arial"/>
              </a:rPr>
              <a:t>Briefing</a:t>
            </a:r>
            <a:r>
              <a:rPr sz="2000" b="1" spc="-40">
                <a:latin typeface="Arial"/>
                <a:cs typeface="Arial"/>
              </a:rPr>
              <a:t> </a:t>
            </a:r>
            <a:r>
              <a:rPr sz="2000" b="1" spc="-25">
                <a:latin typeface="Arial"/>
                <a:cs typeface="Arial"/>
              </a:rPr>
              <a:t>is: </a:t>
            </a:r>
            <a:r>
              <a:rPr sz="2000" b="1" spc="-11">
                <a:solidFill>
                  <a:srgbClr val="008000"/>
                </a:solidFill>
                <a:latin typeface="Arial"/>
                <a:cs typeface="Arial"/>
              </a:rPr>
              <a:t>UNCLASSIFIED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479532" y="6554597"/>
            <a:ext cx="9588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000" spc="-5">
                <a:solidFill>
                  <a:srgbClr val="7E7E7E"/>
                </a:solidFill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6A41D31F-7FCB-1265-C9A5-D51195D2D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6429" y="4818313"/>
            <a:ext cx="3035107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Mr. Edgar Wright</a:t>
            </a:r>
          </a:p>
          <a:p>
            <a:pPr algn="r"/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Executive Director </a:t>
            </a:r>
          </a:p>
          <a:p>
            <a:pPr algn="r"/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 HQ AFFSA</a:t>
            </a:r>
          </a:p>
          <a:p>
            <a:pPr algn="r"/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  June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1617" y="304801"/>
            <a:ext cx="6132185" cy="615553"/>
          </a:xfrm>
        </p:spPr>
        <p:txBody>
          <a:bodyPr/>
          <a:lstStyle/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TBO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Benefits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 bwMode="auto">
          <a:xfrm>
            <a:off x="9512300" y="6524625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000" kern="1200" baseline="0">
                <a:solidFill>
                  <a:schemeClr val="bg1">
                    <a:lumMod val="50000"/>
                  </a:schemeClr>
                </a:solidFill>
                <a:latin typeface="Arial" charset="0"/>
                <a:ea typeface="+mn-ea"/>
                <a:cs typeface="+mn-cs"/>
              </a:defRPr>
            </a:lvl1pPr>
            <a:lvl2pPr marL="457189" algn="ct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377" algn="ct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566" algn="ct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5943" algn="l" defTabSz="914377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131" algn="l" defTabSz="914377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320" algn="l" defTabSz="914377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509" algn="l" defTabSz="914377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1D3E85A8-FA29-41EF-8CB1-DF10C92928FE}" type="slidenum">
              <a:rPr lang="en-US" smtClean="0"/>
              <a:pPr>
                <a:defRPr/>
              </a:pPr>
              <a:t>2</a:t>
            </a:fld>
            <a:endParaRPr lang="en-US">
              <a:solidFill>
                <a:schemeClr val="bg2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61978C5-E3DC-71D8-956A-BAFE51DDA202}"/>
              </a:ext>
            </a:extLst>
          </p:cNvPr>
          <p:cNvSpPr txBox="1">
            <a:spLocks/>
          </p:cNvSpPr>
          <p:nvPr/>
        </p:nvSpPr>
        <p:spPr bwMode="auto">
          <a:xfrm>
            <a:off x="685801" y="1295400"/>
            <a:ext cx="8397875" cy="4743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85750" indent="-285750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8975" indent="-282575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027113" indent="-223838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Flexibility: </a:t>
            </a:r>
          </a:p>
          <a:p>
            <a:pPr lvl="1"/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State (military) aircraft have unique operational requirements; TBO allows for customized trajectories to accommodate these needs efficiently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Efficiency: </a:t>
            </a:r>
          </a:p>
          <a:p>
            <a:pPr lvl="1"/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TBO allows for more direct routing, reducing fuel consumption and emissions while </a:t>
            </a:r>
            <a:r>
              <a:rPr lang="en-US" sz="2400" u="sng">
                <a:latin typeface="Times New Roman" panose="02020603050405020304" pitchFamily="18" charset="0"/>
                <a:cs typeface="Times New Roman" panose="02020603050405020304" pitchFamily="18" charset="0"/>
              </a:rPr>
              <a:t>optimizing airspace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usage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Predictability: </a:t>
            </a:r>
          </a:p>
          <a:p>
            <a:pPr lvl="1"/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Providing a clear trajectory for each aircraft, TBO enhances predictability in ATM, reducing the likelihood of conflicts and delays</a:t>
            </a:r>
          </a:p>
          <a:p>
            <a:pPr marL="0" indent="0">
              <a:buNone/>
            </a:pP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3255" lvl="2" indent="0">
              <a:buNone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81377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 bwMode="auto">
          <a:xfrm>
            <a:off x="9512300" y="6524625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000" kern="1200" baseline="0">
                <a:solidFill>
                  <a:schemeClr val="bg1">
                    <a:lumMod val="50000"/>
                  </a:schemeClr>
                </a:solidFill>
                <a:latin typeface="Arial" charset="0"/>
                <a:ea typeface="+mn-ea"/>
                <a:cs typeface="+mn-cs"/>
              </a:defRPr>
            </a:lvl1pPr>
            <a:lvl2pPr marL="457189" algn="ct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377" algn="ct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566" algn="ct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5943" algn="l" defTabSz="914377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131" algn="l" defTabSz="914377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320" algn="l" defTabSz="914377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509" algn="l" defTabSz="914377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1D3E85A8-FA29-41EF-8CB1-DF10C92928FE}" type="slidenum">
              <a:rPr lang="en-US" smtClean="0"/>
              <a:pPr>
                <a:defRPr/>
              </a:pPr>
              <a:t>3</a:t>
            </a:fld>
            <a:endParaRPr lang="en-US">
              <a:solidFill>
                <a:srgbClr val="808080"/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E6589A5-18B9-1676-C71A-4365C78E9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1674674"/>
            <a:ext cx="8342704" cy="2585323"/>
          </a:xfrm>
        </p:spPr>
        <p:txBody>
          <a:bodyPr/>
          <a:lstStyle/>
          <a:p>
            <a:pPr marL="285744" indent="-285744" algn="l" rtl="0" fontAlgn="base">
              <a:spcBef>
                <a:spcPct val="50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Safety: </a:t>
            </a:r>
          </a:p>
          <a:p>
            <a:pPr marL="742932" lvl="1" indent="-285744" algn="l" rtl="0" fontAlgn="base">
              <a:spcBef>
                <a:spcPct val="50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Clear and predefined trajectories help ensure safe separation between aircraft, reducing the risk of conflicts or airspace infringements</a:t>
            </a:r>
          </a:p>
          <a:p>
            <a:pPr marL="285744" indent="-285744" algn="l" rtl="0" fontAlgn="base">
              <a:spcBef>
                <a:spcPct val="50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Savings: </a:t>
            </a:r>
          </a:p>
          <a:p>
            <a:pPr marL="742932" lvl="1" indent="-285744" algn="l" rtl="0" fontAlgn="base">
              <a:spcBef>
                <a:spcPct val="50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optimized routing and reduced delays, TBO can lead to cost savings for all aircraft operators in terms of fuel, maintenance, and overall operational expenses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81CA462-9E3B-AD43-9F02-F18B5424D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3801" y="304801"/>
            <a:ext cx="6132185" cy="615553"/>
          </a:xfrm>
        </p:spPr>
        <p:txBody>
          <a:bodyPr/>
          <a:lstStyle/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TBO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Benefits</a:t>
            </a:r>
          </a:p>
        </p:txBody>
      </p:sp>
    </p:spTree>
    <p:extLst>
      <p:ext uri="{BB962C8B-B14F-4D97-AF65-F5344CB8AC3E}">
        <p14:creationId xmlns:p14="http://schemas.microsoft.com/office/powerpoint/2010/main" val="1639515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2" y="1447801"/>
            <a:ext cx="8181975" cy="3416320"/>
          </a:xfrm>
        </p:spPr>
        <p:txBody>
          <a:bodyPr/>
          <a:lstStyle/>
          <a:p>
            <a:pPr marL="285744" indent="-285744" algn="l" rtl="0" fontAlgn="base">
              <a:spcBef>
                <a:spcPct val="50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Mission Execution Excellence Program (MEEP)</a:t>
            </a:r>
          </a:p>
          <a:p>
            <a:pPr marL="742932" lvl="1" indent="-285744" algn="l" rtl="0" fontAlgn="base">
              <a:spcBef>
                <a:spcPct val="50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Incentive-based, cultural change initiative focused on optimizing aviation fuel use in heavy aircraft</a:t>
            </a:r>
          </a:p>
          <a:p>
            <a:pPr marL="742932" lvl="1" indent="-285744" algn="l" rtl="0" fontAlgn="base">
              <a:spcBef>
                <a:spcPct val="50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Encourages energy efficient behaviors</a:t>
            </a:r>
          </a:p>
          <a:p>
            <a:pPr marL="742932" lvl="1" indent="-285744" algn="l" rtl="0" fontAlgn="base">
              <a:spcBef>
                <a:spcPct val="50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Assessed based on multiple metrics, including </a:t>
            </a:r>
          </a:p>
          <a:p>
            <a:pPr marL="1200121" lvl="2" indent="-285744" algn="l" rtl="0" fontAlgn="base">
              <a:spcBef>
                <a:spcPct val="50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Accurate fuel planning </a:t>
            </a:r>
          </a:p>
          <a:p>
            <a:pPr marL="1200121" lvl="2" indent="-285744" algn="l" rtl="0" fontAlgn="base">
              <a:spcBef>
                <a:spcPct val="50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of best practices</a:t>
            </a:r>
          </a:p>
          <a:p>
            <a:pPr marL="1200121" lvl="2" indent="-285744" algn="l" rtl="0" fontAlgn="base">
              <a:spcBef>
                <a:spcPct val="50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Advancements in operational energy processes</a:t>
            </a:r>
          </a:p>
          <a:p>
            <a:pPr lvl="1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 bwMode="auto">
          <a:xfrm>
            <a:off x="9512300" y="6524625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000" kern="1200" baseline="0">
                <a:solidFill>
                  <a:schemeClr val="bg1">
                    <a:lumMod val="50000"/>
                  </a:schemeClr>
                </a:solidFill>
                <a:latin typeface="Arial" charset="0"/>
                <a:ea typeface="+mn-ea"/>
                <a:cs typeface="+mn-cs"/>
              </a:defRPr>
            </a:lvl1pPr>
            <a:lvl2pPr marL="457189" algn="ct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377" algn="ct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566" algn="ct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5943" algn="l" defTabSz="914377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131" algn="l" defTabSz="914377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320" algn="l" defTabSz="914377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509" algn="l" defTabSz="914377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1D3E85A8-FA29-41EF-8CB1-DF10C92928FE}" type="slidenum">
              <a:rPr lang="en-US" smtClean="0"/>
              <a:pPr>
                <a:defRPr/>
              </a:pPr>
              <a:t>4</a:t>
            </a:fld>
            <a:endParaRPr lang="en-US">
              <a:solidFill>
                <a:schemeClr val="bg2"/>
              </a:solidFill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153AD8C-5C0F-A44D-91FA-A1A02D3A8E1C}"/>
              </a:ext>
            </a:extLst>
          </p:cNvPr>
          <p:cNvSpPr/>
          <p:nvPr/>
        </p:nvSpPr>
        <p:spPr>
          <a:xfrm>
            <a:off x="2895600" y="5708622"/>
            <a:ext cx="6400800" cy="498159"/>
          </a:xfrm>
          <a:prstGeom prst="roundRect">
            <a:avLst/>
          </a:prstGeom>
          <a:solidFill>
            <a:srgbClr val="00206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Projected to save approximately $80 million annually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C4F26E8-5FB2-1DE9-7DCA-B673386E9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1617" y="334089"/>
            <a:ext cx="6132185" cy="615553"/>
          </a:xfrm>
        </p:spPr>
        <p:txBody>
          <a:bodyPr/>
          <a:lstStyle/>
          <a:p>
            <a:pPr algn="l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Incentive Program</a:t>
            </a:r>
          </a:p>
        </p:txBody>
      </p:sp>
    </p:spTree>
    <p:extLst>
      <p:ext uri="{BB962C8B-B14F-4D97-AF65-F5344CB8AC3E}">
        <p14:creationId xmlns:p14="http://schemas.microsoft.com/office/powerpoint/2010/main" val="633981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1FB6A-84C1-4438-CE5B-9AA183769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8825" y="318796"/>
            <a:ext cx="5894891" cy="615553"/>
          </a:xfrm>
        </p:spPr>
        <p:txBody>
          <a:bodyPr wrap="square" lIns="0" tIns="0" rIns="0" bIns="0" anchor="t">
            <a:spAutoFit/>
          </a:bodyPr>
          <a:lstStyle/>
          <a:p>
            <a:r>
              <a:rPr lang="en-US" sz="4000">
                <a:latin typeface="Times New Roman"/>
              </a:rPr>
              <a:t>Key Capabilities by Theme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3F7E2AC-712B-2037-D9F3-89EC9450B6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061" y="1667257"/>
            <a:ext cx="10192740" cy="4246063"/>
          </a:xfrm>
          <a:prstGeom prst="rect">
            <a:avLst/>
          </a:prstGeom>
        </p:spPr>
      </p:pic>
      <p:sp>
        <p:nvSpPr>
          <p:cNvPr id="5" name="Star: 5 Points 4">
            <a:extLst>
              <a:ext uri="{FF2B5EF4-FFF2-40B4-BE49-F238E27FC236}">
                <a16:creationId xmlns:a16="http://schemas.microsoft.com/office/drawing/2014/main" id="{DF4E8155-7164-B57A-F311-34DF832DA190}"/>
              </a:ext>
            </a:extLst>
          </p:cNvPr>
          <p:cNvSpPr/>
          <p:nvPr/>
        </p:nvSpPr>
        <p:spPr>
          <a:xfrm>
            <a:off x="3708237" y="1410449"/>
            <a:ext cx="228600" cy="228600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7608CC2-11B4-FF0A-EDFC-DE36F96FF1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6431" y="1372336"/>
            <a:ext cx="317019" cy="304827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ADD676D6-04AE-13B3-0213-BE1A482776EA}"/>
              </a:ext>
            </a:extLst>
          </p:cNvPr>
          <p:cNvGrpSpPr/>
          <p:nvPr/>
        </p:nvGrpSpPr>
        <p:grpSpPr>
          <a:xfrm>
            <a:off x="7816113" y="1361287"/>
            <a:ext cx="600483" cy="307112"/>
            <a:chOff x="6345937" y="1372336"/>
            <a:chExt cx="600482" cy="307112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53BC625-EEA3-244D-0C49-A0093DB525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345937" y="1374622"/>
              <a:ext cx="317019" cy="304826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F653248E-F60E-ED63-A4BF-A234DAFE918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629400" y="1372336"/>
              <a:ext cx="317019" cy="304826"/>
            </a:xfrm>
            <a:prstGeom prst="rect">
              <a:avLst/>
            </a:prstGeom>
          </p:spPr>
        </p:pic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94F8FC8-311B-ACAE-1DAE-44F3B333C33E}"/>
              </a:ext>
            </a:extLst>
          </p:cNvPr>
          <p:cNvGrpSpPr/>
          <p:nvPr/>
        </p:nvGrpSpPr>
        <p:grpSpPr>
          <a:xfrm>
            <a:off x="1379894" y="1362429"/>
            <a:ext cx="634039" cy="304827"/>
            <a:chOff x="2286001" y="1371600"/>
            <a:chExt cx="634038" cy="304826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1ACA7F56-2CD1-E206-87D0-A72EF4E44DC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86001" y="1371600"/>
              <a:ext cx="317019" cy="304826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7B2A096C-48C3-C597-9A14-D8D9E9788CF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03020" y="1371600"/>
              <a:ext cx="317019" cy="304826"/>
            </a:xfrm>
            <a:prstGeom prst="rect">
              <a:avLst/>
            </a:prstGeom>
          </p:spPr>
        </p:pic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65A63573-AA4B-D885-6A24-8D7855CB2340}"/>
              </a:ext>
            </a:extLst>
          </p:cNvPr>
          <p:cNvGrpSpPr/>
          <p:nvPr/>
        </p:nvGrpSpPr>
        <p:grpSpPr>
          <a:xfrm>
            <a:off x="8402520" y="5143128"/>
            <a:ext cx="1853877" cy="685083"/>
            <a:chOff x="7467600" y="4953718"/>
            <a:chExt cx="1853876" cy="685083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D8D0601E-8D85-5A91-A727-660AA7AAAE1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467600" y="5327878"/>
              <a:ext cx="603556" cy="310923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7730C35-368F-4B39-6013-72B4F6FE5005}"/>
                </a:ext>
              </a:extLst>
            </p:cNvPr>
            <p:cNvSpPr txBox="1"/>
            <p:nvPr/>
          </p:nvSpPr>
          <p:spPr>
            <a:xfrm>
              <a:off x="8179350" y="5377190"/>
              <a:ext cx="851515" cy="2616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100" b="1"/>
                <a:t>Favorable</a:t>
              </a:r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58AEE554-AB05-9630-E23C-6D99A6584E4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740399" y="4953718"/>
              <a:ext cx="317019" cy="304826"/>
            </a:xfrm>
            <a:prstGeom prst="rect">
              <a:avLst/>
            </a:prstGeom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2BE05BB-9565-7890-511D-3688BC1BD267}"/>
                </a:ext>
              </a:extLst>
            </p:cNvPr>
            <p:cNvSpPr txBox="1"/>
            <p:nvPr/>
          </p:nvSpPr>
          <p:spPr>
            <a:xfrm>
              <a:off x="8162185" y="4968893"/>
              <a:ext cx="1159291" cy="2616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100" b="1"/>
                <a:t>Advantageous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85757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7BF6A-984B-6375-E416-A4CB40031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9804" y="415405"/>
            <a:ext cx="4493633" cy="615553"/>
          </a:xfrm>
        </p:spPr>
        <p:txBody>
          <a:bodyPr wrap="square" lIns="0" tIns="0" rIns="0" bIns="0" anchor="t">
            <a:spAutoFit/>
          </a:bodyPr>
          <a:lstStyle/>
          <a:p>
            <a:r>
              <a:rPr lang="en-US">
                <a:latin typeface="Times New Roman"/>
              </a:rPr>
              <a:t>              </a:t>
            </a:r>
            <a:r>
              <a:rPr lang="en-US" sz="4000">
                <a:latin typeface="Times New Roman"/>
              </a:rPr>
              <a:t>Summary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268803-8FD1-0E97-4FE6-47F0D9CB00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9086" y="1454832"/>
            <a:ext cx="11197020" cy="4185761"/>
          </a:xfrm>
        </p:spPr>
        <p:txBody>
          <a:bodyPr wrap="square" lIns="0" tIns="0" rIns="0" bIns="0" anchor="t">
            <a:spAutoFit/>
          </a:bodyPr>
          <a:lstStyle/>
          <a:p>
            <a:pPr marL="342891" indent="-342891" algn="l">
              <a:buFont typeface="Wingdings" panose="05000000000000000000" pitchFamily="2" charset="2"/>
              <a:buChar char="§"/>
            </a:pPr>
            <a:r>
              <a:rPr lang="en-US" sz="2400">
                <a:latin typeface="Times New Roman"/>
              </a:rPr>
              <a:t>TBO could be advantageous for certain military aircraft that fly standard routes</a:t>
            </a:r>
            <a:endParaRPr lang="en-US"/>
          </a:p>
          <a:p>
            <a:pPr marL="800080" lvl="1" indent="-342891" algn="l">
              <a:buFont typeface="Wingdings" panose="05000000000000000000" pitchFamily="2" charset="2"/>
              <a:buChar char="§"/>
            </a:pPr>
            <a:r>
              <a:rPr lang="en-US" sz="2000">
                <a:latin typeface="Times New Roman"/>
              </a:rPr>
              <a:t>(ex. air refueling and transport-type) </a:t>
            </a:r>
            <a:endParaRPr lang="en-US" sz="2000">
              <a:latin typeface="Calibri"/>
              <a:cs typeface="Calibri"/>
            </a:endParaRPr>
          </a:p>
          <a:p>
            <a:pPr marL="800080" lvl="1" indent="-342891" algn="l">
              <a:buFont typeface="Wingdings" panose="05000000000000000000" pitchFamily="2" charset="2"/>
              <a:buChar char="§"/>
            </a:pPr>
            <a:r>
              <a:rPr lang="en-US" sz="2000">
                <a:latin typeface="Times New Roman"/>
              </a:rPr>
              <a:t>fuel savings</a:t>
            </a:r>
            <a:endParaRPr lang="en-US" sz="2000">
              <a:latin typeface="Calibri"/>
              <a:cs typeface="Calibri"/>
            </a:endParaRPr>
          </a:p>
          <a:p>
            <a:pPr marL="800080" lvl="1" indent="-342891" algn="l">
              <a:buFont typeface="Wingdings" panose="05000000000000000000" pitchFamily="2" charset="2"/>
              <a:buChar char="§"/>
            </a:pPr>
            <a:r>
              <a:rPr lang="en-US" sz="2000">
                <a:latin typeface="Times New Roman"/>
              </a:rPr>
              <a:t>airspace scheduling</a:t>
            </a:r>
            <a:endParaRPr lang="en-US" sz="2000">
              <a:latin typeface="Calibri"/>
              <a:cs typeface="Calibri"/>
            </a:endParaRPr>
          </a:p>
          <a:p>
            <a:pPr marL="800080" lvl="1" indent="-342891" algn="l">
              <a:buFont typeface="Wingdings" panose="05000000000000000000" pitchFamily="2" charset="2"/>
              <a:buChar char="§"/>
            </a:pPr>
            <a:r>
              <a:rPr lang="en-US" sz="2000">
                <a:latin typeface="Times New Roman"/>
              </a:rPr>
              <a:t>flight operations deconflicting civil and military users</a:t>
            </a:r>
            <a:endParaRPr lang="en-US" sz="2000"/>
          </a:p>
          <a:p>
            <a:pPr marL="342891" indent="-342891" algn="l">
              <a:buFont typeface="Wingdings" panose="05000000000000000000" pitchFamily="2" charset="2"/>
              <a:buChar char="§"/>
            </a:pPr>
            <a:endParaRPr lang="en-US" sz="2400">
              <a:latin typeface="Times New Roman"/>
            </a:endParaRPr>
          </a:p>
          <a:p>
            <a:pPr marL="342891" indent="-342891" algn="l">
              <a:buFont typeface="Wingdings" panose="05000000000000000000" pitchFamily="2" charset="2"/>
              <a:buChar char="§"/>
            </a:pPr>
            <a:r>
              <a:rPr lang="en-US" sz="2400">
                <a:latin typeface="Times New Roman"/>
              </a:rPr>
              <a:t>Despite these potential benefits, military operators may prefer not to have their operations managed by TBO, as it involves timing dictated by flow control</a:t>
            </a:r>
          </a:p>
          <a:p>
            <a:pPr marL="342891" indent="-342891" algn="l">
              <a:buFont typeface="Wingdings" panose="05000000000000000000" pitchFamily="2" charset="2"/>
              <a:buChar char="§"/>
            </a:pPr>
            <a:endParaRPr lang="en-US" sz="2400">
              <a:latin typeface="Times New Roman"/>
            </a:endParaRPr>
          </a:p>
          <a:p>
            <a:pPr marL="342891" indent="-342891" algn="l">
              <a:buFont typeface="Wingdings" panose="05000000000000000000" pitchFamily="2" charset="2"/>
              <a:buChar char="§"/>
            </a:pPr>
            <a:r>
              <a:rPr lang="en-US" sz="2400">
                <a:latin typeface="Times New Roman"/>
              </a:rPr>
              <a:t>The military prioritizes mission effectiveness over efficiency, so there may be minimal benefit realized using TBO </a:t>
            </a:r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A240001-07E4-3BAB-CA38-93756900C1CE}"/>
              </a:ext>
            </a:extLst>
          </p:cNvPr>
          <p:cNvSpPr/>
          <p:nvPr/>
        </p:nvSpPr>
        <p:spPr>
          <a:xfrm>
            <a:off x="2895600" y="5866278"/>
            <a:ext cx="6400800" cy="498159"/>
          </a:xfrm>
          <a:prstGeom prst="roundRect">
            <a:avLst/>
          </a:prstGeom>
          <a:solidFill>
            <a:srgbClr val="00206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000" b="1">
                <a:latin typeface="Times New Roman"/>
                <a:cs typeface="Times New Roman"/>
              </a:rPr>
              <a:t>TBO is not designed with military needs in mind</a:t>
            </a:r>
            <a:endParaRPr lang="en-US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693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B342C-5803-44AE-950B-988D14F39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0" y="1715454"/>
            <a:ext cx="6781800" cy="1846659"/>
          </a:xfrm>
        </p:spPr>
        <p:txBody>
          <a:bodyPr/>
          <a:lstStyle/>
          <a:p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6"/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8E1EB4-961A-A0C4-9E29-961CA2544B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9512300" y="6524625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000" kern="1200" baseline="0">
                <a:solidFill>
                  <a:schemeClr val="bg1">
                    <a:lumMod val="50000"/>
                  </a:schemeClr>
                </a:solidFill>
                <a:latin typeface="Arial" charset="0"/>
                <a:ea typeface="+mn-ea"/>
                <a:cs typeface="+mn-cs"/>
              </a:defRPr>
            </a:lvl1pPr>
            <a:lvl2pPr marL="457189" algn="ct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377" algn="ct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566" algn="ct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5943" algn="l" defTabSz="914377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131" algn="l" defTabSz="914377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320" algn="l" defTabSz="914377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509" algn="l" defTabSz="914377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1D3E85A8-FA29-41EF-8CB1-DF10C92928FE}" type="slidenum">
              <a:rPr lang="en-US" smtClean="0"/>
              <a:pPr>
                <a:defRPr/>
              </a:pPr>
              <a:t>7</a:t>
            </a:fld>
            <a:endParaRPr 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818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A3A299D9392945A4C7CA09F2AC1244" ma:contentTypeVersion="2" ma:contentTypeDescription="Create a new document." ma:contentTypeScope="" ma:versionID="9b79636dbbba77b27d44ac850b20bf3d">
  <xsd:schema xmlns:xsd="http://www.w3.org/2001/XMLSchema" xmlns:xs="http://www.w3.org/2001/XMLSchema" xmlns:p="http://schemas.microsoft.com/office/2006/metadata/properties" xmlns:ns3="e43fb62f-dcd6-41d8-a6e7-bf6352b35d94" targetNamespace="http://schemas.microsoft.com/office/2006/metadata/properties" ma:root="true" ma:fieldsID="a0cbedeed3d8bb19d2aa13abf89223b5" ns3:_="">
    <xsd:import namespace="e43fb62f-dcd6-41d8-a6e7-bf6352b35d9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3fb62f-dcd6-41d8-a6e7-bf6352b35d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354D8DA-B789-4E7E-9237-45B937BB9C7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F3A7F1B-BFEA-4697-BF6E-9FF842E96074}">
  <ds:schemaRefs>
    <ds:schemaRef ds:uri="e43fb62f-dcd6-41d8-a6e7-bf6352b35d9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1E0A494-1262-46EB-88C1-4AF18FCA5838}">
  <ds:schemaRefs>
    <ds:schemaRef ds:uri="e43fb62f-dcd6-41d8-a6e7-bf6352b35d9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8331b18d-2d87-48ef-a35f-ac8818ebf9b4}" enabled="0" method="" siteId="{8331b18d-2d87-48ef-a35f-ac8818ebf9b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314</Words>
  <Application>Microsoft Office PowerPoint</Application>
  <PresentationFormat>Widescreen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Schoolbook</vt:lpstr>
      <vt:lpstr>Times New Roman</vt:lpstr>
      <vt:lpstr>Wingdings</vt:lpstr>
      <vt:lpstr>Office Theme</vt:lpstr>
      <vt:lpstr>HQ Air Force Flight Standards Agency</vt:lpstr>
      <vt:lpstr>   TBO Benefits</vt:lpstr>
      <vt:lpstr>   TBO Benefits</vt:lpstr>
      <vt:lpstr>  Incentive Program</vt:lpstr>
      <vt:lpstr>Key Capabilities by Theme</vt:lpstr>
      <vt:lpstr>              Summary</vt:lpstr>
      <vt:lpstr>PowerPoint Presentation</vt:lpstr>
    </vt:vector>
  </TitlesOfParts>
  <Company>HQ USAF/______, Pentagon, DC 20330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AFFSA 101 Short</dc:title>
  <dc:creator>DUFEK, MARTIN Maj USAF HAF HQ AFFSA/CCE</dc:creator>
  <cp:lastModifiedBy>BOTTONI Livia</cp:lastModifiedBy>
  <cp:revision>3</cp:revision>
  <dcterms:created xsi:type="dcterms:W3CDTF">2023-02-06T17:16:43Z</dcterms:created>
  <dcterms:modified xsi:type="dcterms:W3CDTF">2024-06-05T07:22:05Z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0x0101008EA3A299D9392945A4C7CA09F2AC1244</vt:lpwstr>
  </property>
  <property fmtid="{D5CDD505-2E9C-101B-9397-08002B2CF9AE}" pid="3" name="Created">
    <vt:filetime>2021-08-10T00:00:00Z</vt:filetime>
  </property>
  <property fmtid="{D5CDD505-2E9C-101B-9397-08002B2CF9AE}" pid="4" name="Creator">
    <vt:lpwstr>Acrobat PDFMaker 21 for PowerPoint</vt:lpwstr>
  </property>
  <property fmtid="{D5CDD505-2E9C-101B-9397-08002B2CF9AE}" pid="5" name="LastSaved">
    <vt:filetime>2023-02-06T00:00:00Z</vt:filetime>
  </property>
  <property fmtid="{D5CDD505-2E9C-101B-9397-08002B2CF9AE}" pid="6" name="Producer">
    <vt:lpwstr>Adobe PDF Library 21.5.90</vt:lpwstr>
  </property>
</Properties>
</file>