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6"/>
  </p:sldMasterIdLst>
  <p:notesMasterIdLst>
    <p:notesMasterId r:id="rId11"/>
  </p:notesMasterIdLst>
  <p:handoutMasterIdLst>
    <p:handoutMasterId r:id="rId12"/>
  </p:handoutMasterIdLst>
  <p:sldIdLst>
    <p:sldId id="359" r:id="rId7"/>
    <p:sldId id="2147483047" r:id="rId8"/>
    <p:sldId id="2147483048" r:id="rId9"/>
    <p:sldId id="2147483049" r:id="rId1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937E3D-9ABE-41BA-BA7B-5B9DC3F657EC}">
          <p14:sldIdLst>
            <p14:sldId id="359"/>
            <p14:sldId id="2147483047"/>
            <p14:sldId id="2147483048"/>
            <p14:sldId id="21474830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8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82FC41E-2285-1731-E683-7E631A0595A2}" name="Lievin, Philippe                           Export License Required - US Collins" initials="LC" userId="S::e11040257@adxuser.com::be9f0e1e-326e-4a40-b9f2-479f6018c110" providerId="AD"/>
  <p188:author id="{C95E9ABB-88E1-073D-79D2-31D457A00AA2}" name="Hickox, Paul J                           Export License Required - US Collins" initials="PH" userId="S::E10697154@adxuser.com::3fd1a8f8-3c75-4568-84cc-f3a05738cb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Avitabile" initials="AA" lastIdx="1" clrIdx="0">
    <p:extLst>
      <p:ext uri="{19B8F6BF-5375-455C-9EA6-DF929625EA0E}">
        <p15:presenceInfo xmlns:p15="http://schemas.microsoft.com/office/powerpoint/2012/main" userId="S-1-5-21-1214440339-861567501-682003330-1365948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8CC2"/>
    <a:srgbClr val="F2F2F2"/>
    <a:srgbClr val="CE1126"/>
    <a:srgbClr val="BFC1C2"/>
    <a:srgbClr val="B1B3B3"/>
    <a:srgbClr val="63666A"/>
    <a:srgbClr val="DFE0E0"/>
    <a:srgbClr val="D9D9D6"/>
    <a:srgbClr val="9ABEAA"/>
    <a:srgbClr val="EFB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0" y="114"/>
      </p:cViewPr>
      <p:guideLst>
        <p:guide orient="horz" pos="40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2"/>
          </p:nvPr>
        </p:nvSpPr>
        <p:spPr>
          <a:xfrm>
            <a:off x="0" y="9638238"/>
            <a:ext cx="6797675" cy="276999"/>
          </a:xfrm>
          <a:prstGeom prst="rect">
            <a:avLst/>
          </a:prstGeom>
        </p:spPr>
        <p:txBody>
          <a:bodyPr vert="horz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3"/>
          </p:nvPr>
        </p:nvSpPr>
        <p:spPr>
          <a:xfrm>
            <a:off x="3852016" y="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C58B0-FFE9-437E-B2CB-216DAFA84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6673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>
    <p:ext uri="{56416CCD-93CA-4268-BC5B-53C4BB910035}">
      <p15:sldGuideLst xmlns:p15="http://schemas.microsoft.com/office/powerpoint/2012/main">
        <p15:guide id="2" pos="285" userDrawn="1">
          <p15:clr>
            <a:srgbClr val="F26B43"/>
          </p15:clr>
        </p15:guide>
        <p15:guide id="3" pos="3997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752475"/>
            <a:ext cx="59880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7" y="4356688"/>
            <a:ext cx="5475905" cy="44453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4"/>
          </p:nvPr>
        </p:nvSpPr>
        <p:spPr>
          <a:xfrm>
            <a:off x="0" y="9558893"/>
            <a:ext cx="6797675" cy="369332"/>
          </a:xfrm>
          <a:prstGeom prst="rect">
            <a:avLst/>
          </a:prstGeom>
        </p:spPr>
        <p:txBody>
          <a:bodyPr vert="horz" lIns="91440" tIns="45720" rIns="91440" bIns="45720" rtlCol="0" anchor="b">
            <a:spAutoFit/>
          </a:bodyPr>
          <a:lstStyle>
            <a:lvl1pPr algn="ctr">
              <a:defRPr lang="en-US"/>
            </a:lvl1pPr>
          </a:lstStyle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5"/>
          </p:nvPr>
        </p:nvSpPr>
        <p:spPr>
          <a:xfrm>
            <a:off x="3852016" y="997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F3A09-0EB5-429E-B7D0-FB28A772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19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115888" indent="-115888" algn="l" defTabSz="914400" rtl="0" eaLnBrk="1" latinLnBrk="0" hangingPunct="1">
      <a:spcBef>
        <a:spcPts val="2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87338" indent="-117475" algn="l" defTabSz="914400" rtl="0" eaLnBrk="1" latinLnBrk="0" hangingPunct="1">
      <a:spcBef>
        <a:spcPts val="200"/>
      </a:spcBef>
      <a:buFont typeface="Arial" panose="020B0604020202020204" pitchFamily="34" charset="0"/>
      <a:buChar char="–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57200" indent="-115888" algn="l" defTabSz="914400" rtl="0" eaLnBrk="1" latinLnBrk="0" hangingPunct="1">
      <a:spcBef>
        <a:spcPts val="2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627063" indent="-115888" algn="l" defTabSz="914400" rtl="0" eaLnBrk="1" latinLnBrk="0" hangingPunct="1">
      <a:spcBef>
        <a:spcPts val="200"/>
      </a:spcBef>
      <a:buFont typeface="Arial" panose="020B0604020202020204" pitchFamily="34" charset="0"/>
      <a:buChar char="–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860425" indent="-171450" algn="l" defTabSz="914400" rtl="0" eaLnBrk="1" latinLnBrk="0" hangingPunct="1">
      <a:spcBef>
        <a:spcPts val="2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pos="428" userDrawn="1">
          <p15:clr>
            <a:srgbClr val="F26B43"/>
          </p15:clr>
        </p15:guide>
        <p15:guide id="2" pos="3878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F3A09-0EB5-429E-B7D0-FB28A7726D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76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F3A09-0EB5-429E-B7D0-FB28A7726D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39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F3A09-0EB5-429E-B7D0-FB28A7726D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91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F3A09-0EB5-429E-B7D0-FB28A7726D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6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ins Cover: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49D2D5C-5099-6840-9993-0DB5894D7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13810" y="2579326"/>
            <a:ext cx="7761201" cy="131343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EA3825-3564-6247-895B-B0B7ED3761B6}"/>
              </a:ext>
            </a:extLst>
          </p:cNvPr>
          <p:cNvCxnSpPr>
            <a:cxnSpLocks/>
          </p:cNvCxnSpPr>
          <p:nvPr/>
        </p:nvCxnSpPr>
        <p:spPr>
          <a:xfrm>
            <a:off x="752528" y="247662"/>
            <a:ext cx="11436297" cy="0"/>
          </a:xfrm>
          <a:prstGeom prst="line">
            <a:avLst/>
          </a:prstGeom>
          <a:ln w="19050" cap="sq">
            <a:solidFill>
              <a:srgbClr val="CE1126"/>
            </a:solidFill>
            <a:head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274189-EC72-6748-B5E6-F9DEE34AF2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 |  This document does not include any export controlled technical data.</a:t>
            </a:r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D3660DF-F5F6-4396-8505-D1083A58F5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13810" y="2579326"/>
            <a:ext cx="7761201" cy="131343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7C1420-F83A-4A2D-8C48-93168C8CE53B}"/>
              </a:ext>
            </a:extLst>
          </p:cNvPr>
          <p:cNvCxnSpPr>
            <a:cxnSpLocks/>
          </p:cNvCxnSpPr>
          <p:nvPr userDrawn="1"/>
        </p:nvCxnSpPr>
        <p:spPr>
          <a:xfrm>
            <a:off x="752528" y="247662"/>
            <a:ext cx="11436297" cy="0"/>
          </a:xfrm>
          <a:prstGeom prst="line">
            <a:avLst/>
          </a:prstGeom>
          <a:ln w="19050" cap="sq">
            <a:solidFill>
              <a:srgbClr val="CE1126"/>
            </a:solidFill>
            <a:head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227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3 columns/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FFE885-255A-DE4B-B7E6-9A98CEBD81FA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|  This document does not include any export controlled technical data.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2" hasCustomPrompt="1"/>
          </p:nvPr>
        </p:nvSpPr>
        <p:spPr>
          <a:xfrm>
            <a:off x="685800" y="1312494"/>
            <a:ext cx="3429000" cy="1829708"/>
          </a:xfrm>
          <a:solidFill>
            <a:schemeClr val="bg2"/>
          </a:solidFill>
        </p:spPr>
        <p:txBody>
          <a:bodyPr tIns="365760"/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to insert photo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3" hasCustomPrompt="1"/>
          </p:nvPr>
        </p:nvSpPr>
        <p:spPr>
          <a:xfrm>
            <a:off x="4381500" y="1312493"/>
            <a:ext cx="3429000" cy="1829709"/>
          </a:xfrm>
          <a:solidFill>
            <a:schemeClr val="bg2"/>
          </a:solidFill>
        </p:spPr>
        <p:txBody>
          <a:bodyPr tIns="365760"/>
          <a:lstStyle>
            <a:lvl1pPr marL="0" indent="0" algn="ctr">
              <a:buNone/>
              <a:defRPr sz="1800" baseline="0"/>
            </a:lvl1pPr>
          </a:lstStyle>
          <a:p>
            <a:r>
              <a:rPr lang="en-US"/>
              <a:t>Click to insert photo</a:t>
            </a:r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24" hasCustomPrompt="1"/>
          </p:nvPr>
        </p:nvSpPr>
        <p:spPr>
          <a:xfrm>
            <a:off x="8077200" y="1312494"/>
            <a:ext cx="3429000" cy="1829708"/>
          </a:xfrm>
          <a:solidFill>
            <a:schemeClr val="bg2"/>
          </a:solidFill>
        </p:spPr>
        <p:txBody>
          <a:bodyPr tIns="365760"/>
          <a:lstStyle>
            <a:lvl1pPr marL="0" indent="0" algn="ctr">
              <a:buNone/>
              <a:defRPr sz="1800" baseline="0"/>
            </a:lvl1pPr>
          </a:lstStyle>
          <a:p>
            <a:r>
              <a:rPr lang="en-US"/>
              <a:t>Click to insert photo</a:t>
            </a:r>
          </a:p>
        </p:txBody>
      </p:sp>
      <p:sp>
        <p:nvSpPr>
          <p:cNvPr id="39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4473"/>
            <a:ext cx="10811256" cy="6766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en-US"/>
              <a:t>TITLE. 32 PT. BLACK. REGULAR. UPPERCASE. TWO LINES MAX.</a:t>
            </a:r>
          </a:p>
        </p:txBody>
      </p:sp>
      <p:sp>
        <p:nvSpPr>
          <p:cNvPr id="15" name="Takeaway bar">
            <a:extLst>
              <a:ext uri="{FF2B5EF4-FFF2-40B4-BE49-F238E27FC236}">
                <a16:creationId xmlns:a16="http://schemas.microsoft.com/office/drawing/2014/main" id="{473C7BBC-8A21-4A44-B2F3-EFACF76871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7569"/>
            <a:ext cx="10820399" cy="268279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16" name="Body3">
            <a:extLst>
              <a:ext uri="{FF2B5EF4-FFF2-40B4-BE49-F238E27FC236}">
                <a16:creationId xmlns:a16="http://schemas.microsoft.com/office/drawing/2014/main" id="{B8F3E842-5D73-4C37-B25F-F5A68959E20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041069" y="4022764"/>
            <a:ext cx="3455987" cy="1700240"/>
          </a:xfrm>
        </p:spPr>
        <p:txBody>
          <a:bodyPr/>
          <a:lstStyle>
            <a:lvl1pPr>
              <a:defRPr sz="1800"/>
            </a:lvl1pPr>
            <a:lvl5pPr marL="841248" indent="0">
              <a:buNone/>
              <a:defRPr/>
            </a:lvl5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4" name="Subhead3">
            <a:extLst>
              <a:ext uri="{FF2B5EF4-FFF2-40B4-BE49-F238E27FC236}">
                <a16:creationId xmlns:a16="http://schemas.microsoft.com/office/drawing/2014/main" id="{10F7AD7C-A7AC-4B6C-B516-7C8605B120F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33145" y="3336483"/>
            <a:ext cx="3419475" cy="590931"/>
          </a:xfrm>
          <a:noFill/>
        </p:spPr>
        <p:txBody>
          <a:bodyPr vert="horz" wrap="square" lIns="0" tIns="0" rIns="0" bIns="9144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7" name="Body2">
            <a:extLst>
              <a:ext uri="{FF2B5EF4-FFF2-40B4-BE49-F238E27FC236}">
                <a16:creationId xmlns:a16="http://schemas.microsoft.com/office/drawing/2014/main" id="{782F5A16-B3C3-4474-8D84-8FFE53621B0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345369" y="4022764"/>
            <a:ext cx="3446462" cy="1700240"/>
          </a:xfrm>
        </p:spPr>
        <p:txBody>
          <a:bodyPr/>
          <a:lstStyle>
            <a:lvl1pPr>
              <a:defRPr sz="1800"/>
            </a:lvl1pPr>
            <a:lvl5pPr marL="841248" indent="0">
              <a:buNone/>
              <a:defRPr/>
            </a:lvl5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3" name="Subhead2">
            <a:extLst>
              <a:ext uri="{FF2B5EF4-FFF2-40B4-BE49-F238E27FC236}">
                <a16:creationId xmlns:a16="http://schemas.microsoft.com/office/drawing/2014/main" id="{AAE5DB7E-D84E-4D2F-860A-9C2F8150CF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40969" y="3336483"/>
            <a:ext cx="3419475" cy="590931"/>
          </a:xfrm>
          <a:noFill/>
        </p:spPr>
        <p:txBody>
          <a:bodyPr vert="horz" wrap="square" lIns="0" tIns="0" rIns="0" bIns="9144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9" name="Body1">
            <a:extLst>
              <a:ext uri="{FF2B5EF4-FFF2-40B4-BE49-F238E27FC236}">
                <a16:creationId xmlns:a16="http://schemas.microsoft.com/office/drawing/2014/main" id="{F58EE0DE-BE84-4A9F-A349-A400BBD9007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76656" y="4022764"/>
            <a:ext cx="3417888" cy="1700240"/>
          </a:xfrm>
        </p:spPr>
        <p:txBody>
          <a:bodyPr/>
          <a:lstStyle>
            <a:lvl1pPr>
              <a:defRPr sz="1800"/>
            </a:lvl1pPr>
            <a:lvl5pPr marL="841248" indent="0">
              <a:buNone/>
              <a:defRPr/>
            </a:lvl5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Subhead1">
            <a:extLst>
              <a:ext uri="{FF2B5EF4-FFF2-40B4-BE49-F238E27FC236}">
                <a16:creationId xmlns:a16="http://schemas.microsoft.com/office/drawing/2014/main" id="{FDB5A404-7DB4-4DC7-BC95-8CD6FF0A3B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6656" y="3336483"/>
            <a:ext cx="3419475" cy="590931"/>
          </a:xfrm>
          <a:noFill/>
        </p:spPr>
        <p:txBody>
          <a:bodyPr vert="horz" wrap="square" lIns="0" tIns="0" rIns="0" bIns="9144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</p:spTree>
    <p:extLst>
      <p:ext uri="{BB962C8B-B14F-4D97-AF65-F5344CB8AC3E}">
        <p14:creationId xmlns:p14="http://schemas.microsoft.com/office/powerpoint/2010/main" val="14193763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Text Qu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211ECA-3F10-BA4A-9903-326CCDC73263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|  This document does not include any export controlled technical data.</a:t>
            </a:r>
            <a:endParaRPr lang="en-US"/>
          </a:p>
        </p:txBody>
      </p:sp>
      <p:sp>
        <p:nvSpPr>
          <p:cNvPr id="21" name="Takeaway bar"/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2568"/>
            <a:ext cx="10820399" cy="273280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24" name="Body4">
            <a:extLst>
              <a:ext uri="{FF2B5EF4-FFF2-40B4-BE49-F238E27FC236}">
                <a16:creationId xmlns:a16="http://schemas.microsoft.com/office/drawing/2014/main" id="{EFBD0647-D555-4E72-BD0C-D7C31163DE4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6285898" y="4082550"/>
            <a:ext cx="5257800" cy="1458912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Main bullet. 18 pt. black.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Subhead4"/>
          <p:cNvSpPr>
            <a:spLocks noGrp="1"/>
          </p:cNvSpPr>
          <p:nvPr>
            <p:ph type="body" sz="quarter" idx="27" hasCustomPrompt="1"/>
          </p:nvPr>
        </p:nvSpPr>
        <p:spPr>
          <a:xfrm>
            <a:off x="6292877" y="3723131"/>
            <a:ext cx="5243843" cy="341632"/>
          </a:xfrm>
          <a:noFill/>
        </p:spPr>
        <p:txBody>
          <a:bodyPr wrap="square" bIns="9144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8" name="Body3">
            <a:extLst>
              <a:ext uri="{FF2B5EF4-FFF2-40B4-BE49-F238E27FC236}">
                <a16:creationId xmlns:a16="http://schemas.microsoft.com/office/drawing/2014/main" id="{79CF69DF-EFCD-41D8-9992-E41641193E44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710241" y="4078027"/>
            <a:ext cx="5240337" cy="14366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Main bullet. 18 pt. black.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Subhead3"/>
          <p:cNvSpPr>
            <a:spLocks noGrp="1"/>
          </p:cNvSpPr>
          <p:nvPr>
            <p:ph type="body" sz="quarter" idx="26" hasCustomPrompt="1"/>
          </p:nvPr>
        </p:nvSpPr>
        <p:spPr>
          <a:xfrm>
            <a:off x="715878" y="3714404"/>
            <a:ext cx="5243843" cy="341632"/>
          </a:xfrm>
          <a:noFill/>
        </p:spPr>
        <p:txBody>
          <a:bodyPr wrap="square" bIns="9144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6" name="Body2">
            <a:extLst>
              <a:ext uri="{FF2B5EF4-FFF2-40B4-BE49-F238E27FC236}">
                <a16:creationId xmlns:a16="http://schemas.microsoft.com/office/drawing/2014/main" id="{1C66D4F2-6ADE-445D-B545-81F44821A597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6253163" y="1925638"/>
            <a:ext cx="5262562" cy="1422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841248" indent="0">
              <a:buNone/>
              <a:defRPr/>
            </a:lvl5pPr>
          </a:lstStyle>
          <a:p>
            <a:pPr lvl="0"/>
            <a:r>
              <a:rPr lang="en-US"/>
              <a:t>Main bullet. 18 pt. black.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Subhead2"/>
          <p:cNvSpPr>
            <a:spLocks noGrp="1"/>
          </p:cNvSpPr>
          <p:nvPr>
            <p:ph type="body" sz="quarter" idx="25" hasCustomPrompt="1"/>
          </p:nvPr>
        </p:nvSpPr>
        <p:spPr>
          <a:xfrm>
            <a:off x="6249401" y="1580534"/>
            <a:ext cx="5243843" cy="341632"/>
          </a:xfrm>
          <a:noFill/>
        </p:spPr>
        <p:txBody>
          <a:bodyPr wrap="square" bIns="9144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4" name="Body1">
            <a:extLst>
              <a:ext uri="{FF2B5EF4-FFF2-40B4-BE49-F238E27FC236}">
                <a16:creationId xmlns:a16="http://schemas.microsoft.com/office/drawing/2014/main" id="{13618A41-9235-4A1A-90C9-9833408FBD69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695325" y="1922463"/>
            <a:ext cx="5240338" cy="14255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841248" indent="0">
              <a:buNone/>
              <a:defRPr/>
            </a:lvl5pPr>
          </a:lstStyle>
          <a:p>
            <a:pPr lvl="0"/>
            <a:r>
              <a:rPr lang="en-US"/>
              <a:t>Main bullet. 18 pt. black.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Subhead1"/>
          <p:cNvSpPr>
            <a:spLocks noGrp="1"/>
          </p:cNvSpPr>
          <p:nvPr>
            <p:ph type="body" sz="quarter" idx="21" hasCustomPrompt="1"/>
          </p:nvPr>
        </p:nvSpPr>
        <p:spPr>
          <a:xfrm>
            <a:off x="691820" y="1580534"/>
            <a:ext cx="5243843" cy="341632"/>
          </a:xfrm>
          <a:noFill/>
        </p:spPr>
        <p:txBody>
          <a:bodyPr wrap="square" bIns="9144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9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4473"/>
            <a:ext cx="10811256" cy="6766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en-US"/>
              <a:t>TITLE. 32 PT. BLACK. REGULAR. UPPERCASE. TWO LINES MAX.</a:t>
            </a:r>
          </a:p>
        </p:txBody>
      </p:sp>
    </p:spTree>
    <p:extLst>
      <p:ext uri="{BB962C8B-B14F-4D97-AF65-F5344CB8AC3E}">
        <p14:creationId xmlns:p14="http://schemas.microsoft.com/office/powerpoint/2010/main" val="2618371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2067"/>
            <a:ext cx="10811256" cy="6766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3200" b="0"/>
            </a:lvl1pPr>
          </a:lstStyle>
          <a:p>
            <a:r>
              <a:rPr lang="en-US"/>
              <a:t>Title. 32 pt. black. UPPER case. Two lines max.</a:t>
            </a:r>
          </a:p>
        </p:txBody>
      </p:sp>
      <p:sp>
        <p:nvSpPr>
          <p:cNvPr id="5" name="Takeaway bar"/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7569"/>
            <a:ext cx="10820399" cy="268279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7B83AA-E296-8443-804F-04A7F4C1160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|  This document does not include any export controlled technical data.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87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ins Custo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257535" y="5297244"/>
            <a:ext cx="7105927" cy="566816"/>
          </a:xfrm>
          <a:noFill/>
        </p:spPr>
        <p:txBody>
          <a:bodyPr anchor="b" anchorCtr="0"/>
          <a:lstStyle>
            <a:lvl1pPr defTabSz="914400">
              <a:spcBef>
                <a:spcPct val="0"/>
              </a:spcBef>
              <a:defRPr sz="2200">
                <a:solidFill>
                  <a:schemeClr val="tx1"/>
                </a:solidFill>
              </a:defRPr>
            </a:lvl1pPr>
          </a:lstStyle>
          <a:p>
            <a:pPr lvl="0" defTabSz="914400">
              <a:spcBef>
                <a:spcPct val="0"/>
              </a:spcBef>
            </a:pPr>
            <a:r>
              <a:rPr lang="en-US"/>
              <a:t>TITLE 22 PT. BLACK. REGULAR. UPPERCASE.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257535" y="6041041"/>
            <a:ext cx="7105927" cy="216670"/>
          </a:xfrm>
          <a:noFill/>
        </p:spPr>
        <p:txBody>
          <a:bodyPr/>
          <a:lstStyle>
            <a:lvl1pPr marL="0" marR="0" indent="0" algn="l" defTabSz="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600" b="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16 pt. Black. Regular. Sentence case.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48BD36-0B39-4245-A543-F4FCE86E5E97}"/>
              </a:ext>
            </a:extLst>
          </p:cNvPr>
          <p:cNvCxnSpPr>
            <a:cxnSpLocks/>
          </p:cNvCxnSpPr>
          <p:nvPr/>
        </p:nvCxnSpPr>
        <p:spPr>
          <a:xfrm>
            <a:off x="752528" y="247662"/>
            <a:ext cx="11436297" cy="0"/>
          </a:xfrm>
          <a:prstGeom prst="line">
            <a:avLst/>
          </a:prstGeom>
          <a:ln w="19050" cap="sq">
            <a:solidFill>
              <a:srgbClr val="CE1126"/>
            </a:solidFill>
            <a:head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12ADE7C4-C9D6-C340-9D31-184D270C1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2096" y="5526826"/>
            <a:ext cx="3071203" cy="514215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C6B38C-CF04-4F32-B219-4E6897BCEC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|  This document does not include any export controlled technical data.</a:t>
            </a:r>
            <a:endParaRPr lang="en-US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7730A198-60A6-4683-BC20-14E81E22C99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051010" y="6402278"/>
            <a:ext cx="2312452" cy="216670"/>
          </a:xfrm>
          <a:noFill/>
        </p:spPr>
        <p:txBody>
          <a:bodyPr vert="horz" lIns="0" tIns="0" rIns="0" bIns="0" rtlCol="0">
            <a:noAutofit/>
          </a:bodyPr>
          <a:lstStyle>
            <a:lvl1pPr algn="r">
              <a:defRPr lang="en-US" sz="1400" b="1" baseline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4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52">
          <p15:clr>
            <a:srgbClr val="FBAE40"/>
          </p15:clr>
        </p15:guide>
        <p15:guide id="2" orient="horz" pos="31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ins Cover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AB634BC7-2D07-6C4F-AC68-902D1C49E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38" y="2575915"/>
            <a:ext cx="5392162" cy="902816"/>
          </a:xfrm>
          <a:prstGeom prst="rect">
            <a:avLst/>
          </a:prstGeom>
        </p:spPr>
      </p:pic>
      <p:sp>
        <p:nvSpPr>
          <p:cNvPr id="7" name="Presenters"/>
          <p:cNvSpPr>
            <a:spLocks noGrp="1"/>
          </p:cNvSpPr>
          <p:nvPr>
            <p:ph type="body" sz="quarter" idx="13" hasCustomPrompt="1"/>
          </p:nvPr>
        </p:nvSpPr>
        <p:spPr>
          <a:xfrm>
            <a:off x="7290486" y="4235572"/>
            <a:ext cx="4215715" cy="635908"/>
          </a:xfrm>
          <a:noFill/>
        </p:spPr>
        <p:txBody>
          <a:bodyPr vert="horz" lIns="0" tIns="0" rIns="0" bIns="0" rtlCol="0">
            <a:noAutofit/>
          </a:bodyPr>
          <a:lstStyle>
            <a:lvl1pPr marL="0" marR="0" indent="0" algn="l" defTabSz="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Name, Title, Function. 18 pt. black.</a:t>
            </a: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90486" y="2414671"/>
            <a:ext cx="4215715" cy="1472187"/>
          </a:xfrm>
          <a:noFill/>
        </p:spPr>
        <p:txBody>
          <a:bodyPr anchor="t" anchorCtr="0"/>
          <a:lstStyle>
            <a:lvl1pPr defTabSz="914400">
              <a:spcBef>
                <a:spcPct val="0"/>
              </a:spcBef>
              <a:defRPr sz="3200" spc="300" baseline="0">
                <a:solidFill>
                  <a:schemeClr val="tx1"/>
                </a:solidFill>
              </a:defRPr>
            </a:lvl1pPr>
          </a:lstStyle>
          <a:p>
            <a:pPr lvl="0" defTabSz="914400">
              <a:spcBef>
                <a:spcPct val="0"/>
              </a:spcBef>
            </a:pPr>
            <a:r>
              <a:rPr lang="en-US"/>
              <a:t>TITLE 32 PT. BLACK. REGULAR. UPPERCASE.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53567C-9997-D34B-8327-05DCB0239D55}"/>
              </a:ext>
            </a:extLst>
          </p:cNvPr>
          <p:cNvCxnSpPr>
            <a:cxnSpLocks/>
          </p:cNvCxnSpPr>
          <p:nvPr/>
        </p:nvCxnSpPr>
        <p:spPr>
          <a:xfrm>
            <a:off x="752528" y="247662"/>
            <a:ext cx="11436297" cy="0"/>
          </a:xfrm>
          <a:prstGeom prst="line">
            <a:avLst/>
          </a:prstGeom>
          <a:ln w="19050" cap="sq">
            <a:solidFill>
              <a:srgbClr val="CE1126"/>
            </a:solidFill>
            <a:head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7A2505-B409-704A-AC88-1EFFAEA7156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|  This document does not include any export controlled technical data.</a:t>
            </a:r>
            <a:endParaRPr lang="en-US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B64CAF4-449E-4DF9-B990-C06E5C7A514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7290486" y="5262727"/>
            <a:ext cx="2653615" cy="274298"/>
          </a:xfrm>
          <a:noFill/>
        </p:spPr>
        <p:txBody>
          <a:bodyPr vert="horz" lIns="0" tIns="0" rIns="0" bIns="0" rtlCol="0">
            <a:noAutofit/>
          </a:bodyPr>
          <a:lstStyle>
            <a:lvl1pPr>
              <a:defRPr lang="en-US" sz="1400" b="1" baseline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120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llins Cover: Boeing 7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B31DD464-0785-D880-B923-CB236EE309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906D481-5DCA-7F1A-4DD1-F63D4F7907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96" y="5546419"/>
            <a:ext cx="3071202" cy="51512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7AB0E-0F4E-1947-B8B6-7C262AFC57B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cs typeface="DIN-Light"/>
              </a:rPr>
              <a:t>© 2024 Collins Aerospace.   |  This document does not include any export controlled technical data.</a:t>
            </a:r>
            <a:endParaRPr lang="en-US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9A17638-870B-99B8-2EE7-7D9CAE48472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9758" y="804604"/>
            <a:ext cx="6887024" cy="300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6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52">
          <p15:clr>
            <a:srgbClr val="FBAE40"/>
          </p15:clr>
        </p15:guide>
        <p15:guide id="2" orient="horz" pos="314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ins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resenters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3" y="5387546"/>
            <a:ext cx="8980931" cy="380208"/>
          </a:xfrm>
          <a:noFill/>
        </p:spPr>
        <p:txBody>
          <a:bodyPr vert="horz" lIns="0" tIns="0" rIns="0" bIns="0" rtlCol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600" b="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16 pt. black. Sentence case.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07B205E-F640-7242-8F99-8DBCDE90BFA9}"/>
              </a:ext>
            </a:extLst>
          </p:cNvPr>
          <p:cNvSpPr/>
          <p:nvPr/>
        </p:nvSpPr>
        <p:spPr>
          <a:xfrm>
            <a:off x="358346" y="345295"/>
            <a:ext cx="11479427" cy="5598305"/>
          </a:xfrm>
          <a:custGeom>
            <a:avLst/>
            <a:gdLst>
              <a:gd name="connsiteX0" fmla="*/ 385314 w 8620665"/>
              <a:gd name="connsiteY0" fmla="*/ 0 h 4014159"/>
              <a:gd name="connsiteX1" fmla="*/ 8620665 w 8620665"/>
              <a:gd name="connsiteY1" fmla="*/ 0 h 4014159"/>
              <a:gd name="connsiteX2" fmla="*/ 8620665 w 8620665"/>
              <a:gd name="connsiteY2" fmla="*/ 4014159 h 4014159"/>
              <a:gd name="connsiteX3" fmla="*/ 0 w 8620665"/>
              <a:gd name="connsiteY3" fmla="*/ 4014159 h 4014159"/>
              <a:gd name="connsiteX4" fmla="*/ 0 w 8620665"/>
              <a:gd name="connsiteY4" fmla="*/ 408317 h 4014159"/>
              <a:gd name="connsiteX0" fmla="*/ 304632 w 8620665"/>
              <a:gd name="connsiteY0" fmla="*/ 8965 h 4014159"/>
              <a:gd name="connsiteX1" fmla="*/ 8620665 w 8620665"/>
              <a:gd name="connsiteY1" fmla="*/ 0 h 4014159"/>
              <a:gd name="connsiteX2" fmla="*/ 8620665 w 8620665"/>
              <a:gd name="connsiteY2" fmla="*/ 4014159 h 4014159"/>
              <a:gd name="connsiteX3" fmla="*/ 0 w 8620665"/>
              <a:gd name="connsiteY3" fmla="*/ 4014159 h 4014159"/>
              <a:gd name="connsiteX4" fmla="*/ 0 w 8620665"/>
              <a:gd name="connsiteY4" fmla="*/ 408317 h 4014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20665" h="4014159">
                <a:moveTo>
                  <a:pt x="304632" y="8965"/>
                </a:moveTo>
                <a:lnTo>
                  <a:pt x="8620665" y="0"/>
                </a:lnTo>
                <a:lnTo>
                  <a:pt x="8620665" y="4014159"/>
                </a:lnTo>
                <a:lnTo>
                  <a:pt x="0" y="4014159"/>
                </a:lnTo>
                <a:lnTo>
                  <a:pt x="0" y="408317"/>
                </a:lnTo>
              </a:path>
            </a:pathLst>
          </a:custGeom>
          <a:noFill/>
          <a:ln w="19050">
            <a:solidFill>
              <a:srgbClr val="CE1126"/>
            </a:solidFill>
            <a:headEnd type="oval" w="sm" len="sm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Section title">
            <a:extLst>
              <a:ext uri="{FF2B5EF4-FFF2-40B4-BE49-F238E27FC236}">
                <a16:creationId xmlns:a16="http://schemas.microsoft.com/office/drawing/2014/main" id="{FB96A9C0-602E-4E40-BB2F-1E0A929E9E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944" y="2854411"/>
            <a:ext cx="8980931" cy="2533135"/>
          </a:xfrm>
          <a:noFill/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sz="4500" b="0" cap="all" baseline="0" dirty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>
              <a:spcBef>
                <a:spcPts val="1000"/>
              </a:spcBef>
              <a:buSzPct val="115000"/>
              <a:buFont typeface="Arial" panose="020B0604020202020204" pitchFamily="34" charset="0"/>
            </a:pPr>
            <a:r>
              <a:rPr lang="en-US"/>
              <a:t>SECTION TITLE. 45 PT. BLACK. REGULAR. UPPERCASE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1D75C1-9F8C-0245-BAA7-15A97DC4E16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|  This document does not include any export controlled technical data.</a:t>
            </a:r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2987A25-04E0-42F0-A5A6-144DC2FDAB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469" y="6282751"/>
            <a:ext cx="1307035" cy="21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377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0EDAC1-8055-B14A-90F8-71A97F17FF1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 |  This document does not include any export controlled technical data.</a:t>
            </a:r>
            <a:endParaRPr lang="en-US"/>
          </a:p>
        </p:txBody>
      </p:sp>
      <p:sp>
        <p:nvSpPr>
          <p:cNvPr id="8" name="Takeaway bar"/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7569"/>
            <a:ext cx="10820399" cy="268279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4" name="Body">
            <a:extLst>
              <a:ext uri="{FF2B5EF4-FFF2-40B4-BE49-F238E27FC236}">
                <a16:creationId xmlns:a16="http://schemas.microsoft.com/office/drawing/2014/main" id="{D00119A4-DE1F-4380-90A7-FA0A9C7D458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85800" y="1476375"/>
            <a:ext cx="10829925" cy="37814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Main bullet. 22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4473"/>
            <a:ext cx="10811256" cy="6766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b="0"/>
            </a:lvl1pPr>
          </a:lstStyle>
          <a:p>
            <a:r>
              <a:rPr lang="en-US"/>
              <a:t>TITLE. 32 PT. BLACK. REGULAR. UPPERCASE. TWO LINES MAX.</a:t>
            </a:r>
          </a:p>
        </p:txBody>
      </p:sp>
    </p:spTree>
    <p:extLst>
      <p:ext uri="{BB962C8B-B14F-4D97-AF65-F5344CB8AC3E}">
        <p14:creationId xmlns:p14="http://schemas.microsoft.com/office/powerpoint/2010/main" val="12583746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1 column/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CC1998-8757-C840-AADE-7B8BA99317B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 |  This document does not include any export controlled technical data.</a:t>
            </a:r>
            <a:endParaRPr lang="en-US"/>
          </a:p>
        </p:txBody>
      </p:sp>
      <p:sp>
        <p:nvSpPr>
          <p:cNvPr id="8" name="Takeaway bar"/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7569"/>
            <a:ext cx="10820399" cy="268279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3" name="Subhead1"/>
          <p:cNvSpPr>
            <a:spLocks noGrp="1"/>
          </p:cNvSpPr>
          <p:nvPr>
            <p:ph type="body" sz="quarter" idx="17" hasCustomPrompt="1"/>
          </p:nvPr>
        </p:nvSpPr>
        <p:spPr>
          <a:xfrm>
            <a:off x="685800" y="1572733"/>
            <a:ext cx="10820400" cy="341632"/>
          </a:xfrm>
          <a:noFill/>
        </p:spPr>
        <p:txBody>
          <a:bodyPr wrap="square" bIns="9144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800" b="1" baseline="0">
                <a:solidFill>
                  <a:srgbClr val="CE1126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5" name="Body">
            <a:extLst>
              <a:ext uri="{FF2B5EF4-FFF2-40B4-BE49-F238E27FC236}">
                <a16:creationId xmlns:a16="http://schemas.microsoft.com/office/drawing/2014/main" id="{0DE266AD-78E5-4D5A-B25C-844958695D79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85800" y="2008188"/>
            <a:ext cx="10829925" cy="3783012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US"/>
              <a:t>Main bullet. 22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4473"/>
            <a:ext cx="10811256" cy="676653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ct val="80000"/>
              </a:lnSpc>
              <a:defRPr/>
            </a:lvl1pPr>
          </a:lstStyle>
          <a:p>
            <a:r>
              <a:rPr lang="en-US"/>
              <a:t>TITLE. 32 PT. BLACK. REGULAR. UPPERCASE. TWO LINES MAX.</a:t>
            </a:r>
          </a:p>
        </p:txBody>
      </p:sp>
    </p:spTree>
    <p:extLst>
      <p:ext uri="{BB962C8B-B14F-4D97-AF65-F5344CB8AC3E}">
        <p14:creationId xmlns:p14="http://schemas.microsoft.com/office/powerpoint/2010/main" val="3297668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1 column/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1C86D5-FAD5-0C48-B07B-53F7036D5DF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 |  This document does not include any export controlled technical data.</a:t>
            </a:r>
            <a:endParaRPr lang="en-US"/>
          </a:p>
        </p:txBody>
      </p:sp>
      <p:sp>
        <p:nvSpPr>
          <p:cNvPr id="11" name="Takeaway bar"/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7569"/>
            <a:ext cx="10820399" cy="268279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381500" y="1572733"/>
            <a:ext cx="7124700" cy="4218468"/>
          </a:xfrm>
          <a:solidFill>
            <a:schemeClr val="bg2"/>
          </a:solidFill>
        </p:spPr>
        <p:txBody>
          <a:bodyPr tIns="1188720"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insert photo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4473"/>
            <a:ext cx="10811256" cy="6766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b="0" spc="300"/>
            </a:lvl1pPr>
          </a:lstStyle>
          <a:p>
            <a:r>
              <a:rPr lang="en-US"/>
              <a:t>TITLE. 32 PT. BLACK. REGULAR. UPPERCASE. TWO LINES MAX.</a:t>
            </a:r>
          </a:p>
        </p:txBody>
      </p:sp>
      <p:sp>
        <p:nvSpPr>
          <p:cNvPr id="13" name="Body1">
            <a:extLst>
              <a:ext uri="{FF2B5EF4-FFF2-40B4-BE49-F238E27FC236}">
                <a16:creationId xmlns:a16="http://schemas.microsoft.com/office/drawing/2014/main" id="{62E3D089-68B7-4822-83BC-A3AB43C943B9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95325" y="2259013"/>
            <a:ext cx="3417888" cy="353218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</p:txBody>
      </p:sp>
      <p:sp>
        <p:nvSpPr>
          <p:cNvPr id="14" name="Subhead1">
            <a:extLst>
              <a:ext uri="{FF2B5EF4-FFF2-40B4-BE49-F238E27FC236}">
                <a16:creationId xmlns:a16="http://schemas.microsoft.com/office/drawing/2014/main" id="{F579EC20-F4D4-4102-932C-DDE7FC33EB9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325" y="1572733"/>
            <a:ext cx="3419475" cy="590931"/>
          </a:xfrm>
          <a:noFill/>
        </p:spPr>
        <p:txBody>
          <a:bodyPr vert="horz" wrap="square" lIns="0" tIns="0" rIns="0" bIns="9144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</p:spTree>
    <p:extLst>
      <p:ext uri="{BB962C8B-B14F-4D97-AF65-F5344CB8AC3E}">
        <p14:creationId xmlns:p14="http://schemas.microsoft.com/office/powerpoint/2010/main" val="3015971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41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054B65-0620-854F-BFAF-B71F0AF716D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 |  This document does not include any export controlled technical data.</a:t>
            </a:r>
            <a:endParaRPr lang="en-US"/>
          </a:p>
        </p:txBody>
      </p:sp>
      <p:sp>
        <p:nvSpPr>
          <p:cNvPr id="9" name="Takeaway bar"/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7569"/>
            <a:ext cx="10820399" cy="268279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6" name="Body2">
            <a:extLst>
              <a:ext uri="{FF2B5EF4-FFF2-40B4-BE49-F238E27FC236}">
                <a16:creationId xmlns:a16="http://schemas.microsoft.com/office/drawing/2014/main" id="{CE5A0B61-2E74-4DCF-A089-4B28CB5CEC6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48400" y="2041525"/>
            <a:ext cx="5267325" cy="37226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Body1">
            <a:extLst>
              <a:ext uri="{FF2B5EF4-FFF2-40B4-BE49-F238E27FC236}">
                <a16:creationId xmlns:a16="http://schemas.microsoft.com/office/drawing/2014/main" id="{8D572E75-F16E-465B-810F-8CDC10E16AAA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95325" y="2068513"/>
            <a:ext cx="5246688" cy="37226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ubhead2"/>
          <p:cNvSpPr>
            <a:spLocks noGrp="1"/>
          </p:cNvSpPr>
          <p:nvPr>
            <p:ph type="body" sz="quarter" idx="22" hasCustomPrompt="1"/>
          </p:nvPr>
        </p:nvSpPr>
        <p:spPr>
          <a:xfrm>
            <a:off x="6248400" y="1572733"/>
            <a:ext cx="5248274" cy="341632"/>
          </a:xfrm>
          <a:noFill/>
        </p:spPr>
        <p:txBody>
          <a:bodyPr wrap="square" bIns="9144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2" name="Subhead1"/>
          <p:cNvSpPr>
            <a:spLocks noGrp="1"/>
          </p:cNvSpPr>
          <p:nvPr>
            <p:ph type="body" sz="quarter" idx="21" hasCustomPrompt="1"/>
          </p:nvPr>
        </p:nvSpPr>
        <p:spPr>
          <a:xfrm>
            <a:off x="695325" y="1572733"/>
            <a:ext cx="5248274" cy="341632"/>
          </a:xfrm>
          <a:noFill/>
        </p:spPr>
        <p:txBody>
          <a:bodyPr wrap="square" bIns="9144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5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4473"/>
            <a:ext cx="10811256" cy="6766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en-US"/>
              <a:t>TITLE. 32 PT. BLACK. REGULAR. UPPERCASE. TWO LINES MAX.</a:t>
            </a:r>
          </a:p>
        </p:txBody>
      </p:sp>
    </p:spTree>
    <p:extLst>
      <p:ext uri="{BB962C8B-B14F-4D97-AF65-F5344CB8AC3E}">
        <p14:creationId xmlns:p14="http://schemas.microsoft.com/office/powerpoint/2010/main" val="3536132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ins Content: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25C011-809B-F142-87DD-B50CF52804E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85293" y="6583702"/>
            <a:ext cx="10072498" cy="274298"/>
          </a:xfrm>
          <a:prstGeom prst="rect">
            <a:avLst/>
          </a:prstGeom>
        </p:spPr>
        <p:txBody>
          <a:bodyPr/>
          <a:lstStyle/>
          <a:p>
            <a:r>
              <a:rPr lang="en-US">
                <a:cs typeface="DIN-Light"/>
              </a:rPr>
              <a:t>© 2024 Collins Aerospace.  |  This document does not include any export controlled technical data.</a:t>
            </a:r>
            <a:endParaRPr lang="en-US"/>
          </a:p>
        </p:txBody>
      </p:sp>
      <p:sp>
        <p:nvSpPr>
          <p:cNvPr id="11" name="Takeaway bar"/>
          <p:cNvSpPr>
            <a:spLocks noGrp="1"/>
          </p:cNvSpPr>
          <p:nvPr>
            <p:ph type="body" sz="quarter" idx="15" hasCustomPrompt="1"/>
          </p:nvPr>
        </p:nvSpPr>
        <p:spPr>
          <a:xfrm>
            <a:off x="694944" y="5917569"/>
            <a:ext cx="10820399" cy="268279"/>
          </a:xfrm>
          <a:solidFill>
            <a:schemeClr val="accent1"/>
          </a:solidFill>
        </p:spPr>
        <p:txBody>
          <a:bodyPr vert="horz" wrap="square" lIns="621792" tIns="64008" rIns="621792" bIns="36576" rtlCol="0" anchor="b" anchorCtr="0">
            <a:spAutoFit/>
          </a:bodyPr>
          <a:lstStyle>
            <a:lvl1pPr marL="0" indent="0" algn="ctr" defTabSz="0">
              <a:lnSpc>
                <a:spcPts val="1300"/>
              </a:lnSpc>
              <a:spcBef>
                <a:spcPts val="0"/>
              </a:spcBef>
              <a:buFontTx/>
              <a:buNone/>
              <a:def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Optional takeaway bar. White. Bold. 16 pt. Centered. Sentence case.</a:t>
            </a:r>
          </a:p>
        </p:txBody>
      </p:sp>
      <p:sp>
        <p:nvSpPr>
          <p:cNvPr id="8" name="Body3">
            <a:extLst>
              <a:ext uri="{FF2B5EF4-FFF2-40B4-BE49-F238E27FC236}">
                <a16:creationId xmlns:a16="http://schemas.microsoft.com/office/drawing/2014/main" id="{A3D382C2-293B-4490-AE51-4E1CD94BA47F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8059738" y="2259013"/>
            <a:ext cx="3455987" cy="353218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</p:txBody>
      </p:sp>
      <p:sp>
        <p:nvSpPr>
          <p:cNvPr id="6" name="Body2">
            <a:extLst>
              <a:ext uri="{FF2B5EF4-FFF2-40B4-BE49-F238E27FC236}">
                <a16:creationId xmlns:a16="http://schemas.microsoft.com/office/drawing/2014/main" id="{CB45F684-2379-4650-9BC3-F6532116FE5A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364038" y="2259013"/>
            <a:ext cx="3446462" cy="353218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</p:txBody>
      </p:sp>
      <p:sp>
        <p:nvSpPr>
          <p:cNvPr id="4" name="Body1">
            <a:extLst>
              <a:ext uri="{FF2B5EF4-FFF2-40B4-BE49-F238E27FC236}">
                <a16:creationId xmlns:a16="http://schemas.microsoft.com/office/drawing/2014/main" id="{506B5483-5F87-4B37-8B61-92E335D4AC6C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95325" y="2259013"/>
            <a:ext cx="3417888" cy="353218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Main bullet. 18 pt. black. Regular. Sentence case.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</p:txBody>
      </p:sp>
      <p:sp>
        <p:nvSpPr>
          <p:cNvPr id="16" name="Subhead3"/>
          <p:cNvSpPr>
            <a:spLocks noGrp="1"/>
          </p:cNvSpPr>
          <p:nvPr>
            <p:ph type="body" sz="quarter" idx="24" hasCustomPrompt="1"/>
          </p:nvPr>
        </p:nvSpPr>
        <p:spPr>
          <a:xfrm>
            <a:off x="8077200" y="1572733"/>
            <a:ext cx="3419475" cy="590931"/>
          </a:xfrm>
          <a:noFill/>
        </p:spPr>
        <p:txBody>
          <a:bodyPr vert="horz" wrap="square" lIns="0" tIns="0" rIns="0" bIns="9144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5" name="Subhead2"/>
          <p:cNvSpPr>
            <a:spLocks noGrp="1"/>
          </p:cNvSpPr>
          <p:nvPr>
            <p:ph type="body" sz="quarter" idx="23" hasCustomPrompt="1"/>
          </p:nvPr>
        </p:nvSpPr>
        <p:spPr>
          <a:xfrm>
            <a:off x="4364234" y="1572733"/>
            <a:ext cx="3419475" cy="590931"/>
          </a:xfrm>
          <a:noFill/>
        </p:spPr>
        <p:txBody>
          <a:bodyPr vert="horz" wrap="square" lIns="0" tIns="0" rIns="0" bIns="9144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4" name="Subhead1"/>
          <p:cNvSpPr>
            <a:spLocks noGrp="1"/>
          </p:cNvSpPr>
          <p:nvPr>
            <p:ph type="body" sz="quarter" idx="21" hasCustomPrompt="1"/>
          </p:nvPr>
        </p:nvSpPr>
        <p:spPr>
          <a:xfrm>
            <a:off x="695325" y="1572733"/>
            <a:ext cx="3419475" cy="590931"/>
          </a:xfrm>
          <a:noFill/>
        </p:spPr>
        <p:txBody>
          <a:bodyPr vert="horz" wrap="square" lIns="0" tIns="0" rIns="0" bIns="9144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 lang="en-US" sz="1800" b="1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 18 pt. RTX red. Bold. Sentence case.</a:t>
            </a:r>
          </a:p>
        </p:txBody>
      </p:sp>
      <p:sp>
        <p:nvSpPr>
          <p:cNvPr id="17" name="Title 5"/>
          <p:cNvSpPr>
            <a:spLocks noGrp="1"/>
          </p:cNvSpPr>
          <p:nvPr>
            <p:ph type="title" hasCustomPrompt="1"/>
          </p:nvPr>
        </p:nvSpPr>
        <p:spPr>
          <a:xfrm>
            <a:off x="694944" y="514473"/>
            <a:ext cx="10811256" cy="6766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en-US"/>
              <a:t>TITLE. 32 PT. BLACK. REGULAR. UPPERCASE. TWO LINES MAX.</a:t>
            </a:r>
          </a:p>
        </p:txBody>
      </p:sp>
    </p:spTree>
    <p:extLst>
      <p:ext uri="{BB962C8B-B14F-4D97-AF65-F5344CB8AC3E}">
        <p14:creationId xmlns:p14="http://schemas.microsoft.com/office/powerpoint/2010/main" val="3355643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78B6C8E1-5162-A049-A9C3-1F56E4D8CBF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39469" y="6282751"/>
            <a:ext cx="1307035" cy="216396"/>
          </a:xfrm>
          <a:prstGeom prst="rect">
            <a:avLst/>
          </a:prstGeom>
        </p:spPr>
      </p:pic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>
          <a:xfrm>
            <a:off x="10983397" y="6380414"/>
            <a:ext cx="53194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165E6F-54ED-4977-A15E-D44BE7238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Body"/>
          <p:cNvSpPr>
            <a:spLocks noGrp="1"/>
          </p:cNvSpPr>
          <p:nvPr>
            <p:ph type="body" idx="1"/>
          </p:nvPr>
        </p:nvSpPr>
        <p:spPr>
          <a:xfrm>
            <a:off x="685800" y="1465711"/>
            <a:ext cx="10821419" cy="42291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694944" y="492841"/>
            <a:ext cx="10811256" cy="6797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6676FC-D680-2646-8177-363F9684694B}"/>
              </a:ext>
            </a:extLst>
          </p:cNvPr>
          <p:cNvCxnSpPr>
            <a:cxnSpLocks/>
          </p:cNvCxnSpPr>
          <p:nvPr/>
        </p:nvCxnSpPr>
        <p:spPr>
          <a:xfrm>
            <a:off x="752528" y="275372"/>
            <a:ext cx="11436297" cy="0"/>
          </a:xfrm>
          <a:prstGeom prst="line">
            <a:avLst/>
          </a:prstGeom>
          <a:ln w="19050" cap="sq">
            <a:solidFill>
              <a:srgbClr val="CE1126"/>
            </a:solidFill>
            <a:head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FC5ED-8E49-43F4-AC11-0F643E32B9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94762" y="5855050"/>
            <a:ext cx="1020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63AC8BC7-1E60-49AF-AB8C-E1A273601F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963949" y="6956980"/>
            <a:ext cx="2264102" cy="92333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30188" indent="-2301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algn="ctr"/>
            <a:endParaRPr lang="en-US" sz="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5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hf hdr="0" dt="0"/>
  <p:txStyles>
    <p:titleStyle>
      <a:lvl1pPr marL="0" algn="l" defTabSz="914400" rtl="0" eaLnBrk="1" latinLnBrk="0" hangingPunct="1">
        <a:lnSpc>
          <a:spcPct val="80000"/>
        </a:lnSpc>
        <a:spcBef>
          <a:spcPct val="0"/>
        </a:spcBef>
        <a:buNone/>
        <a:defRPr lang="en-US" sz="3200" b="0" kern="1200" cap="all" spc="300" baseline="0" dirty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19456" indent="-219456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75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38912" indent="-219456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1792" indent="-219456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8" indent="-219456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60704" indent="-219456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288">
          <p15:clr>
            <a:srgbClr val="547EBF"/>
          </p15:clr>
        </p15:guide>
        <p15:guide id="16" orient="horz" pos="720">
          <p15:clr>
            <a:srgbClr val="547EBF"/>
          </p15:clr>
        </p15:guide>
        <p15:guide id="17" orient="horz" pos="480">
          <p15:clr>
            <a:srgbClr val="547EBF"/>
          </p15:clr>
        </p15:guide>
        <p15:guide id="18" orient="horz" pos="984">
          <p15:clr>
            <a:srgbClr val="F26B43"/>
          </p15:clr>
        </p15:guide>
        <p15:guide id="19" orient="horz" pos="3648">
          <p15:clr>
            <a:srgbClr val="F26B43"/>
          </p15:clr>
        </p15:guide>
        <p15:guide id="20" pos="432" userDrawn="1">
          <p15:clr>
            <a:srgbClr val="A4A3A4"/>
          </p15:clr>
        </p15:guide>
        <p15:guide id="21" pos="7248" userDrawn="1">
          <p15:clr>
            <a:srgbClr val="A4A3A4"/>
          </p15:clr>
        </p15:guide>
        <p15:guide id="22" pos="1416" userDrawn="1">
          <p15:clr>
            <a:srgbClr val="A4A3A4"/>
          </p15:clr>
        </p15:guide>
        <p15:guide id="23" pos="1608" userDrawn="1">
          <p15:clr>
            <a:srgbClr val="A4A3A4"/>
          </p15:clr>
        </p15:guide>
        <p15:guide id="24" pos="2592" userDrawn="1">
          <p15:clr>
            <a:srgbClr val="A4A3A4"/>
          </p15:clr>
        </p15:guide>
        <p15:guide id="25" pos="2760" userDrawn="1">
          <p15:clr>
            <a:srgbClr val="A4A3A4"/>
          </p15:clr>
        </p15:guide>
        <p15:guide id="26" pos="3744" userDrawn="1">
          <p15:clr>
            <a:srgbClr val="A4A3A4"/>
          </p15:clr>
        </p15:guide>
        <p15:guide id="27" pos="3936" userDrawn="1">
          <p15:clr>
            <a:srgbClr val="A4A3A4"/>
          </p15:clr>
        </p15:guide>
        <p15:guide id="28" pos="4920" userDrawn="1">
          <p15:clr>
            <a:srgbClr val="A4A3A4"/>
          </p15:clr>
        </p15:guide>
        <p15:guide id="29" pos="5088" userDrawn="1">
          <p15:clr>
            <a:srgbClr val="A4A3A4"/>
          </p15:clr>
        </p15:guide>
        <p15:guide id="30" pos="6072" userDrawn="1">
          <p15:clr>
            <a:srgbClr val="A4A3A4"/>
          </p15:clr>
        </p15:guide>
        <p15:guide id="31" pos="6264" userDrawn="1">
          <p15:clr>
            <a:srgbClr val="A4A3A4"/>
          </p15:clr>
        </p15:guide>
        <p15:guide id="32" orient="horz" pos="3888" userDrawn="1">
          <p15:clr>
            <a:srgbClr val="547EBF"/>
          </p15:clr>
        </p15:guide>
        <p15:guide id="33" orient="horz" pos="1296" userDrawn="1">
          <p15:clr>
            <a:srgbClr val="547EBF"/>
          </p15:clr>
        </p15:guide>
        <p15:guide id="34" orient="horz" pos="2592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B9AA8-F0B3-D04C-B1BC-78EDDA5779A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50"/>
              <a:t>© 2024 Collins Aerospace.  |  This document does not include any export controlled technical data.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849100-7C86-5F7C-6764-0D8705F7EB5B}"/>
              </a:ext>
            </a:extLst>
          </p:cNvPr>
          <p:cNvSpPr txBox="1"/>
          <p:nvPr/>
        </p:nvSpPr>
        <p:spPr>
          <a:xfrm>
            <a:off x="843280" y="3744513"/>
            <a:ext cx="11074400" cy="107721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Trajectory Based Operations – Industry View</a:t>
            </a:r>
            <a:br>
              <a:rPr lang="en-US" dirty="0"/>
            </a:br>
            <a:r>
              <a:rPr lang="en-US" dirty="0"/>
              <a:t>Develop a Foundation Of Enabling Services for TBO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CCECD1-0F9A-C417-E778-23CBEB84E486}"/>
              </a:ext>
            </a:extLst>
          </p:cNvPr>
          <p:cNvSpPr txBox="1"/>
          <p:nvPr/>
        </p:nvSpPr>
        <p:spPr>
          <a:xfrm>
            <a:off x="85293" y="45849"/>
            <a:ext cx="9773920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TBO Symposium / 4-6 June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1DD129-A654-F575-3DB8-BF9C872F6948}"/>
              </a:ext>
            </a:extLst>
          </p:cNvPr>
          <p:cNvSpPr txBox="1"/>
          <p:nvPr/>
        </p:nvSpPr>
        <p:spPr>
          <a:xfrm>
            <a:off x="7295171" y="5508057"/>
            <a:ext cx="5322901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Philippe LIEVIN</a:t>
            </a:r>
          </a:p>
          <a:p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 Services - Business Development Director</a:t>
            </a:r>
          </a:p>
        </p:txBody>
      </p:sp>
    </p:spTree>
    <p:extLst>
      <p:ext uri="{BB962C8B-B14F-4D97-AF65-F5344CB8AC3E}">
        <p14:creationId xmlns:p14="http://schemas.microsoft.com/office/powerpoint/2010/main" val="21301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EFB02A-E41D-9939-A720-598C9E935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4463" y="6492875"/>
            <a:ext cx="531812" cy="365125"/>
          </a:xfrm>
        </p:spPr>
        <p:txBody>
          <a:bodyPr anchor="ctr"/>
          <a:lstStyle/>
          <a:p>
            <a:fld id="{07165E6F-54ED-4977-A15E-D44BE7238A6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AFDA79-965D-BF9B-EFB5-C26EC80D519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85293" y="6583702"/>
            <a:ext cx="10072498" cy="274298"/>
          </a:xfrm>
        </p:spPr>
        <p:txBody>
          <a:bodyPr/>
          <a:lstStyle/>
          <a:p>
            <a:r>
              <a:rPr lang="en-US" sz="1000" dirty="0"/>
              <a:t>© 2024 Collins Aerospace.   |  This document does not include any export controlled technical data.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6B2A3E3-3018-F01E-82B2-9BAA6BF4F0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5325" y="745813"/>
            <a:ext cx="10820400" cy="341312"/>
          </a:xfrm>
        </p:spPr>
        <p:txBody>
          <a:bodyPr/>
          <a:lstStyle/>
          <a:p>
            <a:r>
              <a:rPr lang="en-US" dirty="0"/>
              <a:t>Build a robust foundation of “Core” Services for TBO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492F0B-BCDE-A460-D62F-CBD4C5C26799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85800" y="1210389"/>
            <a:ext cx="11292840" cy="3783012"/>
          </a:xfrm>
        </p:spPr>
        <p:txBody>
          <a:bodyPr/>
          <a:lstStyle/>
          <a:p>
            <a:r>
              <a:rPr lang="en-US" sz="2000" dirty="0"/>
              <a:t>The high-level principle of TBO is to “Share Information” across multiple stakeholders </a:t>
            </a:r>
          </a:p>
          <a:p>
            <a:pPr lvl="1"/>
            <a:r>
              <a:rPr lang="en-US" sz="1600" dirty="0"/>
              <a:t>ACC, Aircraft, AOC, Airports, NM… </a:t>
            </a:r>
          </a:p>
          <a:p>
            <a:pPr lvl="1"/>
            <a:r>
              <a:rPr lang="en-US" sz="1600" dirty="0"/>
              <a:t>Information in Multiple Data Formats / Protocols: EPP (ADS-C Based), new CPDLC Messages (e.g., Enhanced Clearances)</a:t>
            </a:r>
          </a:p>
          <a:p>
            <a:pPr lvl="1"/>
            <a:r>
              <a:rPr lang="en-US" sz="1600" dirty="0"/>
              <a:t>Latest discussions in SESAR TBO Projects suggests that AID / EFBs may play a role in the TBO Ops</a:t>
            </a:r>
          </a:p>
          <a:p>
            <a:pPr lvl="1"/>
            <a:endParaRPr lang="en-US" sz="1600" dirty="0"/>
          </a:p>
          <a:p>
            <a:r>
              <a:rPr lang="en-US" sz="2000" dirty="0"/>
              <a:t>Efficient Data Sharing for TBO requires 4 Layers of services: </a:t>
            </a:r>
          </a:p>
          <a:p>
            <a:pPr lvl="1"/>
            <a:r>
              <a:rPr lang="en-US" sz="1600" b="1" dirty="0"/>
              <a:t>Network</a:t>
            </a:r>
            <a:r>
              <a:rPr lang="en-US" sz="1600" dirty="0"/>
              <a:t>: Network services (VDLM2, IP Links, </a:t>
            </a:r>
            <a:r>
              <a:rPr lang="en-US" sz="1600" dirty="0" err="1"/>
              <a:t>AoIP</a:t>
            </a:r>
            <a:r>
              <a:rPr lang="en-US" sz="1600" dirty="0"/>
              <a:t>, next gen Datalinks…)</a:t>
            </a:r>
          </a:p>
          <a:p>
            <a:pPr lvl="1"/>
            <a:r>
              <a:rPr lang="en-US" sz="1600" b="1" dirty="0"/>
              <a:t>Interconnect</a:t>
            </a:r>
            <a:r>
              <a:rPr lang="en-US" sz="1600" dirty="0"/>
              <a:t>: interconnect Data Producers with Data Consumers </a:t>
            </a:r>
          </a:p>
          <a:p>
            <a:pPr lvl="1"/>
            <a:r>
              <a:rPr lang="en-US" sz="1600" b="1" dirty="0"/>
              <a:t>Data Layer</a:t>
            </a:r>
            <a:r>
              <a:rPr lang="en-US" sz="1600" dirty="0"/>
              <a:t>: Data Distribution between existing and future stakeholders</a:t>
            </a:r>
          </a:p>
          <a:p>
            <a:pPr lvl="1"/>
            <a:r>
              <a:rPr lang="en-US" sz="1600" b="1" dirty="0"/>
              <a:t>Application Layer</a:t>
            </a:r>
            <a:r>
              <a:rPr lang="en-US" sz="1600" dirty="0"/>
              <a:t>: Includes both Avionics and Ground Based applications and services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02F3E7E-D13A-31D1-BCC4-4458459A9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90525"/>
            <a:ext cx="10810875" cy="390525"/>
          </a:xfrm>
        </p:spPr>
        <p:txBody>
          <a:bodyPr/>
          <a:lstStyle/>
          <a:p>
            <a:r>
              <a:rPr lang="en-US" sz="2400" dirty="0"/>
              <a:t>Trajectory Based Operations – Industry View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033DB19-04A5-CC33-71C7-82D66B4B2B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5800" y="5176975"/>
            <a:ext cx="10820399" cy="794576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dirty="0"/>
              <a:t>Beyond the definition of the “TBO business objects” worked in the SESAR TBO Projects, it is necessary to build a robust foundation of “Core” services for TBO </a:t>
            </a:r>
          </a:p>
        </p:txBody>
      </p:sp>
    </p:spTree>
    <p:extLst>
      <p:ext uri="{BB962C8B-B14F-4D97-AF65-F5344CB8AC3E}">
        <p14:creationId xmlns:p14="http://schemas.microsoft.com/office/powerpoint/2010/main" val="407642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1">
            <a:extLst>
              <a:ext uri="{FF2B5EF4-FFF2-40B4-BE49-F238E27FC236}">
                <a16:creationId xmlns:a16="http://schemas.microsoft.com/office/drawing/2014/main" id="{D39C0C7C-3E00-DFC3-95D8-E1B08BEA5361}"/>
              </a:ext>
            </a:extLst>
          </p:cNvPr>
          <p:cNvSpPr txBox="1">
            <a:spLocks/>
          </p:cNvSpPr>
          <p:nvPr/>
        </p:nvSpPr>
        <p:spPr>
          <a:xfrm>
            <a:off x="11515572" y="6492875"/>
            <a:ext cx="531812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165E6F-54ED-4977-A15E-D44BE7238A6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707735-3373-1E3D-2B73-92355751F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49404" y="6380414"/>
            <a:ext cx="531946" cy="365125"/>
          </a:xfrm>
        </p:spPr>
        <p:txBody>
          <a:bodyPr/>
          <a:lstStyle/>
          <a:p>
            <a:fld id="{07165E6F-54ED-4977-A15E-D44BE7238A6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6DF3E-622A-8DA7-0E2F-4CC7031CDE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-58891" y="6608390"/>
            <a:ext cx="10072498" cy="274298"/>
          </a:xfrm>
        </p:spPr>
        <p:txBody>
          <a:bodyPr/>
          <a:lstStyle/>
          <a:p>
            <a:r>
              <a:rPr lang="en-US" sz="1050" dirty="0">
                <a:cs typeface="DIN-Light"/>
              </a:rPr>
              <a:t>© 2024 Collins Aerospace.   |  This document does not include any export controlled technical data.</a:t>
            </a:r>
            <a:endParaRPr lang="en-US" sz="105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FE8431C-5B88-F2CC-8F76-3548D43C1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30" y="376620"/>
            <a:ext cx="11577369" cy="345240"/>
          </a:xfrm>
        </p:spPr>
        <p:txBody>
          <a:bodyPr/>
          <a:lstStyle/>
          <a:p>
            <a:r>
              <a:rPr lang="en-US" sz="2000" dirty="0"/>
              <a:t>Collins Aerospace - 4 Layers of Focus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EC2A13B-8D1F-916C-22CD-E4ABF55AE309}"/>
              </a:ext>
            </a:extLst>
          </p:cNvPr>
          <p:cNvSpPr/>
          <p:nvPr/>
        </p:nvSpPr>
        <p:spPr>
          <a:xfrm>
            <a:off x="324919" y="2319215"/>
            <a:ext cx="11636259" cy="122075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90C22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0DC6DE-01A6-C9BD-F65E-1B5A986D5204}"/>
              </a:ext>
            </a:extLst>
          </p:cNvPr>
          <p:cNvSpPr/>
          <p:nvPr/>
        </p:nvSpPr>
        <p:spPr>
          <a:xfrm>
            <a:off x="324918" y="3728706"/>
            <a:ext cx="11651145" cy="125829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FBA2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7AFC792-B28F-C23D-6B2C-99A7989BA118}"/>
              </a:ext>
            </a:extLst>
          </p:cNvPr>
          <p:cNvSpPr/>
          <p:nvPr/>
        </p:nvSpPr>
        <p:spPr>
          <a:xfrm>
            <a:off x="928677" y="2430825"/>
            <a:ext cx="792088" cy="792088"/>
          </a:xfrm>
          <a:prstGeom prst="ellipse">
            <a:avLst/>
          </a:prstGeom>
          <a:solidFill>
            <a:srgbClr val="90C22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F8F63AF-834C-988C-8E3A-2FE4A284FCC2}"/>
              </a:ext>
            </a:extLst>
          </p:cNvPr>
          <p:cNvSpPr/>
          <p:nvPr/>
        </p:nvSpPr>
        <p:spPr>
          <a:xfrm>
            <a:off x="909845" y="3841834"/>
            <a:ext cx="792088" cy="792088"/>
          </a:xfrm>
          <a:prstGeom prst="ellipse">
            <a:avLst/>
          </a:prstGeom>
          <a:solidFill>
            <a:srgbClr val="FBA2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0E29033-35A2-F671-73CE-26374D9C9CB5}"/>
              </a:ext>
            </a:extLst>
          </p:cNvPr>
          <p:cNvGrpSpPr/>
          <p:nvPr/>
        </p:nvGrpSpPr>
        <p:grpSpPr>
          <a:xfrm>
            <a:off x="541000" y="2361868"/>
            <a:ext cx="11380119" cy="1384995"/>
            <a:chOff x="385911" y="2489340"/>
            <a:chExt cx="11380119" cy="1432830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A55F6B2-29F3-CC9C-3B85-D0A4CF927DA6}"/>
                </a:ext>
              </a:extLst>
            </p:cNvPr>
            <p:cNvSpPr txBox="1"/>
            <p:nvPr/>
          </p:nvSpPr>
          <p:spPr>
            <a:xfrm>
              <a:off x="385911" y="3341228"/>
              <a:ext cx="1567443" cy="267963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cs typeface="Arial" pitchFamily="34" charset="0"/>
                </a:rPr>
                <a:t>Data Layer </a:t>
              </a:r>
              <a:endParaRPr lang="ko-KR" altLang="en-US" sz="1400" b="1" dirty="0">
                <a:solidFill>
                  <a:srgbClr val="000000">
                    <a:lumMod val="75000"/>
                    <a:lumOff val="25000"/>
                  </a:srgbClr>
                </a:solidFill>
                <a:cs typeface="Arial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CC8E3B-36CC-F6A3-0D57-EE5E08EE8570}"/>
                </a:ext>
              </a:extLst>
            </p:cNvPr>
            <p:cNvSpPr txBox="1"/>
            <p:nvPr/>
          </p:nvSpPr>
          <p:spPr>
            <a:xfrm>
              <a:off x="2189064" y="2489340"/>
              <a:ext cx="9576966" cy="1432830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rgbClr val="0070C0"/>
                  </a:solidFill>
                  <a:ea typeface="FZShuTi" pitchFamily="2" charset="-122"/>
                  <a:cs typeface="Arial" pitchFamily="34" charset="0"/>
                </a:rPr>
                <a:t>TBO = increase Data Sharing between more and more Stakeholders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Challenge to Solve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: Flexible Data Service to manage the exchanges between Data Consumers &amp; Data Producers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How Can Collins help?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Beyond the middleware already identified (e.g., FF-ICE R1 / R2)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Leverage work done in ADSP (CNS Data Service)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endParaRPr lang="en-US" altLang="ko-KR" sz="1400" dirty="0">
                <a:solidFill>
                  <a:srgbClr val="000000">
                    <a:lumMod val="75000"/>
                    <a:lumOff val="25000"/>
                  </a:srgbClr>
                </a:solidFill>
                <a:ea typeface="FZShuTi" pitchFamily="2" charset="-122"/>
                <a:cs typeface="Arial" pitchFamily="34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1065938-F8D1-610B-0A5D-8FBC05F7FD3C}"/>
              </a:ext>
            </a:extLst>
          </p:cNvPr>
          <p:cNvGrpSpPr/>
          <p:nvPr/>
        </p:nvGrpSpPr>
        <p:grpSpPr>
          <a:xfrm>
            <a:off x="89052" y="3772592"/>
            <a:ext cx="12029169" cy="1205648"/>
            <a:chOff x="-47205" y="3786979"/>
            <a:chExt cx="12029169" cy="1205648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5ED37D3-3DC2-D201-350E-C979D2CF8EEE}"/>
                </a:ext>
              </a:extLst>
            </p:cNvPr>
            <p:cNvSpPr txBox="1"/>
            <p:nvPr/>
          </p:nvSpPr>
          <p:spPr>
            <a:xfrm>
              <a:off x="-47205" y="4684850"/>
              <a:ext cx="2382287" cy="307777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cs typeface="Arial" pitchFamily="34" charset="0"/>
                </a:rPr>
                <a:t>Interconnect</a:t>
              </a:r>
              <a:endParaRPr lang="ko-KR" altLang="en-US" sz="1400" b="1" dirty="0">
                <a:solidFill>
                  <a:srgbClr val="000000">
                    <a:lumMod val="75000"/>
                    <a:lumOff val="25000"/>
                  </a:srgbClr>
                </a:solidFill>
                <a:cs typeface="Arial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FCD62B8-F931-DCFE-51FE-4B6B9E574605}"/>
                </a:ext>
              </a:extLst>
            </p:cNvPr>
            <p:cNvSpPr txBox="1"/>
            <p:nvPr/>
          </p:nvSpPr>
          <p:spPr>
            <a:xfrm>
              <a:off x="2189063" y="3786979"/>
              <a:ext cx="9792901" cy="1169551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rgbClr val="0070C0"/>
                  </a:solidFill>
                  <a:ea typeface="FZShuTi" pitchFamily="2" charset="-122"/>
                  <a:cs typeface="Arial" pitchFamily="34" charset="0"/>
                </a:rPr>
                <a:t>TBO may require the access to new Interfaces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What is Needed? 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Interface new systems (e.g., discussion on the use of AID / EFB to store the Reference Trajectory)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How Can Collins help?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 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Monitor the discussions held in the TBO Projects to align the  Products Roadmaps accordingly (e.g., AID)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Support the Trials to validate / improve the concept</a:t>
              </a:r>
            </a:p>
          </p:txBody>
        </p:sp>
      </p:grpSp>
      <p:pic>
        <p:nvPicPr>
          <p:cNvPr id="63" name="Content Placeholder 62" descr="Icon&#10;&#10;Description automatically generated">
            <a:extLst>
              <a:ext uri="{FF2B5EF4-FFF2-40B4-BE49-F238E27FC236}">
                <a16:creationId xmlns:a16="http://schemas.microsoft.com/office/drawing/2014/main" id="{0C3B5D4F-3C48-CDE3-39D0-5340E2480477}"/>
              </a:ext>
            </a:extLst>
          </p:cNvPr>
          <p:cNvPicPr>
            <a:picLocks noGrp="1" noChangeAspect="1"/>
          </p:cNvPicPr>
          <p:nvPr>
            <p:ph sz="quarter" idx="17"/>
          </p:nvPr>
        </p:nvPicPr>
        <p:blipFill>
          <a:blip r:embed="rId3"/>
          <a:stretch>
            <a:fillRect/>
          </a:stretch>
        </p:blipFill>
        <p:spPr>
          <a:xfrm>
            <a:off x="1096517" y="2603820"/>
            <a:ext cx="456409" cy="426642"/>
          </a:xfrm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15E58A23-2F95-5AD0-4E04-D09351CD303C}"/>
              </a:ext>
            </a:extLst>
          </p:cNvPr>
          <p:cNvGrpSpPr/>
          <p:nvPr/>
        </p:nvGrpSpPr>
        <p:grpSpPr>
          <a:xfrm>
            <a:off x="339805" y="5206955"/>
            <a:ext cx="11778416" cy="1435299"/>
            <a:chOff x="188661" y="5241936"/>
            <a:chExt cx="11778416" cy="1435299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D2A13E1-691C-E1DA-D84C-37D3BAC8AE2D}"/>
                </a:ext>
              </a:extLst>
            </p:cNvPr>
            <p:cNvSpPr/>
            <p:nvPr/>
          </p:nvSpPr>
          <p:spPr>
            <a:xfrm>
              <a:off x="188661" y="5241936"/>
              <a:ext cx="11651145" cy="1435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7030A0"/>
              </a:solidFill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EC82408-C9C5-1D0B-798D-03680CF64395}"/>
                </a:ext>
              </a:extLst>
            </p:cNvPr>
            <p:cNvSpPr/>
            <p:nvPr/>
          </p:nvSpPr>
          <p:spPr>
            <a:xfrm>
              <a:off x="773588" y="5395156"/>
              <a:ext cx="792088" cy="792088"/>
            </a:xfrm>
            <a:prstGeom prst="ellipse">
              <a:avLst/>
            </a:prstGeom>
            <a:solidFill>
              <a:srgbClr val="908CC2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E2C5BC6-7BB0-DF1C-0525-B7811FE89E23}"/>
                </a:ext>
              </a:extLst>
            </p:cNvPr>
            <p:cNvSpPr txBox="1"/>
            <p:nvPr/>
          </p:nvSpPr>
          <p:spPr>
            <a:xfrm>
              <a:off x="255210" y="6213420"/>
              <a:ext cx="1828844" cy="307777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cs typeface="Arial" pitchFamily="34" charset="0"/>
                </a:rPr>
                <a:t> Network</a:t>
              </a:r>
              <a:endParaRPr lang="ko-KR" altLang="en-US" sz="1400" b="1" dirty="0">
                <a:solidFill>
                  <a:srgbClr val="000000">
                    <a:lumMod val="75000"/>
                    <a:lumOff val="25000"/>
                  </a:srgbClr>
                </a:solidFill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590C89C-0D94-E203-26B4-D9BE17B13547}"/>
                </a:ext>
              </a:extLst>
            </p:cNvPr>
            <p:cNvSpPr txBox="1"/>
            <p:nvPr/>
          </p:nvSpPr>
          <p:spPr>
            <a:xfrm>
              <a:off x="2189062" y="5292240"/>
              <a:ext cx="9778015" cy="1384995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rgbClr val="0070C0"/>
                  </a:solidFill>
                  <a:ea typeface="FZShuTi" pitchFamily="2" charset="-122"/>
                  <a:cs typeface="Arial" pitchFamily="34" charset="0"/>
                </a:rPr>
                <a:t>TBO = Moving Data / Messages between the Stakeholders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What is Needed? 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A Robust and reliable Communication Infrastructure (e.g., VDLM2)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How Can Collins help?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Optimize (e.g., Non-Use of IDRP)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Offload (e.g., </a:t>
              </a:r>
              <a:r>
                <a:rPr lang="en-US" altLang="ko-KR" sz="1400" dirty="0" err="1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AoIP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)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Capacity Increase (e.g., New Frequencies, new technologies: Hyperconnected ATM, Multilink, IRIS…)</a:t>
              </a:r>
            </a:p>
          </p:txBody>
        </p:sp>
        <p:pic>
          <p:nvPicPr>
            <p:cNvPr id="68" name="Picture 67" descr="Background pattern&#10;&#10;Description automatically generated">
              <a:extLst>
                <a:ext uri="{FF2B5EF4-FFF2-40B4-BE49-F238E27FC236}">
                  <a16:creationId xmlns:a16="http://schemas.microsoft.com/office/drawing/2014/main" id="{27DBAA24-2A26-5CA5-CBB0-5C4DB1AB5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0764" y="5583889"/>
              <a:ext cx="457736" cy="427113"/>
            </a:xfrm>
            <a:prstGeom prst="rect">
              <a:avLst/>
            </a:prstGeom>
          </p:spPr>
        </p:pic>
      </p:grpSp>
      <p:pic>
        <p:nvPicPr>
          <p:cNvPr id="72" name="Picture 71" descr="Logo&#10;&#10;Description automatically generated">
            <a:extLst>
              <a:ext uri="{FF2B5EF4-FFF2-40B4-BE49-F238E27FC236}">
                <a16:creationId xmlns:a16="http://schemas.microsoft.com/office/drawing/2014/main" id="{C27D40B5-FE3F-6C97-F58F-A8CB0478FA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799" y="3951117"/>
            <a:ext cx="486180" cy="496936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20E08BA5-D335-36A2-1657-3245FAADEA57}"/>
              </a:ext>
            </a:extLst>
          </p:cNvPr>
          <p:cNvGrpSpPr/>
          <p:nvPr/>
        </p:nvGrpSpPr>
        <p:grpSpPr>
          <a:xfrm>
            <a:off x="281991" y="750660"/>
            <a:ext cx="11694073" cy="1413125"/>
            <a:chOff x="71956" y="785641"/>
            <a:chExt cx="11694073" cy="141312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7FDE942-17E4-498D-AF5D-7F6E22DF62D3}"/>
                </a:ext>
              </a:extLst>
            </p:cNvPr>
            <p:cNvSpPr/>
            <p:nvPr/>
          </p:nvSpPr>
          <p:spPr>
            <a:xfrm>
              <a:off x="129770" y="785641"/>
              <a:ext cx="11636259" cy="14131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7A39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07E276D-5FDC-9C35-2C4A-6530B091B3CE}"/>
                </a:ext>
              </a:extLst>
            </p:cNvPr>
            <p:cNvSpPr/>
            <p:nvPr/>
          </p:nvSpPr>
          <p:spPr>
            <a:xfrm>
              <a:off x="773588" y="969478"/>
              <a:ext cx="792088" cy="792088"/>
            </a:xfrm>
            <a:prstGeom prst="ellipse">
              <a:avLst/>
            </a:prstGeom>
            <a:solidFill>
              <a:srgbClr val="07A398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52C9F4C-7E7A-4726-5C7C-F55F1DD48311}"/>
                </a:ext>
              </a:extLst>
            </p:cNvPr>
            <p:cNvSpPr txBox="1"/>
            <p:nvPr/>
          </p:nvSpPr>
          <p:spPr>
            <a:xfrm>
              <a:off x="71956" y="1751344"/>
              <a:ext cx="2195353" cy="307777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cs typeface="Arial" pitchFamily="34" charset="0"/>
                </a:rPr>
                <a:t>Application Layer</a:t>
              </a:r>
              <a:endParaRPr lang="ko-KR" altLang="en-US" sz="1400" b="1" dirty="0">
                <a:solidFill>
                  <a:srgbClr val="000000">
                    <a:lumMod val="75000"/>
                    <a:lumOff val="25000"/>
                  </a:srgbClr>
                </a:solidFill>
                <a:cs typeface="Arial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5EC10BB-8A2C-ED14-77A2-6B763FE92B7E}"/>
                </a:ext>
              </a:extLst>
            </p:cNvPr>
            <p:cNvSpPr txBox="1"/>
            <p:nvPr/>
          </p:nvSpPr>
          <p:spPr>
            <a:xfrm>
              <a:off x="2185952" y="797714"/>
              <a:ext cx="9542570" cy="1384995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rgbClr val="0070C0"/>
                  </a:solidFill>
                  <a:ea typeface="FZShuTi" pitchFamily="2" charset="-122"/>
                  <a:cs typeface="Arial" pitchFamily="34" charset="0"/>
                </a:rPr>
                <a:t>TBO = new Applications / Services deployed in the future (Core Service, Monitoring…)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Challenge to Solve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: minimize the impact of the App Layer on the Core Services (e.g., Communication)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400" b="1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How Can Collins help?</a:t>
              </a: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Impact assessment (from both Avionics and CSP sides)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Avionics Implementer (Datalink Routers…)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rgbClr val="000000">
                      <a:lumMod val="75000"/>
                      <a:lumOff val="25000"/>
                    </a:srgbClr>
                  </a:solidFill>
                  <a:ea typeface="FZShuTi" pitchFamily="2" charset="-122"/>
                  <a:cs typeface="Arial" pitchFamily="34" charset="0"/>
                </a:rPr>
                <a:t>Share with the SESAR community our EFB Flight Profile Optimization App with the ENAC Deconfliction Library</a:t>
              </a:r>
            </a:p>
          </p:txBody>
        </p:sp>
        <p:pic>
          <p:nvPicPr>
            <p:cNvPr id="74" name="Picture 73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E09C1B5A-5C84-0449-4F67-BA9169D51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0865" y="1172248"/>
              <a:ext cx="497534" cy="4258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16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FDF0A0-365C-B1FA-62DA-58A850ADA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165E6F-54ED-4977-A15E-D44BE7238A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36A8B6-2AC8-754B-1C50-537EF7CE82F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100" dirty="0">
                <a:cs typeface="DIN-Light"/>
              </a:rPr>
              <a:t>© 2024 Collins Aerospace.   |  This document does not include any export controlled technical data.</a:t>
            </a:r>
            <a:endParaRPr lang="en-US" sz="11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3A300-09E5-DCE2-7B43-A4DD81180C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4787" y="5659962"/>
            <a:ext cx="11822426" cy="794576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dirty="0"/>
              <a:t>Regulations need to deliver to the Industry clear benefits (e.g., Interoperability, EU </a:t>
            </a:r>
            <a:r>
              <a:rPr lang="en-US" dirty="0" err="1"/>
              <a:t>Certificatin</a:t>
            </a:r>
            <a:r>
              <a:rPr lang="en-US" dirty="0"/>
              <a:t>…) while considering the “technical” paradigm shift  (Agility, Incremental Development, Use Of COTS Components…)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996546-681B-929C-3374-031A02CE77B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0372" y="837085"/>
            <a:ext cx="11732252" cy="4531876"/>
          </a:xfrm>
        </p:spPr>
        <p:txBody>
          <a:bodyPr/>
          <a:lstStyle/>
          <a:p>
            <a:r>
              <a:rPr lang="en-US" sz="1800" dirty="0"/>
              <a:t>Development of TBO and its enablers will require Agility: </a:t>
            </a:r>
          </a:p>
          <a:p>
            <a:pPr lvl="1"/>
            <a:r>
              <a:rPr lang="en-US" sz="1600" dirty="0"/>
              <a:t>TBO is not a single shot delivery</a:t>
            </a:r>
          </a:p>
          <a:p>
            <a:pPr lvl="1"/>
            <a:r>
              <a:rPr lang="en-US" sz="1600" dirty="0"/>
              <a:t>Incremental Approach is required</a:t>
            </a:r>
          </a:p>
          <a:p>
            <a:endParaRPr lang="en-US" sz="1800" dirty="0"/>
          </a:p>
          <a:p>
            <a:r>
              <a:rPr lang="en-US" sz="1800" dirty="0"/>
              <a:t>Support from the Regulators to support TBO is welcome – Several key Initiatives (not exhaustive): </a:t>
            </a:r>
          </a:p>
          <a:p>
            <a:pPr lvl="1"/>
            <a:r>
              <a:rPr lang="en-US" sz="1600" dirty="0"/>
              <a:t>Datalink: new European organization supporting the Datalink Operations / Deployment (a.k.a. ACDLS / DSP)</a:t>
            </a:r>
          </a:p>
          <a:p>
            <a:endParaRPr lang="en-US" sz="1800" dirty="0"/>
          </a:p>
          <a:p>
            <a:pPr lvl="1"/>
            <a:r>
              <a:rPr lang="en-US" sz="1600" dirty="0"/>
              <a:t>EASA Conformity Assessment Framework: </a:t>
            </a:r>
          </a:p>
          <a:p>
            <a:pPr lvl="2"/>
            <a:r>
              <a:rPr lang="en-US" sz="1400" dirty="0"/>
              <a:t>Creates a pan-European framework avoiding the burden of negotiations with multiple national Agencies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Standardization (EUROCAE, RTCA, ICAO…): Collins Aerospace welcomes standardization to avoid non-interoperable “pocket / regional” implementations  </a:t>
            </a:r>
          </a:p>
          <a:p>
            <a:endParaRPr lang="en-US" sz="1800" dirty="0"/>
          </a:p>
          <a:p>
            <a:pPr lvl="1"/>
            <a:r>
              <a:rPr lang="en-US" sz="1600" dirty="0"/>
              <a:t>Funding: Welcome incentivization of early movers / participants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3ED3B11-CD95-40B3-AED5-4253BAE81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75973"/>
            <a:ext cx="10811256" cy="67665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442128630"/>
      </p:ext>
    </p:extLst>
  </p:cSld>
  <p:clrMapOvr>
    <a:masterClrMapping/>
  </p:clrMapOvr>
</p:sld>
</file>

<file path=ppt/theme/theme1.xml><?xml version="1.0" encoding="utf-8"?>
<a:theme xmlns:a="http://schemas.openxmlformats.org/drawingml/2006/main" name="1_Collins Masters: Content">
  <a:themeElements>
    <a:clrScheme name="Collins Color Pallet">
      <a:dk1>
        <a:srgbClr val="000000"/>
      </a:dk1>
      <a:lt1>
        <a:srgbClr val="FFFFFF"/>
      </a:lt1>
      <a:dk2>
        <a:srgbClr val="CE1126"/>
      </a:dk2>
      <a:lt2>
        <a:srgbClr val="D9D9D6"/>
      </a:lt2>
      <a:accent1>
        <a:srgbClr val="63666A"/>
      </a:accent1>
      <a:accent2>
        <a:srgbClr val="B7A99A"/>
      </a:accent2>
      <a:accent3>
        <a:srgbClr val="7BA7BC"/>
      </a:accent3>
      <a:accent4>
        <a:srgbClr val="EFB661"/>
      </a:accent4>
      <a:accent5>
        <a:srgbClr val="908CC2"/>
      </a:accent5>
      <a:accent6>
        <a:srgbClr val="9ABEC0"/>
      </a:accent6>
      <a:hlink>
        <a:srgbClr val="CE1126"/>
      </a:hlink>
      <a:folHlink>
        <a:srgbClr val="000000"/>
      </a:folHlink>
    </a:clrScheme>
    <a:fontScheme name="RTX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_Collins_PPT_Non_tech_data_16x9" id="{A9D413AD-861A-E246-91F9-894242AA52EC}" vid="{B0CF4B7D-C4F8-4D4C-BDDA-D5F368DF8B6E}"/>
    </a:ext>
  </a:extLst>
</a:theme>
</file>

<file path=ppt/theme/theme2.xml><?xml version="1.0" encoding="utf-8"?>
<a:theme xmlns:a="http://schemas.openxmlformats.org/drawingml/2006/main" name="Office Theme">
  <a:themeElements>
    <a:clrScheme name="RTX Colors">
      <a:dk1>
        <a:sysClr val="windowText" lastClr="000000"/>
      </a:dk1>
      <a:lt1>
        <a:sysClr val="window" lastClr="FFFFFF"/>
      </a:lt1>
      <a:dk2>
        <a:srgbClr val="CE1126"/>
      </a:dk2>
      <a:lt2>
        <a:srgbClr val="FFFFFF"/>
      </a:lt2>
      <a:accent1>
        <a:srgbClr val="000000"/>
      </a:accent1>
      <a:accent2>
        <a:srgbClr val="464648"/>
      </a:accent2>
      <a:accent3>
        <a:srgbClr val="6B6B6D"/>
      </a:accent3>
      <a:accent4>
        <a:srgbClr val="89898A"/>
      </a:accent4>
      <a:accent5>
        <a:srgbClr val="B8B8B9"/>
      </a:accent5>
      <a:accent6>
        <a:srgbClr val="D4D4D5"/>
      </a:accent6>
      <a:hlink>
        <a:srgbClr val="CE1126"/>
      </a:hlink>
      <a:folHlink>
        <a:srgbClr val="000000"/>
      </a:folHlink>
    </a:clrScheme>
    <a:fontScheme name="RTX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TX Colors">
      <a:dk1>
        <a:sysClr val="windowText" lastClr="000000"/>
      </a:dk1>
      <a:lt1>
        <a:sysClr val="window" lastClr="FFFFFF"/>
      </a:lt1>
      <a:dk2>
        <a:srgbClr val="CE1126"/>
      </a:dk2>
      <a:lt2>
        <a:srgbClr val="FFFFFF"/>
      </a:lt2>
      <a:accent1>
        <a:srgbClr val="000000"/>
      </a:accent1>
      <a:accent2>
        <a:srgbClr val="464648"/>
      </a:accent2>
      <a:accent3>
        <a:srgbClr val="6B6B6D"/>
      </a:accent3>
      <a:accent4>
        <a:srgbClr val="89898A"/>
      </a:accent4>
      <a:accent5>
        <a:srgbClr val="B8B8B9"/>
      </a:accent5>
      <a:accent6>
        <a:srgbClr val="D4D4D5"/>
      </a:accent6>
      <a:hlink>
        <a:srgbClr val="CE1126"/>
      </a:hlink>
      <a:folHlink>
        <a:srgbClr val="000000"/>
      </a:folHlink>
    </a:clrScheme>
    <a:fontScheme name="RTX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sisl xmlns:xsi="http://www.w3.org/2001/XMLSchema-instance" xmlns:xsd="http://www.w3.org/2001/XMLSchema" xmlns="http://www.boldonjames.com/2008/01/sie/internal/label" sislVersion="0" policy="cde53ac1-bf5f-4aae-9cf1-07509e23a4b0" origin="defaultValue">
  <element uid="bba94c65-ac3d-4f34-b2e1-8de11ef6f01c" value=""/>
</sisl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7188ADA97FAA4DA96D258ED3EF8B1B" ma:contentTypeVersion="20" ma:contentTypeDescription="Create a new document." ma:contentTypeScope="" ma:versionID="30d987fc84a3eba4f57b5647abe2a16e">
  <xsd:schema xmlns:xsd="http://www.w3.org/2001/XMLSchema" xmlns:xs="http://www.w3.org/2001/XMLSchema" xmlns:p="http://schemas.microsoft.com/office/2006/metadata/properties" xmlns:ns1="http://schemas.microsoft.com/sharepoint/v3" xmlns:ns2="8c0a24cc-968e-4e94-b8d1-1daa2de15d82" xmlns:ns3="0fe97745-de10-403e-84f3-8a3ecc3643d7" targetNamespace="http://schemas.microsoft.com/office/2006/metadata/properties" ma:root="true" ma:fieldsID="8eae3552dc06ae7853fc8ee14cd96075" ns1:_="" ns2:_="" ns3:_="">
    <xsd:import namespace="http://schemas.microsoft.com/sharepoint/v3"/>
    <xsd:import namespace="8c0a24cc-968e-4e94-b8d1-1daa2de15d82"/>
    <xsd:import namespace="0fe97745-de10-403e-84f3-8a3ecc3643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VIOL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SEPUpload" minOccurs="0"/>
                <xsd:element ref="ns2:Internal_x0020_Use_x0020_Onl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0a24cc-968e-4e94-b8d1-1daa2de15d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VIOLATION" ma:index="16" nillable="true" ma:displayName="VIOLATION" ma:internalName="VIOLATION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da18db-0dbb-493a-8358-0ebfa2dc9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SEPUpload" ma:index="25" nillable="true" ma:displayName="SEP Upload" ma:default="0" ma:description="Identify if this content should be uploaded to SEP" ma:format="Dropdown" ma:internalName="SEPUpload">
      <xsd:simpleType>
        <xsd:restriction base="dms:Boolean"/>
      </xsd:simpleType>
    </xsd:element>
    <xsd:element name="Internal_x0020_Use_x0020_Only" ma:index="26" nillable="true" ma:displayName="Internal Use Only" ma:default="1" ma:description="Internal Use Only" ma:internalName="Internal_x0020_Use_x0020_Only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e97745-de10-403e-84f3-8a3ecc3643d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6e84a8-1ad2-4f19-bdb4-fa506c6be037}" ma:internalName="TaxCatchAll" ma:showField="CatchAllData" ma:web="0fe97745-de10-403e-84f3-8a3ecc3643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GU1M2FjMS1iZjVmLTRhYWUtOWNmMS0wNzUwOWUyM2E0YjAiIG9yaWdpbj0iZGVmYXVsdFZhbHVlIj48ZWxlbWVudCB1aWQ9ImJiYTk0YzY1LWFjM2QtNGYzNC1iMmUxLThkZTExZWY2ZjAxYyIgdmFsdWU9IiIgeG1sbnM9Imh0dHA6Ly93d3cuYm9sZG9uamFtZXMuY29tLzIwMDgvMDEvc2llL2ludGVybmFsL2xhYmVsIiAvPjwvc2lzbD48VXNlck5hbWU+VVNcbnJwMDI0MTU4MjwvVXNlck5hbWU+PERhdGVUaW1lPjIvMTIvMjAyMCAyOjQ5OjE3IFBNPC9EYXRlVGltZT48TGFiZWxTdHJpbmc+T3JpZ2luIEp1cmlzZGljdGlvbjogVVMgPC9MYWJlbFN0cmluZz48L2l0ZW0+PGl0ZW0+PHNpc2wgc2lzbFZlcnNpb249IjAiIHBvbGljeT0iY2RlNTNhYzEtYmY1Zi00YWFlLTljZjEtMDc1MDllMjNhNGIwIiBvcmlnaW49InVzZXJTZWxlY3RlZCI+PGVsZW1lbnQgdWlkPSJiYmE5NGM2NS1hYzNkLTRmMzQtYjJlMS04ZGUxMWVmNmYwMWMiIHZhbHVlPSIiIHhtbG5zPSJodHRwOi8vd3d3LmJvbGRvbmphbWVzLmNvbS8yMDA4LzAxL3NpZS9pbnRlcm5hbC9sYWJlbCIgLz48ZWxlbWVudCB1aWQ9IjU5OGNmYzI4LTVkZmQtNGYwNi04YzAxLWM3NTg4ZmQzOTRmMCIgdmFsdWU9IiIgeG1sbnM9Imh0dHA6Ly93d3cuYm9sZG9uamFtZXMuY29tLzIwMDgvMDEvc2llL2ludGVybmFsL2xhYmVsIiAvPjxlbGVtZW50IHVpZD0iYWFmYzlhOTUtZWU1ZC00ODdjLTljNGUtNjdhNTM4MGYyOTkxIiB2YWx1ZT0iIiB4bWxucz0iaHR0cDovL3d3dy5ib2xkb25qYW1lcy5jb20vMjAwOC8wMS9zaWUvaW50ZXJuYWwvbGFiZWwiIC8+PGVsZW1lbnQgdWlkPSJkNzU5Y2Q3YS1iNTdjLTQyZTQtOWE0OS05YjgyYTIzMzc1NzkiIHZhbHVlPSIiIHhtbG5zPSJodHRwOi8vd3d3LmJvbGRvbmphbWVzLmNvbS8yMDA4LzAxL3NpZS9pbnRlcm5hbC9sYWJlbCIgLz48ZWxlbWVudCB1aWQ9ImMyMDZkNWZhLWFlZTEtNGY2NC04OWQ5LWY4MWU0ZDdiM2FjYyIgdmFsdWU9IiIgeG1sbnM9Imh0dHA6Ly93d3cuYm9sZG9uamFtZXMuY29tLzIwMDgvMDEvc2llL2ludGVybmFsL2xhYmVsIiAvPjwvc2lzbD48VXNlck5hbWU+VVNcbnJwMDI0MTU4MjwvVXNlck5hbWU+PERhdGVUaW1lPjIvMTIvMjAyMCAzOjAzOjA5IFBNPC9EYXRlVGltZT48TGFiZWxTdHJpbmc+T3JpZ2luIEp1cmlzZGljdGlvbjogVVMgIHwgUmF5dGhlb24gQ29tcGV0aXRpb24gU2Vuc2l0aXZlIHwgUGVyIEN1cnJlbnQgUmF5dGhlb24gUG9saWN5IChSUC1PR0MtMDM1KSB8IE5vbi1FeHBvcnQgQ29udHJvbGxlZCBUZWNobmljYWwgSW5mb3JtYXRpb24gKEVYSU0gRGV0ZXJtaW5lZCBPbmx5KSB8IFBlciBDdXJyZW50IFJheXRoZW9uIFBvbGljeSAoUEktT0dDLUdUQy01MDA0KTwvTGFiZWxTdHJpbmc+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+PGVsZW1lbnQgdWlkPSI5OTdhNzE2ZS1jMDNmLTQzYjEtYTViMC1kNmNkMDRlOWJhNDA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Y2FlMTFhNmItMjFiMS00OWQ4LTk5ZDgtZWQzMDY4NTEzODRhIiB2YWx1ZT0iIiB4bWxucz0iaHR0cDovL3d3dy5ib2xkb25qYW1lcy5jb20vMjAwOC8wMS9zaWUvaW50ZXJuYWwvbGFiZWwiIC8+PGVsZW1lbnQgdWlkPSJjMjA2ZDVmYS1hZWUxLTRmNjQtODlkOS1mODFlNGQ3YjNhY2MiIHZhbHVlPSIiIHhtbG5zPSJodHRwOi8vd3d3LmJvbGRvbmphbWVzLmNvbS8yMDA4LzAxL3NpZS9pbnRlcm5hbC9sYWJlbCIgLz48L3Npc2w+PFVzZXJOYW1lPlVTXG5ycDAyNDE1ODI8L1VzZXJOYW1lPjxEYXRlVGltZT4yLzEyLzIwMjAgMzoyODo1NyBQTTwvRGF0ZVRpbWU+PExhYmVsU3RyaW5nPk9yaWdpbiBKdXJpc2RpY3Rpb246IFVTICB8IFJheXRoZW9uIFByb3ByaWV0YXJ5IHwgUGVyIEN1cnJlbnQgUmF5dGhlb24gUG9saWN5IChSUC1PR0MtMDM1KSB8IFVTLUlUQVIgQ29udHJvbGxlZCB8IFBlciBDdXJyZW50IFJheXRoZW9uIFBvbGljeSAoUEktT0dDLUdUQy01MDA0KTwvTGFiZWxTdHJpbmc+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+PGVsZW1lbnQgdWlkPSIwMTJlYjIyYy03NmNhLTRlNGYtOGFiOS1mYWJiMDU0YWUxNDA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YmMyYjdjMDEtNmRiMS00ZTdkLTg4ZDEtZmM2MTY3NGY4NmZkIiB2YWx1ZT0iIiB4bWxucz0iaHR0cDovL3d3dy5ib2xkb25qYW1lcy5jb20vMjAwOC8wMS9zaWUvaW50ZXJuYWwvbGFiZWwiIC8+PGVsZW1lbnQgdWlkPSI5MmU5OTNhMy1hZjMyLTRhZmItYWExOS0zYTQ5Y2RiODJjN2EiIHZhbHVlPSIiIHhtbG5zPSJodHRwOi8vd3d3LmJvbGRvbmphbWVzLmNvbS8yMDA4LzAxL3NpZS9pbnRlcm5hbC9sYWJlbCIgLz48L3Npc2w+PFVzZXJOYW1lPlVTXG5ycDAyNDE1ODI8L1VzZXJOYW1lPjxEYXRlVGltZT4yLzE0LzIwMjAgNDo0Mjo0NCBQTTwvRGF0ZVRpbWU+PExhYmVsU3RyaW5nPk9yaWdpbiBKdXJpc2RpY3Rpb246IFVTICB8IFJheXRoZW9uIE1vc3QgUHJpdmF0ZSB8IFBlciBDdXJyZW50IFJheXRoZW9uIFBvbGljeSAoUlAtT0dDLTAzNSkgfCBPdGhlciBJbmZvcm1hdGlvbiAoTm90IFJlcXVpcmluZyBhbiBFeHBvcnQgQ29udHJvbCBNYXJraW5nKSB8IE5vIG1hcmtpbmcgYXBwbGllZCBieSB0aGUgdG9vbDwvTGFiZWxTdHJpbmc+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+PGVsZW1lbnQgdWlkPSI5OTdhNzE2ZS1jMDNmLTQzYjEtYTViMC1kNmNkMDRlOWJhNDA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ZmI5OTEzMDgtYTNkZS00MGE4LTk2N2ItMDkyMjMzNDI0MWJhIiB2YWx1ZT0iIiB4bWxucz0iaHR0cDovL3d3dy5ib2xkb25qYW1lcy5jb20vMjAwOC8wMS9zaWUvaW50ZXJuYWwvbGFiZWwiIC8+PGVsZW1lbnQgdWlkPSJjMjA2ZDVmYS1hZWUxLTRmNjQtODlkOS1mODFlNGQ3YjNhY2MiIHZhbHVlPSIiIHhtbG5zPSJodHRwOi8vd3d3LmJvbGRvbmphbWVzLmNvbS8yMDA4LzAxL3NpZS9pbnRlcm5hbC9sYWJlbCIgLz48L3Npc2w+PFVzZXJOYW1lPlVTXG5ycDAyNDE1ODI8L1VzZXJOYW1lPjxEYXRlVGltZT4yLzE0LzIwMjAgNjoyOTozNCBQTTwvRGF0ZVRpbWU+PExhYmVsU3RyaW5nPk9yaWdpbiBKdXJpc2RpY3Rpb246IFVTICB8IFJheXRoZW9uIFByb3ByaWV0YXJ5IHwgUGVyIEN1cnJlbnQgUmF5dGhlb24gUG9saWN5IChSUC1PR0MtMDM1KSB8IFVTLUV4cG9ydCBDb250cm9sbGVkIEp1cmlzZGljdGlvbiBVbmRldGVybWluZWQgfCBQZXIgQ3VycmVudCBSYXl0aGVvbiBQb2xpY3kgKFBJLU9HQy1HVEMtNTAwNCk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YWNmOWVjYzMtMGY0NS00MjM0LWE5MGQtZTQzNjhmYWNkOTgxIiB2YWx1ZT0iIiB4bWxucz0iaHR0cDovL3d3dy5ib2xkb25qYW1lcy5jb20vMjAwOC8wMS9zaWUvaW50ZXJuYWwvbGFiZWwiIC8+PGVsZW1lbnQgdWlkPSJhYWZjOWE5NS1lZTVkLTQ4N2MtOWM0ZS02N2E1MzgwZjI5OTEiIHZhbHVlPSIiIHhtbG5zPSJodHRwOi8vd3d3LmJvbGRvbmphbWVzLmNvbS8yMDA4LzAxL3NpZS9pbnRlcm5hbC9sYWJlbCIgLz48ZWxlbWVudCB1aWQ9ImZiOTkxMzA4LWEzZGUtNDBhOC05NjdiLTA5MjIzMzQyNDFiYSIgdmFsdWU9IiIgeG1sbnM9Imh0dHA6Ly93d3cuYm9sZG9uamFtZXMuY29tLzIwMDgvMDEvc2llL2ludGVybmFsL2xhYmVsIiAvPjxlbGVtZW50IHVpZD0iYzIwNmQ1ZmEtYWVlMS00ZjY0LTg5ZDktZjgxZTRkN2IzYWNjIiB2YWx1ZT0iIiB4bWxucz0iaHR0cDovL3d3dy5ib2xkb25qYW1lcy5jb20vMjAwOC8wMS9zaWUvaW50ZXJuYWwvbGFiZWwiIC8+PC9zaXNsPjxVc2VyTmFtZT5VU1xucnAwMjQxNTgyPC9Vc2VyTmFtZT48RGF0ZVRpbWU+Mi8xNy8yMDIwIDg6Mjg6MzEgUE08L0RhdGVUaW1lPjxMYWJlbFN0cmluZz5PcmlnaW4gSnVyaXNkaWN0aW9uOiBVUyAgfCBJbnRlcm5hbCBVc2UgT25seSB8IFBlciBDdXJyZW50IFJheXRoZW9uIFBvbGljeSAoUlAtT0dDLTAzNSkgfCBVUy1FeHBvcnQgQ29udHJvbGxlZCBKdXJpc2RpY3Rpb24gVW5kZXRlcm1pbmVkIHwgUGVyIEN1cnJlbnQgUmF5dGhlb24gUG9saWN5IChQSS1PR0MtR1RDLTUwMDQpPC9MYWJlbFN0cmluZz48L2l0ZW0+PGl0ZW0+PHNpc2wgc2lzbFZlcnNpb249IjAiIHBvbGljeT0iY2RlNTNhYzEtYmY1Zi00YWFlLTljZjEtMDc1MDllMjNhNGIwIiBvcmlnaW49InVzZXJTZWxlY3RlZCI+PGVsZW1lbnQgdWlkPSJiYmE5NGM2NS1hYzNkLTRmMzQtYjJlMS04ZGUxMWVmNmYwMWMiIHZhbHVlPSIiIHhtbG5zPSJodHRwOi8vd3d3LmJvbGRvbmphbWVzLmNvbS8yMDA4LzAxL3NpZS9pbnRlcm5hbC9sYWJlbCIgLz48ZWxlbWVudCB1aWQ9Ijk5N2E3MTZlLWMwM2YtNDNiMS1hNWIwLWQ2Y2QwNGU5YmE0MCIgdmFsdWU9IiIgeG1sbnM9Imh0dHA6Ly93d3cuYm9sZG9uamFtZXMuY29tLzIwMDgvMDEvc2llL2ludGVybmFsL2xhYmVsIiAvPjxlbGVtZW50IHVpZD0iYWFmYzlhOTUtZWU1ZC00ODdjLTljNGUtNjdhNTM4MGYyOTkxIiB2YWx1ZT0iIiB4bWxucz0iaHR0cDovL3d3dy5ib2xkb25qYW1lcy5jb20vMjAwOC8wMS9zaWUvaW50ZXJuYWwvbGFiZWwiIC8+PGVsZW1lbnQgdWlkPSJiYzJiN2MwMS02ZGIxLTRlN2QtODhkMS1mYzYxNjc0Zjg2ZmQiIHZhbHVlPSIiIHhtbG5zPSJodHRwOi8vd3d3LmJvbGRvbmphbWVzLmNvbS8yMDA4LzAxL3NpZS9pbnRlcm5hbC9sYWJlbCIgLz48ZWxlbWVudCB1aWQ9IjkyZTk5M2EzLWFmMzItNGFmYi1hYTE5LTNhNDljZGI4MmM3YSIgdmFsdWU9IiIgeG1sbnM9Imh0dHA6Ly93d3cuYm9sZG9uamFtZXMuY29tLzIwMDgvMDEvc2llL2ludGVybmFsL2xhYmVsIiAvPjwvc2lzbD48VXNlck5hbWU+VVNcbnJwMDI0MTU4MjwvVXNlck5hbWU+PERhdGVUaW1lPjIvMTgvMjAyMCA0OjU4OjI4IFBNPC9EYXRlVGltZT48TGFiZWxTdHJpbmc+T3JpZ2luIEp1cmlzZGljdGlvbjogVVMgIHwgUmF5dGhlb24gUHJvcHJpZXRhcnkgfCBQZXIgQ3VycmVudCBSYXl0aGVvbiBQb2xpY3kgKFJQLU9HQy0wMzUpIHwgT3RoZXIgSW5mb3JtYXRpb24gKE5vdCBSZXF1aXJpbmcgYW4gRXhwb3J0IENvbnRyb2wgTWFya2luZykgfCBObyBtYXJraW5nIGFwcGxpZWQgYnkgdGhlIHRvb2w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MDEyZWIyMmMtNzZjYS00ZTRmLThhYjktZmFiYjA1NGFlMTQwIiB2YWx1ZT0iIiB4bWxucz0iaHR0cDovL3d3dy5ib2xkb25qYW1lcy5jb20vMjAwOC8wMS9zaWUvaW50ZXJuYWwvbGFiZWwiIC8+PGVsZW1lbnQgdWlkPSJhYWZjOWE5NS1lZTVkLTQ4N2MtOWM0ZS02N2E1MzgwZjI5OTEiIHZhbHVlPSIiIHhtbG5zPSJodHRwOi8vd3d3LmJvbGRvbmphbWVzLmNvbS8yMDA4LzAxL3NpZS9pbnRlcm5hbC9sYWJlbCIgLz48ZWxlbWVudCB1aWQ9ImZiOTkxMzA4LWEzZGUtNDBhOC05NjdiLTA5MjIzMzQyNDFiYSIgdmFsdWU9IiIgeG1sbnM9Imh0dHA6Ly93d3cuYm9sZG9uamFtZXMuY29tLzIwMDgvMDEvc2llL2ludGVybmFsL2xhYmVsIiAvPjxlbGVtZW50IHVpZD0iYzIwNmQ1ZmEtYWVlMS00ZjY0LTg5ZDktZjgxZTRkN2IzYWNjIiB2YWx1ZT0iIiB4bWxucz0iaHR0cDovL3d3dy5ib2xkb25qYW1lcy5jb20vMjAwOC8wMS9zaWUvaW50ZXJuYWwvbGFiZWwiIC8+PC9zaXNsPjxVc2VyTmFtZT5VU1xucnAwMjQxNTgyPC9Vc2VyTmFtZT48RGF0ZVRpbWU+Mi8xOC8yMDIwIDU6MDA6MTYgUE08L0RhdGVUaW1lPjxMYWJlbFN0cmluZz5PcmlnaW4gSnVyaXNkaWN0aW9uOiBVUyAgfCBSYXl0aGVvbiBNb3N0IFByaXZhdGUgfCBQZXIgQ3VycmVudCBSYXl0aGVvbiBQb2xpY3kgKFJQLU9HQy0wMzUpIHwgVVMtRXhwb3J0IENvbnRyb2xsZWQgSnVyaXNkaWN0aW9uIFVuZGV0ZXJtaW5lZCB8IFBlciBDdXJyZW50IFJheXRoZW9uIFBvbGljeSAoUEktT0dDLUdUQy01MDA0KTwvTGFiZWxTdHJpbmc+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+PGVsZW1lbnQgdWlkPSJhY2Y5ZWNjMy0wZjQ1LTQyMzQtYTkwZC1lNDM2OGZhY2Q5ODE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YmMyYjdjMDEtNmRiMS00ZTdkLTg4ZDEtZmM2MTY3NGY4NmZkIiB2YWx1ZT0iIiB4bWxucz0iaHR0cDovL3d3dy5ib2xkb25qYW1lcy5jb20vMjAwOC8wMS9zaWUvaW50ZXJuYWwvbGFiZWwiIC8+PGVsZW1lbnQgdWlkPSI5MmU5OTNhMy1hZjMyLTRhZmItYWExOS0zYTQ5Y2RiODJjN2EiIHZhbHVlPSIiIHhtbG5zPSJodHRwOi8vd3d3LmJvbGRvbmphbWVzLmNvbS8yMDA4LzAxL3NpZS9pbnRlcm5hbC9sYWJlbCIgLz48L3Npc2w+PFVzZXJOYW1lPlVTXG5ycDAyNDE1ODI8L1VzZXJOYW1lPjxEYXRlVGltZT4zLzcvMjAyMCA4OjIzOjM2IFBNPC9EYXRlVGltZT48TGFiZWxTdHJpbmc+T3JpZ2luIEp1cmlzZGljdGlvbjogVVMgIHwgSW50ZXJuYWwgVXNlIE9ubHkgfCBQZXIgQ3VycmVudCBSYXl0aGVvbiBQb2xpY3kgKFJQLU9HQy0wMzUpIHwgT3RoZXIgSW5mb3JtYXRpb24gKE5vdCBSZXF1aXJpbmcgYW4gRXhwb3J0IENvbnRyb2wgTWFya2luZykgfCBObyBtYXJraW5nIGFwcGxpZWQgYnkgdGhlIHRvb2w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OTk3YTcxNmUtYzAzZi00M2IxLWE1YjAtZDZjZDA0ZTliYTQwIiB2YWx1ZT0iIiB4bWxucz0iaHR0cDovL3d3dy5ib2xkb25qYW1lcy5jb20vMjAwOC8wMS9zaWUvaW50ZXJuYWwvbGFiZWwiIC8+PGVsZW1lbnQgdWlkPSJhYWZjOWE5NS1lZTVkLTQ4N2MtOWM0ZS02N2E1MzgwZjI5OTEiIHZhbHVlPSIiIHhtbG5zPSJodHRwOi8vd3d3LmJvbGRvbmphbWVzLmNvbS8yMDA4LzAxL3NpZS9pbnRlcm5hbC9sYWJlbCIgLz48ZWxlbWVudCB1aWQ9ImZiOTkxMzA4LWEzZGUtNDBhOC05NjdiLTA5MjIzMzQyNDFiYSIgdmFsdWU9IiIgeG1sbnM9Imh0dHA6Ly93d3cuYm9sZG9uamFtZXMuY29tLzIwMDgvMDEvc2llL2ludGVybmFsL2xhYmVsIiAvPjxlbGVtZW50IHVpZD0iYzIwNmQ1ZmEtYWVlMS00ZjY0LTg5ZDktZjgxZTRkN2IzYWNjIiB2YWx1ZT0iIiB4bWxucz0iaHR0cDovL3d3dy5ib2xkb25qYW1lcy5jb20vMjAwOC8wMS9zaWUvaW50ZXJuYWwvbGFiZWwiIC8+PC9zaXNsPjxVc2VyTmFtZT5VU1xucnAwMjQxNTgyPC9Vc2VyTmFtZT48RGF0ZVRpbWU+My83LzIwMjAgODoyNDo0OSBQTTwvRGF0ZVRpbWU+PExhYmVsU3RyaW5nPk9yaWdpbiBKdXJpc2RpY3Rpb246IFVTICB8IFJheXRoZW9uIFByb3ByaWV0YXJ5IHwgUGVyIEN1cnJlbnQgUmF5dGhlb24gUG9saWN5IChSUC1PR0MtMDM1KSB8IFVTLUV4cG9ydCBDb250cm9sbGVkIEp1cmlzZGljdGlvbiBVbmRldGVybWluZWQgfCBQZXIgQ3VycmVudCBSYXl0aGVvbiBQb2xpY3kgKFBJLU9HQy1HVEMtNTAwNCk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ZmI5OTEzMDgtYTNkZS00MGE4LTk2N2ItMDkyMjMzNDI0MWJhIiB2YWx1ZT0iIiB4bWxucz0iaHR0cDovL3d3dy5ib2xkb25qYW1lcy5jb20vMjAwOC8wMS9zaWUvaW50ZXJuYWwvbGFiZWwiIC8+PGVsZW1lbnQgdWlkPSJjMjA2ZDVmYS1hZWUxLTRmNjQtODlkOS1mODFlNGQ3YjNhY2MiIHZhbHVlPSIiIHhtbG5zPSJodHRwOi8vd3d3LmJvbGRvbmphbWVzLmNvbS8yMDA4LzAxL3NpZS9pbnRlcm5hbC9sYWJlbCIgLz48ZWxlbWVudCB1aWQ9ImFjZjllY2MzLTBmNDUtNDIzNC1hOTBkLWU0MzY4ZmFjZDk4MSIgdmFsdWU9IiIgeG1sbnM9Imh0dHA6Ly93d3cuYm9sZG9uamFtZXMuY29tLzIwMDgvMDEvc2llL2ludGVybmFsL2xhYmVsIiAvPjxlbGVtZW50IHVpZD0iYWFmYzlhOTUtZWU1ZC00ODdjLTljNGUtNjdhNTM4MGYyOTkxIiB2YWx1ZT0iIiB4bWxucz0iaHR0cDovL3d3dy5ib2xkb25qYW1lcy5jb20vMjAwOC8wMS9zaWUvaW50ZXJuYWwvbGFiZWwiIC8+PC9zaXNsPjxVc2VyTmFtZT5VU1wxMTAzMDg1PC9Vc2VyTmFtZT48RGF0ZVRpbWU+My8xMi8yMDIwIDY6MjM6MjMgUE08L0RhdGVUaW1lPjxMYWJlbFN0cmluZz5PcmlnaW4gSnVyaXNkaWN0aW9uOiBVUyAgfCBJbnRlcm5hbCBVc2UgT25seSB8IFBlciBDdXJyZW50IFJheXRoZW9uIFBvbGljeSAoUlAtT0dDLTAzNSkgfCBVUy1FeHBvcnQgQ29udHJvbGxlZCBKdXJpc2RpY3Rpb24gVW5kZXRlcm1pbmVkIHwgUGVyIEN1cnJlbnQgUmF5dGhlb24gUG9saWN5IChQSS1PR0MtR1RDLTUwMDQpPC9MYWJlbFN0cmluZz48L2l0ZW0+PGl0ZW0+PHNpc2wgc2lzbFZlcnNpb249IjAiIHBvbGljeT0iY2RlNTNhYzEtYmY1Zi00YWFlLTljZjEtMDc1MDllMjNhNGIwIiBvcmlnaW49InVzZXJTZWxlY3RlZCIgLz48VXNlck5hbWU+VVNcMTEwMzA4NTwvVXNlck5hbWU+PERhdGVUaW1lPjMvMTMvMjAyMCAxMDowMjo0NCBQTTwvRGF0ZVRpbWU+PExhYmVsU3RyaW5nPlRoaXMgYXJ0aWZhY3QgaGFzIG5vIGNsYXNzaWZpY2F0aW9uLjwvTGFiZWxTdHJpbmc+PC9pdGVtPjxpdGVtPjxzaXNsIHNpc2xWZXJzaW9uPSIwIiBwb2xpY3k9ImNkZTUzYWMxLWJmNWYtNGFhZS05Y2YxLTA3NTA5ZTIzYTRiMCIgb3JpZ2luPSJ1c2VyU2VsZWN0ZWQiPjxlbGVtZW50IHVpZD0iMTVmZWZhMWMtYWY2Ny00ZWJmLWE3MWQtZjAxNjIxMTY4OTYyIiB2YWx1ZT0iIiB4bWxucz0iaHR0cDovL3d3dy5ib2xkb25qYW1lcy5jb20vMjAwOC8wMS9zaWUvaW50ZXJuYWwvbGFiZWwiIC8+PGVsZW1lbnQgdWlkPSJhYWZjOWE5NS1lZTVkLTQ4N2MtOWM0ZS02N2E1MzgwZjI5OTEiIHZhbHVlPSIiIHhtbG5zPSJodHRwOi8vd3d3LmJvbGRvbmphbWVzLmNvbS8yMDA4LzAxL3NpZS9pbnRlcm5hbC9sYWJlbCIgLz48ZWxlbWVudCB1aWQ9ImJiYTk0YzY1LWFjM2QtNGYzNC1iMmUxLThkZTExZWY2ZjAxYyIgdmFsdWU9IiIgeG1sbnM9Imh0dHA6Ly93d3cuYm9sZG9uamFtZXMuY29tLzIwMDgvMDEvc2llL2ludGVybmFsL2xhYmVsIiAvPjxlbGVtZW50IHVpZD0iYmMyYjdjMDEtNmRiMS00ZTdkLTg4ZDEtZmM2MTY3NGY4NmZkIiB2YWx1ZT0iIiB4bWxucz0iaHR0cDovL3d3dy5ib2xkb25qYW1lcy5jb20vMjAwOC8wMS9zaWUvaW50ZXJuYWwvbGFiZWwiIC8+PGVsZW1lbnQgdWlkPSI5MmU5OTNhMy1hZjMyLTRhZmItYWExOS0zYTQ5Y2RiODJjN2EiIHZhbHVlPSIiIHhtbG5zPSJodHRwOi8vd3d3LmJvbGRvbmphbWVzLmNvbS8yMDA4LzAxL3NpZS9pbnRlcm5hbC9sYWJlbCIgLz48L3Npc2w+PFVzZXJOYW1lPlVTXDExMDMwODU8L1VzZXJOYW1lPjxEYXRlVGltZT4zLzEzLzIwMjAgMTA6MDU6NDQgUE08L0RhdGVUaW1lPjxMYWJlbFN0cmluZz5PcmlnaW4gSnVyaXNkaWN0aW9uOiBVUyAgfCBUaGlyZCBQYXJ0eSBQcm9wcmlldGFyeSAtIE5lZWQgdG8gS25vdyB8IFBlciBDdXJyZW50IFJheXRoZW9uIFBvbGljeSAoUlAtT0dDLTAzNSkgfCBPdGhlciBJbmZvcm1hdGlvbiAoTm90IFJlcXVpcmluZyBhbiBFeHBvcnQgQ29udHJvbCBNYXJraW5nKSB8IE5vIG1hcmtpbmcgYXBwbGllZCBieSB0aGUgdG9vbDwvTGFiZWxTdHJpbmc+PC9pdGVtPjxpdGVtPjxzaXNsIHNpc2xWZXJzaW9uPSIwIiBwb2xpY3k9ImNkZTUzYWMxLWJmNWYtNGFhZS05Y2YxLTA3NTA5ZTIzYTRiMCIgb3JpZ2luPSJ1c2VyU2VsZWN0ZWQiIC8+PFVzZXJOYW1lPlVTXG5ycDAyNDE1ODI8L1VzZXJOYW1lPjxEYXRlVGltZT4zLzMwLzIwMjAgMTo1MzoxNyBQTTwvRGF0ZVRpbWU+PExhYmVsU3RyaW5nPlRoaXMgYXJ0aWZhY3QgaGFzIG5vIGNsYXNzaWZpY2F0aW9uLjwvTGFiZWxTdHJpbmc+PC9pdGVtPjxpdGVtPjxzaXNsIHNpc2xWZXJzaW9uPSIwIiBwb2xpY3k9ImNkZTUzYWMxLWJmNWYtNGFhZS05Y2YxLTA3NTA5ZTIzYTRiMCIgb3JpZ2luPSJ1c2VyU2VsZWN0ZWQiPjxlbGVtZW50IHVpZD0iMTVmZWZhMWMtYWY2Ny00ZWJmLWE3MWQtZjAxNjIxMTY4OTYyIiB2YWx1ZT0iIiB4bWxucz0iaHR0cDovL3d3dy5ib2xkb25qYW1lcy5jb20vMjAwOC8wMS9zaWUvaW50ZXJuYWwvbGFiZWwiIC8+PGVsZW1lbnQgdWlkPSJhMDZkYTRkYS1hMjYzLTQxMzYtYjRmZC1mMjhhMTdkMzAxODgiIHZhbHVlPSIiIHhtbG5zPSJodHRwOi8vd3d3LmJvbGRvbmphbWVzLmNvbS8yMDA4LzAxL3NpZS9pbnRlcm5hbC9sYWJlbCIgLz48ZWxlbWVudCB1aWQ9ImJiYTk0YzY1LWFjM2QtNGYzNC1iMmUxLThkZTExZWY2ZjAxYyIgdmFsdWU9IiIgeG1sbnM9Imh0dHA6Ly93d3cuYm9sZG9uamFtZXMuY29tLzIwMDgvMDEvc2llL2ludGVybmFsL2xhYmVsIiAvPjxlbGVtZW50IHVpZD0iYmMyYjdjMDEtNmRiMS00ZTdkLTg4ZDEtZmM2MTY3NGY4NmZkIiB2YWx1ZT0iIiB4bWxucz0iaHR0cDovL3d3dy5ib2xkb25qYW1lcy5jb20vMjAwOC8wMS9zaWUvaW50ZXJuYWwvbGFiZWwiIC8+PGVsZW1lbnQgdWlkPSI5MmU5OTNhMy1hZjMyLTRhZmItYWExOS0zYTQ5Y2RiODJjN2EiIHZhbHVlPSIiIHhtbG5zPSJodHRwOi8vd3d3LmJvbGRvbmphbWVzLmNvbS8yMDA4LzAxL3NpZS9pbnRlcm5hbC9sYWJlbCIgLz48L3Npc2w+PFVzZXJOYW1lPlVTXG5ycDAyNDE1ODI8L1VzZXJOYW1lPjxEYXRlVGltZT40LzIvMjAyMCAzOjQ5OjE3IFBNPC9EYXRlVGltZT48TGFiZWxTdHJpbmc+T3JpZ2luIEp1cmlzZGljdGlvbjogVVMgIHwgVGhpcmQgUGFydHkgUHJvcHJpZXRhcnkgLSBOZWVkIHRvIEtub3cgfCBVc2UgUHJlZXhpc3RpbmcgTWFya2luZyAobm90IGFwcGxpZWQgYnkgdGhpcyB0b29sKSB8IE90aGVyIEluZm9ybWF0aW9uIChOb3QgUmVxdWlyaW5nIGFuIEV4cG9ydCBDb250cm9sIE1hcmtpbmcpIHwgTm8gbWFya2luZyBhcHBsaWVkIGJ5IHRoZSB0b29sPC9MYWJlbFN0cmluZz48L2l0ZW0+PGl0ZW0+PHNpc2wgc2lzbFZlcnNpb249IjAiIHBvbGljeT0iY2RlNTNhYzEtYmY1Zi00YWFlLTljZjEtMDc1MDllMjNhNGIwIiBvcmlnaW49InVzZXJTZWxlY3RlZCIgLz48VXNlck5hbWU+VVNcMTEwMzA4NTwvVXNlck5hbWU+PERhdGVUaW1lPjQvMjAvMjAyMCA2OjI2OjU0IFBNPC9EYXRlVGltZT48TGFiZWxTdHJpbmc+VGhpcyBhcnRpZmFjdCBoYXMgbm8gY2xhc3NpZmljYXRpb24uPC9MYWJlbFN0cmluZz48L2l0ZW0+PGl0ZW0+PHNpc2wgc2lzbFZlcnNpb249IjAiIHBvbGljeT0iY2RlNTNhYzEtYmY1Zi00YWFlLTljZjEtMDc1MDllMjNhNGIwIiBvcmlnaW49ImRlZmF1bHRWYWx1ZSI+PGVsZW1lbnQgdWlkPSJiYmE5NGM2NS1hYzNkLTRmMzQtYjJlMS04ZGUxMWVmNmYwMWMiIHZhbHVlPSIiIHhtbG5zPSJodHRwOi8vd3d3LmJvbGRvbmphbWVzLmNvbS8yMDA4LzAxL3NpZS9pbnRlcm5hbC9sYWJlbCIgLz48L3Npc2w+PFVzZXJOYW1lPlVTXG5ycDAyNDE1ODI8L1VzZXJOYW1lPjxEYXRlVGltZT4xMC83LzIwMjAgNDowMjo0NSBQTTwvRGF0ZVRpbWU+PExhYmVsU3RyaW5nPk9yaWdpbiBKdXJpc2RpY3Rpb246IFVTIDwvTGFiZWxTdHJpbmc+PC9pdGVtPjwvbGFiZWxIaXN0b3J5Pg==</Value>
</WrappedLabelHistory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0fe97745-de10-403e-84f3-8a3ecc3643d7" xsi:nil="true"/>
    <VIOLATION xmlns="8c0a24cc-968e-4e94-b8d1-1daa2de15d82" xsi:nil="true"/>
    <lcf76f155ced4ddcb4097134ff3c332f xmlns="8c0a24cc-968e-4e94-b8d1-1daa2de15d82">
      <Terms xmlns="http://schemas.microsoft.com/office/infopath/2007/PartnerControls"/>
    </lcf76f155ced4ddcb4097134ff3c332f>
    <SEPUpload xmlns="8c0a24cc-968e-4e94-b8d1-1daa2de15d82">false</SEPUpload>
    <_ip_UnifiedCompliancePolicyProperties xmlns="http://schemas.microsoft.com/sharepoint/v3" xsi:nil="true"/>
    <Internal_x0020_Use_x0020_Only xmlns="8c0a24cc-968e-4e94-b8d1-1daa2de15d82">true</Internal_x0020_Use_x0020_Only>
  </documentManagement>
</p:properties>
</file>

<file path=customXml/itemProps1.xml><?xml version="1.0" encoding="utf-8"?>
<ds:datastoreItem xmlns:ds="http://schemas.openxmlformats.org/officeDocument/2006/customXml" ds:itemID="{2F77C8BD-701D-42B7-ABB7-AC5F773E8C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89B1DF-446C-4290-BB79-EA688A1291AC}">
  <ds:schemaRefs>
    <ds:schemaRef ds:uri="http://www.boldonjames.com/2008/01/sie/internal/label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B506991-D3D6-43EB-A33C-486073517B47}">
  <ds:schemaRefs>
    <ds:schemaRef ds:uri="0fe97745-de10-403e-84f3-8a3ecc3643d7"/>
    <ds:schemaRef ds:uri="8c0a24cc-968e-4e94-b8d1-1daa2de15d8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45F20A76-F421-4C7E-9FA5-EB9918BB68FF}">
  <ds:schemaRefs>
    <ds:schemaRef ds:uri="http://www.boldonjames.com/2016/02/Classifier/internal/wrappedLabelHistory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C9C87382-AF66-4C6A-88E7-40B8E6B7075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8c0a24cc-968e-4e94-b8d1-1daa2de15d82"/>
    <ds:schemaRef ds:uri="http://schemas.openxmlformats.org/package/2006/metadata/core-properties"/>
    <ds:schemaRef ds:uri="0fe97745-de10-403e-84f3-8a3ecc3643d7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4447dd6a-a4a1-440b-a6a3-9124ef1ee017}" enabled="1" method="Privileged" siteId="{7a18110d-ef9b-4274-acef-e62ab0fe28e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1_Collins Masters: Content</Template>
  <TotalTime>660</TotalTime>
  <Words>710</Words>
  <Application>Microsoft Office PowerPoint</Application>
  <PresentationFormat>Widescreen</PresentationFormat>
  <Paragraphs>71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DIN-Light</vt:lpstr>
      <vt:lpstr>FZShuTi</vt:lpstr>
      <vt:lpstr>1_Collins Masters: Content</vt:lpstr>
      <vt:lpstr>PowerPoint Presentation</vt:lpstr>
      <vt:lpstr>Trajectory Based Operations – Industry View </vt:lpstr>
      <vt:lpstr>Collins Aerospace - 4 Layers of Focus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Non-Technical STARTER PRESENTATION</dc:title>
  <dc:subject>[rtnipcontrolcode:rtnipcontrolcodenone||rtnexportcontrolcountry:usa|rtnexportcontrolcode:rtnexportcontrolcodenone||]</dc:subject>
  <dc:creator>Andrus, Jeff M                            Collins</dc:creator>
  <cp:keywords>AM Template</cp:keywords>
  <dc:description>AM Template;</dc:description>
  <cp:lastModifiedBy>Perrine Lumen</cp:lastModifiedBy>
  <cp:revision>54</cp:revision>
  <cp:lastPrinted>2024-05-28T07:21:36Z</cp:lastPrinted>
  <dcterms:created xsi:type="dcterms:W3CDTF">2022-04-28T17:57:25Z</dcterms:created>
  <dcterms:modified xsi:type="dcterms:W3CDTF">2024-06-03T08:27:20Z</dcterms:modified>
  <cp:category>AM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Size">
    <vt:lpwstr>W</vt:lpwstr>
  </property>
  <property fmtid="{D5CDD505-2E9C-101B-9397-08002B2CF9AE}" pid="3" name="MSIP_Label_4447dd6a-a4a1-440b-a6a3-9124ef1ee017_Enabled">
    <vt:lpwstr>true</vt:lpwstr>
  </property>
  <property fmtid="{D5CDD505-2E9C-101B-9397-08002B2CF9AE}" pid="4" name="MSIP_Label_4447dd6a-a4a1-440b-a6a3-9124ef1ee017_SetDate">
    <vt:lpwstr>2023-01-11T00:42:12Z</vt:lpwstr>
  </property>
  <property fmtid="{D5CDD505-2E9C-101B-9397-08002B2CF9AE}" pid="5" name="MSIP_Label_4447dd6a-a4a1-440b-a6a3-9124ef1ee017_Method">
    <vt:lpwstr>Privileged</vt:lpwstr>
  </property>
  <property fmtid="{D5CDD505-2E9C-101B-9397-08002B2CF9AE}" pid="6" name="MSIP_Label_4447dd6a-a4a1-440b-a6a3-9124ef1ee017_Name">
    <vt:lpwstr>NO TECH DATA</vt:lpwstr>
  </property>
  <property fmtid="{D5CDD505-2E9C-101B-9397-08002B2CF9AE}" pid="7" name="MSIP_Label_4447dd6a-a4a1-440b-a6a3-9124ef1ee017_SiteId">
    <vt:lpwstr>7a18110d-ef9b-4274-acef-e62ab0fe28ed</vt:lpwstr>
  </property>
  <property fmtid="{D5CDD505-2E9C-101B-9397-08002B2CF9AE}" pid="8" name="MSIP_Label_4447dd6a-a4a1-440b-a6a3-9124ef1ee017_ActionId">
    <vt:lpwstr>da910279-40b4-4c9a-afc5-39b30a3aa2f5</vt:lpwstr>
  </property>
  <property fmtid="{D5CDD505-2E9C-101B-9397-08002B2CF9AE}" pid="9" name="MSIP_Label_4447dd6a-a4a1-440b-a6a3-9124ef1ee017_ContentBits">
    <vt:lpwstr>0</vt:lpwstr>
  </property>
  <property fmtid="{D5CDD505-2E9C-101B-9397-08002B2CF9AE}" pid="10" name="ContentTypeId">
    <vt:lpwstr>0x010100617188ADA97FAA4DA96D258ED3EF8B1B</vt:lpwstr>
  </property>
</Properties>
</file>