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2147376191" r:id="rId6"/>
    <p:sldId id="2147376202" r:id="rId7"/>
    <p:sldId id="2147376194" r:id="rId8"/>
    <p:sldId id="2147376205" r:id="rId9"/>
    <p:sldId id="2147376200" r:id="rId10"/>
    <p:sldId id="2147376193" r:id="rId11"/>
    <p:sldId id="2147376204" r:id="rId12"/>
    <p:sldId id="2147376195" r:id="rId13"/>
    <p:sldId id="2147376203" r:id="rId14"/>
    <p:sldId id="2147376192" r:id="rId15"/>
    <p:sldId id="2147376201" r:id="rId16"/>
    <p:sldId id="21473761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C6555B-EEAE-1DB1-1BC3-0E57B89B5454}" name="John Kelley" initials="JK" userId="S::john.kelley@lstechllc.com::8ca95033-76cc-46ae-bfaf-87723700f001" providerId="AD"/>
  <p188:author id="{3B7E29F3-774E-E31C-FA9F-4A67274FAB76}" name="Curns, Lucas A (FAA)" initials="CLA(" userId="S::Lucas.A.Curns@faa.gov::3f3e686f-4d4d-46f9-b225-146801cd9f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514" autoAdjust="0"/>
  </p:normalViewPr>
  <p:slideViewPr>
    <p:cSldViewPr snapToGrid="0">
      <p:cViewPr varScale="1">
        <p:scale>
          <a:sx n="107" d="100"/>
          <a:sy n="107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50DA-C755-4641-9670-0A1650831CB5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0539-93F1-4750-85C9-523B51482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4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5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2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C285E-7584-49AF-B35F-73BD5B476B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4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FAA Source: FAA Traffic Flow Management System (TFMS) via Office of Performance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5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539-93F1-4750-85C9-523B51482C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9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C285E-7584-49AF-B35F-73BD5B476B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1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4053E8-4A45-4B45-A9B4-17C8A368C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E8E5FB8-2BAB-44A6-B2F1-4409B496F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669F7B-14E6-4F47-B519-57F47F8B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50E6E3-F608-48E9-B22E-9BF0E7E3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C51290-9931-4365-B469-57A76868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1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ECADD9-8759-40C3-BC73-3F9B68B6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B2C159A-7AAA-41EF-B059-DDB849A52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55C5E2-0FDE-4E39-A1D3-234C6255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543678-3113-44D1-AC39-3C03E8EF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0DFCF4-9867-42FC-8062-C5A1B266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61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1ED00B3-DF77-4CAF-A1E7-D20C00DFB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713ADB0-B9A4-4455-AA4E-497AD6EF3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69602A-CCA4-40C3-8080-FFF7C84E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DAACCF-CE3E-4266-A92D-0D80C45E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10041C-29D4-4A4D-8CF9-952F0805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50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5367" y="3453874"/>
            <a:ext cx="10972800" cy="627060"/>
          </a:xfrm>
        </p:spPr>
        <p:txBody>
          <a:bodyPr anchor="t"/>
          <a:lstStyle>
            <a:lvl1pPr>
              <a:defRPr sz="3600">
                <a:solidFill>
                  <a:srgbClr val="0A2653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5367" y="3963990"/>
            <a:ext cx="10972800" cy="5910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A2653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94" y="5913540"/>
            <a:ext cx="2666073" cy="669318"/>
          </a:xfrm>
          <a:prstGeom prst="rect">
            <a:avLst/>
          </a:prstGeom>
        </p:spPr>
      </p:pic>
      <p:pic>
        <p:nvPicPr>
          <p:cNvPr id="2050" name="Picture 2" descr="About us | SESAR DM">
            <a:extLst>
              <a:ext uri="{FF2B5EF4-FFF2-40B4-BE49-F238E27FC236}">
                <a16:creationId xmlns:a16="http://schemas.microsoft.com/office/drawing/2014/main" id="{35F1F925-66E6-FF35-4F9E-C9BA09429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7" y="5824440"/>
            <a:ext cx="1745324" cy="6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7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388526"/>
            <a:ext cx="10972800" cy="4059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7620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/>
              <a:t>Select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70362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2" descr="E:\Images\SESARDM-logo-blue-rgb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"/>
            <a:ext cx="18288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7620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/>
              <a:t>Select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3416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2" descr="E:\Images\SESARDM-logo-blue-rgb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"/>
            <a:ext cx="18288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1676400"/>
            <a:ext cx="10856384" cy="3771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7620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/>
              <a:t>Select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2239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F03A0-B698-45B3-467A-675AA9F44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title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96A01A-E5EB-4554-0C0F-0904832C86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CFF312-F724-393C-DA6D-AAF9A794CD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4C91A59E-0382-B55C-ED22-603F98E514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b="1"/>
              <a:t>Modernising Air Traffic Management As One  </a:t>
            </a:r>
            <a:r>
              <a:rPr lang="nl-BE"/>
              <a:t>-  © SESAR Deployment Manager 2022</a:t>
            </a:r>
          </a:p>
        </p:txBody>
      </p:sp>
    </p:spTree>
    <p:extLst>
      <p:ext uri="{BB962C8B-B14F-4D97-AF65-F5344CB8AC3E}">
        <p14:creationId xmlns:p14="http://schemas.microsoft.com/office/powerpoint/2010/main" val="363268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A78D9-1DE9-FC24-D828-6BBD894AA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text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3FD957-BCF9-1194-3270-F7395A327D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D0435949-068D-D2CE-4155-3D9F437A4B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b="1"/>
              <a:t>Modernising Air Traffic Management As One  </a:t>
            </a:r>
            <a:r>
              <a:rPr lang="nl-BE"/>
              <a:t>-  © SESAR Deployment Manager 2022</a:t>
            </a:r>
          </a:p>
        </p:txBody>
      </p:sp>
    </p:spTree>
    <p:extLst>
      <p:ext uri="{BB962C8B-B14F-4D97-AF65-F5344CB8AC3E}">
        <p14:creationId xmlns:p14="http://schemas.microsoft.com/office/powerpoint/2010/main" val="114174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119076-17BA-41F7-8456-3AEF48B8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F48C25-4C51-48DD-A113-2DE98906A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AE4505-E9F0-43BB-AECC-7B40E4D6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A14FAF-1CBC-4D19-964F-19F91205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0D759E-6A0F-482E-8003-DFFF1E72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9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B4385E-A036-4D0D-AEA1-E9E154DF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705C96-0A70-40FB-A49F-9030DF4D0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009C1C-300D-4A0B-8D55-4284B7BF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F8DD31-B91E-42A4-A7A8-990863B1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09F1C5-4AD2-4C09-9837-9F3A7E4A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79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420E57-450C-415B-B613-D256254C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5D591D-5982-493B-ADB2-8EDD1EB93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9B2EE4F-21B0-49E8-AC7C-6279D029E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97EBE0-4020-404C-BBE7-A98F260E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1D7AFC-993F-4421-B563-01AE627D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66FFAA-1ED3-4155-861E-ECDD654C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09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AE7127-F6C5-4918-B78B-B7DA3F4E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140C4C5-6B2D-46BD-9321-805AE4287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08439BB-599B-4D21-A874-C6197FE4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AE0578F-686B-4315-9E72-B105D36D9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C060A02-60CC-4813-8BCB-0EDD4387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7CDCE64-FE40-4310-ABAA-65274EDA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142AC50-9F9A-40D9-A8E5-0030292D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F86B606-D1D6-4CBE-BB79-D3A016DC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9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FA12CC-1CDB-4401-AF67-83212543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26BD4B4-6C97-4EE6-8AC0-4F7C6DCE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3CB3265-BC17-4A87-8171-E4167372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190D2E4-9FDC-4F7B-A39F-0F095A88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0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6A6F180-AB07-4F77-8094-6158CCB5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28CA42C-1E4B-49E3-A822-EBC596D4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FF7743A-92FE-45B9-9531-1BC231F0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66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785D8D-2283-4613-AFF6-DD9150EE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B0151-BB09-4BBE-A379-2CBF338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EEE1B3-C78B-4585-850D-A19E7ABD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AEF06D-47C1-4BD9-A331-163C4BEE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339C12-FE51-4397-B4FC-89B0BAF7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63BF9AD-3FDA-4BC1-83B0-C995A867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1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75A691-76E0-45C8-BD6F-AE380B23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F8E9A0A-BE7E-4605-A6A6-892D7361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DDA8F2-054E-438B-BF54-D0E80C13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9EA941-C26C-42CE-8B4C-B7B58D2D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59C4C3-ECDD-4647-8ADB-B101E53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E836720-3F91-46EB-80AA-613B071B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5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6C92988-93DD-4E96-9C76-9C8C892B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A3CA1AB-5C92-4AC7-A4AD-5355B3523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93EB73-D696-4C45-A3B4-C429744F2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ACA0-7EAD-4B5F-B7AC-0637F855CD11}" type="datetimeFigureOut">
              <a:rPr lang="hu-HU" smtClean="0"/>
              <a:t>2024. 05. 31.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135239-46BE-4DC3-A227-9CE97CC05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A55F6A-6E18-4FB0-8582-62CAAC075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EF18-C12D-4653-ACFD-A61FD78C8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9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B5FC6-B18C-4CB0-8C6E-ADE2C8AAB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/>
          <a:srcRect t="51111" b="24141"/>
          <a:stretch/>
        </p:blipFill>
        <p:spPr>
          <a:xfrm>
            <a:off x="0" y="5160800"/>
            <a:ext cx="12191997" cy="1697201"/>
          </a:xfrm>
          <a:prstGeom prst="rect">
            <a:avLst/>
          </a:prstGeom>
        </p:spPr>
      </p:pic>
      <p:sp>
        <p:nvSpPr>
          <p:cNvPr id="1028" name="Rectangle 17"/>
          <p:cNvSpPr>
            <a:spLocks noChangeArrowheads="1"/>
          </p:cNvSpPr>
          <p:nvPr userDrawn="1"/>
        </p:nvSpPr>
        <p:spPr bwMode="auto">
          <a:xfrm>
            <a:off x="11108267" y="6337080"/>
            <a:ext cx="778933" cy="292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377B7BE-323B-4515-A325-CD2C4A669586}" type="slidenum">
              <a:rPr lang="en-US" sz="1600">
                <a:solidFill>
                  <a:schemeClr val="bg1"/>
                </a:solidFill>
                <a:ea typeface="ＭＳ Ｐゴシック" pitchFamily="1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73658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05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FAAseal_content_slid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1" y="228600"/>
            <a:ext cx="2093029" cy="527322"/>
          </a:xfrm>
          <a:prstGeom prst="rect">
            <a:avLst/>
          </a:prstGeom>
        </p:spPr>
      </p:pic>
      <p:pic>
        <p:nvPicPr>
          <p:cNvPr id="3" name="Picture 2" descr="About us | SESAR DM">
            <a:extLst>
              <a:ext uri="{FF2B5EF4-FFF2-40B4-BE49-F238E27FC236}">
                <a16:creationId xmlns:a16="http://schemas.microsoft.com/office/drawing/2014/main" id="{9E1EE4B2-78A6-CA6C-1E2B-51899DECAF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2862"/>
            <a:ext cx="1745324" cy="6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+mj-lt"/>
          <a:ea typeface="ＭＳ Ｐゴシック" pitchFamily="1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ts val="600"/>
        </a:spcAft>
        <a:buChar char="•"/>
        <a:defRPr sz="1800">
          <a:solidFill>
            <a:srgbClr val="1D2F68"/>
          </a:solidFill>
          <a:latin typeface="+mn-lt"/>
          <a:ea typeface="ＭＳ Ｐゴシック" pitchFamily="1" charset="-128"/>
          <a:cs typeface="ＭＳ Ｐゴシック"/>
        </a:defRPr>
      </a:lvl1pPr>
      <a:lvl2pPr marL="627063" indent="-169863" algn="l" rtl="0" eaLnBrk="0" fontAlgn="base" hangingPunct="0">
        <a:spcBef>
          <a:spcPct val="20000"/>
        </a:spcBef>
        <a:spcAft>
          <a:spcPts val="600"/>
        </a:spcAft>
        <a:buChar char="–"/>
        <a:defRPr sz="1600">
          <a:solidFill>
            <a:srgbClr val="1D2F68"/>
          </a:solidFill>
          <a:latin typeface="+mn-lt"/>
          <a:ea typeface="ＭＳ Ｐゴシック" pitchFamily="1" charset="-128"/>
          <a:cs typeface="ＭＳ Ｐゴシック"/>
        </a:defRPr>
      </a:lvl2pPr>
      <a:lvl3pPr marL="1033463" indent="-119063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rgbClr val="1D2F68"/>
          </a:solidFill>
          <a:latin typeface="+mn-lt"/>
          <a:ea typeface="ＭＳ Ｐゴシック" pitchFamily="1" charset="-128"/>
          <a:cs typeface="ＭＳ Ｐゴシック"/>
        </a:defRPr>
      </a:lvl3pPr>
      <a:lvl4pPr marL="1541463" indent="-169863" algn="l" rtl="0" eaLnBrk="0" fontAlgn="base" hangingPunct="0">
        <a:spcBef>
          <a:spcPct val="20000"/>
        </a:spcBef>
        <a:spcAft>
          <a:spcPts val="600"/>
        </a:spcAft>
        <a:buChar char="–"/>
        <a:defRPr sz="1400">
          <a:solidFill>
            <a:srgbClr val="1D2F68"/>
          </a:solidFill>
          <a:latin typeface="+mn-lt"/>
          <a:ea typeface="ＭＳ Ｐゴシック" pitchFamily="1" charset="-128"/>
          <a:cs typeface="ＭＳ Ｐゴシック"/>
        </a:defRPr>
      </a:lvl4pPr>
      <a:lvl5pPr marL="1998663" indent="-169863" algn="l" rtl="0" eaLnBrk="0" fontAlgn="base" hangingPunct="0">
        <a:spcBef>
          <a:spcPct val="20000"/>
        </a:spcBef>
        <a:spcAft>
          <a:spcPts val="600"/>
        </a:spcAft>
        <a:buChar char="»"/>
        <a:defRPr sz="1400">
          <a:solidFill>
            <a:srgbClr val="1D2F68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3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notesSlide" Target="../notesSlides/notesSlide9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B6BC9278-A9DB-4550-BD9B-5A8834426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69" b="66871"/>
          <a:stretch/>
        </p:blipFill>
        <p:spPr>
          <a:xfrm>
            <a:off x="2057400" y="0"/>
            <a:ext cx="8001000" cy="2615445"/>
          </a:xfrm>
          <a:prstGeom prst="rect">
            <a:avLst/>
          </a:prstGeom>
          <a:gradFill>
            <a:gsLst>
              <a:gs pos="0">
                <a:schemeClr val="bg1">
                  <a:alpha val="65000"/>
                </a:schemeClr>
              </a:gs>
              <a:gs pos="77000">
                <a:srgbClr val="FFFFFF">
                  <a:alpha val="93000"/>
                </a:srgbClr>
              </a:gs>
              <a:gs pos="49000">
                <a:schemeClr val="bg1"/>
              </a:gs>
              <a:gs pos="93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</a:gra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AB4D4D-17A8-44A0-9ED1-54D737EBCF87}"/>
              </a:ext>
            </a:extLst>
          </p:cNvPr>
          <p:cNvSpPr txBox="1">
            <a:spLocks/>
          </p:cNvSpPr>
          <p:nvPr/>
        </p:nvSpPr>
        <p:spPr>
          <a:xfrm>
            <a:off x="2757005" y="2465877"/>
            <a:ext cx="6677990" cy="6942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Taking TBO Global: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SDM/EUROCONTROL &amp; FAA Collaboration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FF-ICE Implementation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272F99-B3A9-4758-BF87-C373A3F6F97B}"/>
              </a:ext>
            </a:extLst>
          </p:cNvPr>
          <p:cNvSpPr txBox="1">
            <a:spLocks/>
          </p:cNvSpPr>
          <p:nvPr/>
        </p:nvSpPr>
        <p:spPr>
          <a:xfrm>
            <a:off x="1447800" y="3349467"/>
            <a:ext cx="8686800" cy="64286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Batang" charset="-127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.AppleSystemUIFont" charset="-12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2C4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2C4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June 5, 2024</a:t>
            </a:r>
          </a:p>
        </p:txBody>
      </p:sp>
      <p:pic>
        <p:nvPicPr>
          <p:cNvPr id="8" name="Picture 9" descr="http://24hournewsdesk.com/wp-content/uploads/2010/08/300px-US-FederalAviationAdmin-Seal.svg_4.png">
            <a:extLst>
              <a:ext uri="{FF2B5EF4-FFF2-40B4-BE49-F238E27FC236}">
                <a16:creationId xmlns:a16="http://schemas.microsoft.com/office/drawing/2014/main" id="{4AF542E1-40A5-4697-812A-F709769B04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16" y="366611"/>
            <a:ext cx="1600200" cy="16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meantime.global/wp-content/uploads/2018/12/SESAR-Deployment-Manager_Color-uai-258x121.png">
            <a:extLst>
              <a:ext uri="{FF2B5EF4-FFF2-40B4-BE49-F238E27FC236}">
                <a16:creationId xmlns:a16="http://schemas.microsoft.com/office/drawing/2014/main" id="{83FCB4E9-A84E-4D0B-ACD5-7005A4CF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330"/>
            <a:ext cx="24574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B60389-D2E3-37FA-C7E4-B1157D2E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273" y="144780"/>
            <a:ext cx="7947237" cy="533400"/>
          </a:xfrm>
        </p:spPr>
        <p:txBody>
          <a:bodyPr/>
          <a:lstStyle/>
          <a:p>
            <a:r>
              <a:rPr lang="en-US" dirty="0"/>
              <a:t>General FF-ICE Global Harmonization </a:t>
            </a:r>
            <a:r>
              <a:rPr lang="en-US" dirty="0">
                <a:solidFill>
                  <a:srgbClr val="002060"/>
                </a:solidFill>
              </a:rPr>
              <a:t>Needs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3DFC5-B4B2-FA16-5D0D-0827BA708A4D}"/>
              </a:ext>
            </a:extLst>
          </p:cNvPr>
          <p:cNvSpPr/>
          <p:nvPr/>
        </p:nvSpPr>
        <p:spPr bwMode="auto">
          <a:xfrm>
            <a:off x="8903970" y="1183224"/>
            <a:ext cx="3177540" cy="4154984"/>
          </a:xfrm>
          <a:prstGeom prst="rect">
            <a:avLst/>
          </a:prstGeom>
          <a:solidFill>
            <a:srgbClr val="E5F2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2070309020205020404" pitchFamily="49" charset="0"/>
              <a:buChar char="§"/>
              <a:tabLst/>
            </a:pP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ot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only a flight plan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format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change</a:t>
            </a:r>
            <a:endParaRPr lang="en-US" b="1" dirty="0"/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2070309020205020404" pitchFamily="49" charset="0"/>
              <a:buChar char="§"/>
              <a:tabLst/>
            </a:pP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Various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exchange </a:t>
            </a: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mechanisms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in place </a:t>
            </a: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now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(AFTN, AMHS, SWIM)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2070309020205020404" pitchFamily="49" charset="0"/>
              <a:buChar char="§"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FF-ICE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introduces </a:t>
            </a: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enhanced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information</a:t>
            </a:r>
            <a:endParaRPr lang="en-GB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/>
              <a:cs typeface="Arial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2070309020205020404" pitchFamily="49" charset="0"/>
              <a:buChar char="§"/>
              <a:tabLst/>
            </a:pP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Alignment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between </a:t>
            </a: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US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and </a:t>
            </a: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Europe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not enough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2070309020205020404" pitchFamily="49" charset="0"/>
              <a:buChar char="§"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Benefits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only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achieved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if implemented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globally</a:t>
            </a:r>
            <a:endParaRPr lang="en-GB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/>
              <a:cs typeface="Arial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2070309020205020404" pitchFamily="49" charset="0"/>
              <a:buChar char="§"/>
              <a:tabLst/>
            </a:pP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How</a:t>
            </a:r>
            <a:r>
              <a:rPr lang="en-GB" sz="1600" dirty="0">
                <a:solidFill>
                  <a:srgbClr val="002060"/>
                </a:solidFill>
                <a:latin typeface="Arial"/>
                <a:cs typeface="Arial"/>
              </a:rPr>
              <a:t> do we push forward the rest of the </a:t>
            </a:r>
            <a:r>
              <a:rPr lang="en-GB" sz="1600" b="1" dirty="0">
                <a:solidFill>
                  <a:srgbClr val="002060"/>
                </a:solidFill>
                <a:latin typeface="Arial"/>
                <a:cs typeface="Arial"/>
              </a:rPr>
              <a:t>global FF-ICE implementation?</a:t>
            </a:r>
            <a:endParaRPr lang="en-GB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7364B-43B6-C130-42DC-03FACE94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159309"/>
            <a:ext cx="8641080" cy="420281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1677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7A77A0-ADEB-31C5-6E4A-11D38F59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990" y="767047"/>
            <a:ext cx="10972800" cy="533400"/>
          </a:xfrm>
        </p:spPr>
        <p:txBody>
          <a:bodyPr/>
          <a:lstStyle/>
          <a:p>
            <a:r>
              <a:rPr lang="en-US" dirty="0"/>
              <a:t>Joint Timeline and Common Approach to FF-ICE</a:t>
            </a:r>
          </a:p>
        </p:txBody>
      </p:sp>
      <p:sp>
        <p:nvSpPr>
          <p:cNvPr id="11" name="OTLSHAPE_SL_79f05e8de72e4cc385fce875fa65517f_BackgroundRectangle">
            <a:extLst>
              <a:ext uri="{FF2B5EF4-FFF2-40B4-BE49-F238E27FC236}">
                <a16:creationId xmlns:a16="http://schemas.microsoft.com/office/drawing/2014/main" id="{EA35BD3D-EEEF-9A97-8E4D-EA63E8C58B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51084" y="1908800"/>
            <a:ext cx="8851453" cy="1372008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TLSHAPE_TB_00000000000000000000000000000000_TimescaleInterval2">
            <a:extLst>
              <a:ext uri="{FF2B5EF4-FFF2-40B4-BE49-F238E27FC236}">
                <a16:creationId xmlns:a16="http://schemas.microsoft.com/office/drawing/2014/main" id="{44C203A5-1A2B-60B2-C42A-0F816FB2F3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67971" y="1515483"/>
            <a:ext cx="238003" cy="1770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CY2023</a:t>
            </a:r>
          </a:p>
        </p:txBody>
      </p:sp>
      <p:sp>
        <p:nvSpPr>
          <p:cNvPr id="19" name="OTLSHAPE_TB_00000000000000000000000000000000_TimescaleInterval3">
            <a:extLst>
              <a:ext uri="{FF2B5EF4-FFF2-40B4-BE49-F238E27FC236}">
                <a16:creationId xmlns:a16="http://schemas.microsoft.com/office/drawing/2014/main" id="{4735B988-622B-E046-1D9A-53EA441ED3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55259" y="1515099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CY2024</a:t>
            </a:r>
          </a:p>
        </p:txBody>
      </p:sp>
      <p:sp>
        <p:nvSpPr>
          <p:cNvPr id="20" name="OTLSHAPE_TB_00000000000000000000000000000000_TimescaleInterval4">
            <a:extLst>
              <a:ext uri="{FF2B5EF4-FFF2-40B4-BE49-F238E27FC236}">
                <a16:creationId xmlns:a16="http://schemas.microsoft.com/office/drawing/2014/main" id="{EBBDD4A8-F6C5-A8E0-C125-64CC6806CF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62795" y="1506287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CY2025</a:t>
            </a:r>
          </a:p>
        </p:txBody>
      </p:sp>
      <p:sp>
        <p:nvSpPr>
          <p:cNvPr id="39" name="OTLSHAPE_TB_00000000000000000000000000000000_TimescaleInterval4">
            <a:extLst>
              <a:ext uri="{FF2B5EF4-FFF2-40B4-BE49-F238E27FC236}">
                <a16:creationId xmlns:a16="http://schemas.microsoft.com/office/drawing/2014/main" id="{456E3EB6-8F62-0768-D188-DCD32716F7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454972" y="1515099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CY2028</a:t>
            </a:r>
          </a:p>
        </p:txBody>
      </p:sp>
      <p:sp>
        <p:nvSpPr>
          <p:cNvPr id="40" name="OTLSHAPE_TB_00000000000000000000000000000000_TimescaleInterval4">
            <a:extLst>
              <a:ext uri="{FF2B5EF4-FFF2-40B4-BE49-F238E27FC236}">
                <a16:creationId xmlns:a16="http://schemas.microsoft.com/office/drawing/2014/main" id="{0A8CC867-9E57-64F1-5F4D-513744187ED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267355" y="1506287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CY2025</a:t>
            </a: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F7E510EE-747F-DD4B-43D7-7B567DB09B4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633669" y="1362241"/>
            <a:ext cx="8928629" cy="470863"/>
          </a:xfrm>
          <a:prstGeom prst="rect">
            <a:avLst/>
          </a:prstGeom>
        </p:spPr>
      </p:pic>
      <p:sp>
        <p:nvSpPr>
          <p:cNvPr id="43" name="TextBox 2">
            <a:extLst>
              <a:ext uri="{FF2B5EF4-FFF2-40B4-BE49-F238E27FC236}">
                <a16:creationId xmlns:a16="http://schemas.microsoft.com/office/drawing/2014/main" id="{9E2C615E-CFB9-93F4-2319-AF1CA424B7D0}"/>
              </a:ext>
            </a:extLst>
          </p:cNvPr>
          <p:cNvSpPr txBox="1"/>
          <p:nvPr/>
        </p:nvSpPr>
        <p:spPr bwMode="auto">
          <a:xfrm>
            <a:off x="2707228" y="1421981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2020</a:t>
            </a:r>
          </a:p>
        </p:txBody>
      </p:sp>
      <p:sp>
        <p:nvSpPr>
          <p:cNvPr id="44" name="TextBox 57">
            <a:extLst>
              <a:ext uri="{FF2B5EF4-FFF2-40B4-BE49-F238E27FC236}">
                <a16:creationId xmlns:a16="http://schemas.microsoft.com/office/drawing/2014/main" id="{8D2DB96B-C5A0-A50B-1F37-B3C227AAFAE9}"/>
              </a:ext>
            </a:extLst>
          </p:cNvPr>
          <p:cNvSpPr txBox="1"/>
          <p:nvPr/>
        </p:nvSpPr>
        <p:spPr bwMode="auto">
          <a:xfrm>
            <a:off x="4146028" y="1406009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2022</a:t>
            </a:r>
          </a:p>
        </p:txBody>
      </p:sp>
      <p:sp>
        <p:nvSpPr>
          <p:cNvPr id="45" name="TextBox 58">
            <a:extLst>
              <a:ext uri="{FF2B5EF4-FFF2-40B4-BE49-F238E27FC236}">
                <a16:creationId xmlns:a16="http://schemas.microsoft.com/office/drawing/2014/main" id="{B7DE8BF0-B84E-D6D4-E3BD-3E301EA07660}"/>
              </a:ext>
            </a:extLst>
          </p:cNvPr>
          <p:cNvSpPr txBox="1"/>
          <p:nvPr/>
        </p:nvSpPr>
        <p:spPr bwMode="auto">
          <a:xfrm>
            <a:off x="3438695" y="1417313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2021</a:t>
            </a:r>
          </a:p>
        </p:txBody>
      </p:sp>
      <p:sp>
        <p:nvSpPr>
          <p:cNvPr id="46" name="TextBox 59">
            <a:extLst>
              <a:ext uri="{FF2B5EF4-FFF2-40B4-BE49-F238E27FC236}">
                <a16:creationId xmlns:a16="http://schemas.microsoft.com/office/drawing/2014/main" id="{40EF2D42-9D12-08A8-D2F1-ADCED90D9CA7}"/>
              </a:ext>
            </a:extLst>
          </p:cNvPr>
          <p:cNvSpPr txBox="1"/>
          <p:nvPr/>
        </p:nvSpPr>
        <p:spPr bwMode="auto">
          <a:xfrm>
            <a:off x="4877056" y="1417313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2023</a:t>
            </a:r>
          </a:p>
        </p:txBody>
      </p:sp>
      <p:sp>
        <p:nvSpPr>
          <p:cNvPr id="47" name="TextBox 60">
            <a:extLst>
              <a:ext uri="{FF2B5EF4-FFF2-40B4-BE49-F238E27FC236}">
                <a16:creationId xmlns:a16="http://schemas.microsoft.com/office/drawing/2014/main" id="{17B1B1FB-CA54-22D8-2597-D151F6DD278B}"/>
              </a:ext>
            </a:extLst>
          </p:cNvPr>
          <p:cNvSpPr txBox="1"/>
          <p:nvPr/>
        </p:nvSpPr>
        <p:spPr bwMode="auto">
          <a:xfrm>
            <a:off x="5572552" y="1411207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2024</a:t>
            </a: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9F82C94E-81CA-8B58-4C0A-E191593983D7}"/>
              </a:ext>
            </a:extLst>
          </p:cNvPr>
          <p:cNvSpPr txBox="1"/>
          <p:nvPr/>
        </p:nvSpPr>
        <p:spPr bwMode="auto">
          <a:xfrm>
            <a:off x="6284237" y="1411207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2025</a:t>
            </a:r>
          </a:p>
        </p:txBody>
      </p:sp>
      <p:sp>
        <p:nvSpPr>
          <p:cNvPr id="49" name="TextBox 62">
            <a:extLst>
              <a:ext uri="{FF2B5EF4-FFF2-40B4-BE49-F238E27FC236}">
                <a16:creationId xmlns:a16="http://schemas.microsoft.com/office/drawing/2014/main" id="{2A45F772-0C4E-D74E-45DD-852ABCE4C7F8}"/>
              </a:ext>
            </a:extLst>
          </p:cNvPr>
          <p:cNvSpPr txBox="1"/>
          <p:nvPr/>
        </p:nvSpPr>
        <p:spPr bwMode="auto">
          <a:xfrm>
            <a:off x="7030144" y="1405108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2026</a:t>
            </a:r>
          </a:p>
        </p:txBody>
      </p:sp>
      <p:sp>
        <p:nvSpPr>
          <p:cNvPr id="50" name="TextBox 63">
            <a:extLst>
              <a:ext uri="{FF2B5EF4-FFF2-40B4-BE49-F238E27FC236}">
                <a16:creationId xmlns:a16="http://schemas.microsoft.com/office/drawing/2014/main" id="{23706BE7-0EF4-2E87-387A-1821A1D406B2}"/>
              </a:ext>
            </a:extLst>
          </p:cNvPr>
          <p:cNvSpPr txBox="1"/>
          <p:nvPr/>
        </p:nvSpPr>
        <p:spPr bwMode="auto">
          <a:xfrm>
            <a:off x="7721101" y="1417313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2027</a:t>
            </a:r>
          </a:p>
        </p:txBody>
      </p:sp>
      <p:sp>
        <p:nvSpPr>
          <p:cNvPr id="51" name="TextBox 64">
            <a:extLst>
              <a:ext uri="{FF2B5EF4-FFF2-40B4-BE49-F238E27FC236}">
                <a16:creationId xmlns:a16="http://schemas.microsoft.com/office/drawing/2014/main" id="{7C4E117A-956E-C6AB-91F9-5916DAF16762}"/>
              </a:ext>
            </a:extLst>
          </p:cNvPr>
          <p:cNvSpPr txBox="1"/>
          <p:nvPr/>
        </p:nvSpPr>
        <p:spPr bwMode="auto">
          <a:xfrm>
            <a:off x="8437225" y="1419189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2028</a:t>
            </a:r>
          </a:p>
        </p:txBody>
      </p:sp>
      <p:sp>
        <p:nvSpPr>
          <p:cNvPr id="52" name="TextBox 65">
            <a:extLst>
              <a:ext uri="{FF2B5EF4-FFF2-40B4-BE49-F238E27FC236}">
                <a16:creationId xmlns:a16="http://schemas.microsoft.com/office/drawing/2014/main" id="{16C5C652-8C3A-618B-AA49-678B6E141AB4}"/>
              </a:ext>
            </a:extLst>
          </p:cNvPr>
          <p:cNvSpPr txBox="1"/>
          <p:nvPr/>
        </p:nvSpPr>
        <p:spPr bwMode="auto">
          <a:xfrm>
            <a:off x="9135680" y="1417313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2029</a:t>
            </a:r>
          </a:p>
        </p:txBody>
      </p:sp>
      <p:sp>
        <p:nvSpPr>
          <p:cNvPr id="53" name="TextBox 66">
            <a:extLst>
              <a:ext uri="{FF2B5EF4-FFF2-40B4-BE49-F238E27FC236}">
                <a16:creationId xmlns:a16="http://schemas.microsoft.com/office/drawing/2014/main" id="{9032CF8C-0711-B976-3846-8635C4CBFB15}"/>
              </a:ext>
            </a:extLst>
          </p:cNvPr>
          <p:cNvSpPr txBox="1"/>
          <p:nvPr/>
        </p:nvSpPr>
        <p:spPr bwMode="auto">
          <a:xfrm>
            <a:off x="9860790" y="1419189"/>
            <a:ext cx="592307" cy="219264"/>
          </a:xfrm>
          <a:prstGeom prst="rect">
            <a:avLst/>
          </a:prstGeom>
          <a:solidFill>
            <a:srgbClr val="B4C6E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CY 2030</a:t>
            </a: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2FD9945D-AC2C-5482-2690-EC6A01ADD598}"/>
              </a:ext>
            </a:extLst>
          </p:cNvPr>
          <p:cNvSpPr/>
          <p:nvPr/>
        </p:nvSpPr>
        <p:spPr bwMode="auto">
          <a:xfrm>
            <a:off x="1651084" y="1381574"/>
            <a:ext cx="8860690" cy="461665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" name="OTLSHAPE_SL_79f05e8de72e4cc385fce875fa65517f_BackgroundRectangle">
            <a:extLst>
              <a:ext uri="{FF2B5EF4-FFF2-40B4-BE49-F238E27FC236}">
                <a16:creationId xmlns:a16="http://schemas.microsoft.com/office/drawing/2014/main" id="{D75AF70B-DB0C-6418-49AD-01FD856AFF0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55443" y="3308233"/>
            <a:ext cx="8863595" cy="1920660"/>
          </a:xfrm>
          <a:prstGeom prst="rect">
            <a:avLst/>
          </a:prstGeom>
          <a:solidFill>
            <a:schemeClr val="accent6">
              <a:lumMod val="60000"/>
              <a:lumOff val="40000"/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TLSHAPE_SL_79f05e8de72e4cc385fce875fa65517f_HeaderRectangle">
            <a:extLst>
              <a:ext uri="{FF2B5EF4-FFF2-40B4-BE49-F238E27FC236}">
                <a16:creationId xmlns:a16="http://schemas.microsoft.com/office/drawing/2014/main" id="{CF9BC67E-6F7C-08C9-6329-203F0A2B0B9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51085" y="3835944"/>
            <a:ext cx="952270" cy="267906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TLSHAPE_SL_79f05e8de72e4cc385fce875fa65517f_Header">
            <a:extLst>
              <a:ext uri="{FF2B5EF4-FFF2-40B4-BE49-F238E27FC236}">
                <a16:creationId xmlns:a16="http://schemas.microsoft.com/office/drawing/2014/main" id="{F6EC65BC-AB67-E2BB-9237-EC37C8F7D5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77366" y="3801136"/>
            <a:ext cx="717645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EATMN</a:t>
            </a:r>
          </a:p>
        </p:txBody>
      </p:sp>
      <p:sp>
        <p:nvSpPr>
          <p:cNvPr id="105" name="OTLSHAPE_M_177188707e544830b8ce884a45b14d3a_Title">
            <a:extLst>
              <a:ext uri="{FF2B5EF4-FFF2-40B4-BE49-F238E27FC236}">
                <a16:creationId xmlns:a16="http://schemas.microsoft.com/office/drawing/2014/main" id="{E7695927-687A-EB79-FE83-E146F6D2F52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26516" y="3780194"/>
            <a:ext cx="1581485" cy="4616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FF-ICE CP1 Mandate In Europe</a:t>
            </a:r>
            <a:r>
              <a:rPr lang="hu-HU" sz="10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  </a:t>
            </a:r>
            <a:r>
              <a:rPr lang="en-US" sz="1000" spc="-6" dirty="0">
                <a:solidFill>
                  <a:schemeClr val="dk2"/>
                </a:solidFill>
                <a:latin typeface="Calibri" panose="020F0502020204030204" pitchFamily="34" charset="0"/>
              </a:rPr>
              <a:t>Q1 ‘26</a:t>
            </a:r>
          </a:p>
          <a:p>
            <a:pPr>
              <a:buNone/>
            </a:pPr>
            <a:endParaRPr lang="en-US" sz="10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SL_79f05e8de72e4cc385fce875fa65517f_HeaderRectangle">
            <a:extLst>
              <a:ext uri="{FF2B5EF4-FFF2-40B4-BE49-F238E27FC236}">
                <a16:creationId xmlns:a16="http://schemas.microsoft.com/office/drawing/2014/main" id="{5E1321A2-91D0-4FF4-181E-6D19EF19200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655443" y="4193053"/>
            <a:ext cx="947912" cy="846652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TLSHAPE_SL_79f05e8de72e4cc385fce875fa65517f_Header">
            <a:extLst>
              <a:ext uri="{FF2B5EF4-FFF2-40B4-BE49-F238E27FC236}">
                <a16:creationId xmlns:a16="http://schemas.microsoft.com/office/drawing/2014/main" id="{D893D8B9-6352-8207-1AA6-CC3D79D23FA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768398" y="4452768"/>
            <a:ext cx="717645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FF-ICE in Europe</a:t>
            </a:r>
          </a:p>
        </p:txBody>
      </p:sp>
      <p:sp>
        <p:nvSpPr>
          <p:cNvPr id="110" name="OTLSHAPE_SLT_7ca32acd5908471a904296b070111595_Shape">
            <a:extLst>
              <a:ext uri="{FF2B5EF4-FFF2-40B4-BE49-F238E27FC236}">
                <a16:creationId xmlns:a16="http://schemas.microsoft.com/office/drawing/2014/main" id="{6DD8A58D-4ADA-9167-6B36-5B1DD86C9CE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23621" y="4498171"/>
            <a:ext cx="2787270" cy="240281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TLSHAPE_SLT_7ca32acd5908471a904296b070111595_Title">
            <a:extLst>
              <a:ext uri="{FF2B5EF4-FFF2-40B4-BE49-F238E27FC236}">
                <a16:creationId xmlns:a16="http://schemas.microsoft.com/office/drawing/2014/main" id="{FAAE83EC-EA68-CDA5-DB1E-4D2B7C7A6B8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541763" y="4514683"/>
            <a:ext cx="594778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1100" spc="-2" dirty="0">
                <a:solidFill>
                  <a:schemeClr val="bg1"/>
                </a:solidFill>
                <a:latin typeface="Calibri" panose="020F0502020204030204" pitchFamily="34" charset="0"/>
              </a:rPr>
              <a:t>Phase 2: Notification Service, eFPL </a:t>
            </a:r>
          </a:p>
        </p:txBody>
      </p:sp>
      <p:sp>
        <p:nvSpPr>
          <p:cNvPr id="112" name="OTLSHAPE_SLT_7ca32acd5908471a904296b070111595_Shape">
            <a:extLst>
              <a:ext uri="{FF2B5EF4-FFF2-40B4-BE49-F238E27FC236}">
                <a16:creationId xmlns:a16="http://schemas.microsoft.com/office/drawing/2014/main" id="{B0995D97-5FEA-9BDA-66C3-86A8DBE872C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838245" y="4770810"/>
            <a:ext cx="5665614" cy="267053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TLSHAPE_SLT_7ca32acd5908471a904296b070111595_Title">
            <a:extLst>
              <a:ext uri="{FF2B5EF4-FFF2-40B4-BE49-F238E27FC236}">
                <a16:creationId xmlns:a16="http://schemas.microsoft.com/office/drawing/2014/main" id="{425E61E7-1079-0473-9B1F-C29AF18F9A1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989271" y="4812798"/>
            <a:ext cx="5241198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1100" spc="-2" dirty="0">
                <a:solidFill>
                  <a:schemeClr val="bg1"/>
                </a:solidFill>
                <a:latin typeface="Calibri" panose="020F0502020204030204" pitchFamily="34" charset="0"/>
              </a:rPr>
              <a:t>Phase 3: Planning Service, Consolidated feedback, EUR ANSPs feedback to NM</a:t>
            </a:r>
          </a:p>
        </p:txBody>
      </p:sp>
      <p:sp>
        <p:nvSpPr>
          <p:cNvPr id="114" name="OTLSHAPE_SL_79f05e8de72e4cc385fce875fa65517f_HeaderRectangle">
            <a:extLst>
              <a:ext uri="{FF2B5EF4-FFF2-40B4-BE49-F238E27FC236}">
                <a16:creationId xmlns:a16="http://schemas.microsoft.com/office/drawing/2014/main" id="{5F6DD612-124D-E975-B198-21FB309A5A5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651573" y="3435182"/>
            <a:ext cx="952270" cy="267906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TLSHAPE_SL_79f05e8de72e4cc385fce875fa65517f_Header">
            <a:extLst>
              <a:ext uri="{FF2B5EF4-FFF2-40B4-BE49-F238E27FC236}">
                <a16:creationId xmlns:a16="http://schemas.microsoft.com/office/drawing/2014/main" id="{2F79B558-5781-A9B5-D37B-C9121FA5E9F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777854" y="3400374"/>
            <a:ext cx="717645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NM</a:t>
            </a:r>
          </a:p>
        </p:txBody>
      </p:sp>
      <p:sp>
        <p:nvSpPr>
          <p:cNvPr id="116" name="OTLSHAPE_SL_79f05e8de72e4cc385fce875fa65517f_HeaderRectangle">
            <a:extLst>
              <a:ext uri="{FF2B5EF4-FFF2-40B4-BE49-F238E27FC236}">
                <a16:creationId xmlns:a16="http://schemas.microsoft.com/office/drawing/2014/main" id="{6E4F18A3-044D-A6E2-805A-8D50AF9CBD2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399133" y="3430336"/>
            <a:ext cx="712552" cy="272752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TLSHAPE_SL_79f05e8de72e4cc385fce875fa65517f_Header">
            <a:extLst>
              <a:ext uri="{FF2B5EF4-FFF2-40B4-BE49-F238E27FC236}">
                <a16:creationId xmlns:a16="http://schemas.microsoft.com/office/drawing/2014/main" id="{FCCC21C5-9831-D3E3-D11E-D6983050CB3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516806" y="3400374"/>
            <a:ext cx="519057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NM 25.0</a:t>
            </a:r>
          </a:p>
        </p:txBody>
      </p:sp>
      <p:sp>
        <p:nvSpPr>
          <p:cNvPr id="118" name="OTLSHAPE_SL_79f05e8de72e4cc385fce875fa65517f_HeaderRectangle">
            <a:extLst>
              <a:ext uri="{FF2B5EF4-FFF2-40B4-BE49-F238E27FC236}">
                <a16:creationId xmlns:a16="http://schemas.microsoft.com/office/drawing/2014/main" id="{803674F5-1C1D-1D49-23EE-EFE5393BB72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137251" y="3431150"/>
            <a:ext cx="670932" cy="2727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TLSHAPE_SL_79f05e8de72e4cc385fce875fa65517f_Header">
            <a:extLst>
              <a:ext uri="{FF2B5EF4-FFF2-40B4-BE49-F238E27FC236}">
                <a16:creationId xmlns:a16="http://schemas.microsoft.com/office/drawing/2014/main" id="{1AB26735-5A68-85F9-E34F-10DC7EAC300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223034" y="3401187"/>
            <a:ext cx="519057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NM 26.0</a:t>
            </a:r>
          </a:p>
        </p:txBody>
      </p:sp>
      <p:sp>
        <p:nvSpPr>
          <p:cNvPr id="120" name="OTLSHAPE_SL_79f05e8de72e4cc385fce875fa65517f_HeaderRectangle">
            <a:extLst>
              <a:ext uri="{FF2B5EF4-FFF2-40B4-BE49-F238E27FC236}">
                <a16:creationId xmlns:a16="http://schemas.microsoft.com/office/drawing/2014/main" id="{331E5DED-BF18-1629-D007-FFBCABA6B9E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844724" y="3431150"/>
            <a:ext cx="670932" cy="2727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TLSHAPE_SL_79f05e8de72e4cc385fce875fa65517f_Header">
            <a:extLst>
              <a:ext uri="{FF2B5EF4-FFF2-40B4-BE49-F238E27FC236}">
                <a16:creationId xmlns:a16="http://schemas.microsoft.com/office/drawing/2014/main" id="{1754EFEE-F823-F139-60CF-B3C9F3C99FA5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922118" y="3401187"/>
            <a:ext cx="519057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NM 27.0</a:t>
            </a:r>
          </a:p>
        </p:txBody>
      </p:sp>
      <p:sp>
        <p:nvSpPr>
          <p:cNvPr id="122" name="OTLSHAPE_SL_79f05e8de72e4cc385fce875fa65517f_HeaderRectangle">
            <a:extLst>
              <a:ext uri="{FF2B5EF4-FFF2-40B4-BE49-F238E27FC236}">
                <a16:creationId xmlns:a16="http://schemas.microsoft.com/office/drawing/2014/main" id="{9DC6E99D-78F0-DD01-6880-386D2C55E88D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692905" y="3432749"/>
            <a:ext cx="670932" cy="270340"/>
          </a:xfrm>
          <a:prstGeom prst="rect">
            <a:avLst/>
          </a:prstGeom>
          <a:solidFill>
            <a:schemeClr val="bg1">
              <a:lumMod val="65000"/>
              <a:alpha val="49804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TLSHAPE_SL_79f05e8de72e4cc385fce875fa65517f_Header">
            <a:extLst>
              <a:ext uri="{FF2B5EF4-FFF2-40B4-BE49-F238E27FC236}">
                <a16:creationId xmlns:a16="http://schemas.microsoft.com/office/drawing/2014/main" id="{51DA5588-29BF-CC7D-EEB4-F754DBA4FFB3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2761910" y="3402786"/>
            <a:ext cx="519057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NM 24.0</a:t>
            </a:r>
          </a:p>
        </p:txBody>
      </p:sp>
      <p:sp>
        <p:nvSpPr>
          <p:cNvPr id="124" name="OTLSHAPE_M_b8c603269952439b977cb103e5f76bdb_Date">
            <a:extLst>
              <a:ext uri="{FF2B5EF4-FFF2-40B4-BE49-F238E27FC236}">
                <a16:creationId xmlns:a16="http://schemas.microsoft.com/office/drawing/2014/main" id="{9F2DFEE3-B060-CFE4-6378-7E37D76FC6BB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197057" y="3787544"/>
            <a:ext cx="138333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buNone/>
            </a:pPr>
            <a:r>
              <a:rPr lang="en-US" sz="1000" b="1" spc="-6" dirty="0">
                <a:latin typeface="Calibri" panose="020F0502020204030204" pitchFamily="34" charset="0"/>
              </a:rPr>
              <a:t>Transition to FIXM 4.3.0          </a:t>
            </a:r>
            <a:r>
              <a:rPr lang="en-US" sz="1000" spc="-6" dirty="0">
                <a:latin typeface="Calibri" panose="020F0502020204030204" pitchFamily="34" charset="0"/>
              </a:rPr>
              <a:t>Q2 ‘23</a:t>
            </a:r>
          </a:p>
        </p:txBody>
      </p:sp>
      <p:sp>
        <p:nvSpPr>
          <p:cNvPr id="125" name="OTLSHAPE_SL_79f05e8de72e4cc385fce875fa65517f_HeaderRectangle">
            <a:extLst>
              <a:ext uri="{FF2B5EF4-FFF2-40B4-BE49-F238E27FC236}">
                <a16:creationId xmlns:a16="http://schemas.microsoft.com/office/drawing/2014/main" id="{0246BF4C-7656-FEF3-CDF2-B2BFAF307D07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549788" y="3430336"/>
            <a:ext cx="4903308" cy="26798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iNM</a:t>
            </a:r>
          </a:p>
        </p:txBody>
      </p:sp>
      <p:sp>
        <p:nvSpPr>
          <p:cNvPr id="127" name="OTLSHAPE_M_b8c603269952439b977cb103e5f76bdb_Shape">
            <a:extLst>
              <a:ext uri="{FF2B5EF4-FFF2-40B4-BE49-F238E27FC236}">
                <a16:creationId xmlns:a16="http://schemas.microsoft.com/office/drawing/2014/main" id="{346CFB22-81AC-46AE-B483-0549DDE48FF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572199" y="3973591"/>
            <a:ext cx="158619" cy="110291"/>
          </a:xfrm>
          <a:prstGeom prst="wave">
            <a:avLst/>
          </a:prstGeom>
          <a:solidFill>
            <a:srgbClr val="408E9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TLSHAPE_M_177188707e544830b8ce884a45b14d3a_Title">
            <a:extLst>
              <a:ext uri="{FF2B5EF4-FFF2-40B4-BE49-F238E27FC236}">
                <a16:creationId xmlns:a16="http://schemas.microsoft.com/office/drawing/2014/main" id="{F1DAA319-5367-24A9-2862-861996EF042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293831" y="3923611"/>
            <a:ext cx="1155376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4" dirty="0">
                <a:latin typeface="Calibri" panose="020F0502020204030204" pitchFamily="34" charset="0"/>
              </a:rPr>
              <a:t>ALL EU ANSPs fully transitioned to eFPL </a:t>
            </a:r>
            <a:r>
              <a:rPr lang="en-GB" sz="1000" spc="-6" dirty="0">
                <a:latin typeface="Calibri" panose="020F0502020204030204" pitchFamily="34" charset="0"/>
              </a:rPr>
              <a:t>Q1 ‘32</a:t>
            </a:r>
          </a:p>
          <a:p>
            <a:pPr algn="r">
              <a:buNone/>
            </a:pPr>
            <a:endParaRPr lang="en-GB" sz="10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OTLSHAPE_M_b8c603269952439b977cb103e5f76bdb_Connector1">
            <a:extLst>
              <a:ext uri="{FF2B5EF4-FFF2-40B4-BE49-F238E27FC236}">
                <a16:creationId xmlns:a16="http://schemas.microsoft.com/office/drawing/2014/main" id="{B2AB8716-3429-0211-65C7-5A6D005B6DB3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5572199" y="4016946"/>
            <a:ext cx="0" cy="435822"/>
          </a:xfrm>
          <a:prstGeom prst="line">
            <a:avLst/>
          </a:prstGeom>
          <a:ln w="7620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TLSHAPE_SLT_7ca32acd5908471a904296b070111595_Shape">
            <a:extLst>
              <a:ext uri="{FF2B5EF4-FFF2-40B4-BE49-F238E27FC236}">
                <a16:creationId xmlns:a16="http://schemas.microsoft.com/office/drawing/2014/main" id="{483625BC-B02A-61E0-9F07-E0603DFA6E6C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2607708" y="4213341"/>
            <a:ext cx="4303183" cy="253952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TLSHAPE_SLT_7ca32acd5908471a904296b070111595_Title">
            <a:extLst>
              <a:ext uri="{FF2B5EF4-FFF2-40B4-BE49-F238E27FC236}">
                <a16:creationId xmlns:a16="http://schemas.microsoft.com/office/drawing/2014/main" id="{D3910485-B1FC-59ED-0CCE-C79E1A54662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767970" y="4250759"/>
            <a:ext cx="4142921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1100" spc="-2" dirty="0">
                <a:solidFill>
                  <a:schemeClr val="bg1"/>
                </a:solidFill>
                <a:latin typeface="Calibri" panose="020F0502020204030204" pitchFamily="34" charset="0"/>
              </a:rPr>
              <a:t>Phase 1: Filing Service, Trial Service, Flight Data Request Service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6A9373-37A9-ADF1-F1C4-EF76E29E4CF0}"/>
              </a:ext>
            </a:extLst>
          </p:cNvPr>
          <p:cNvSpPr/>
          <p:nvPr/>
        </p:nvSpPr>
        <p:spPr bwMode="auto">
          <a:xfrm>
            <a:off x="6909393" y="3854994"/>
            <a:ext cx="168937" cy="168937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OTLSHAPE_M_b8c603269952439b977cb103e5f76bdb_Connector1">
            <a:extLst>
              <a:ext uri="{FF2B5EF4-FFF2-40B4-BE49-F238E27FC236}">
                <a16:creationId xmlns:a16="http://schemas.microsoft.com/office/drawing/2014/main" id="{DE8C7081-8CB6-52C8-7579-46D1150A8A41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>
            <a:off x="8811867" y="2292961"/>
            <a:ext cx="0" cy="435822"/>
          </a:xfrm>
          <a:prstGeom prst="line">
            <a:avLst/>
          </a:prstGeom>
          <a:ln w="7620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SLT_cbc6053273674742982e85d542978064_Title">
            <a:extLst>
              <a:ext uri="{FF2B5EF4-FFF2-40B4-BE49-F238E27FC236}">
                <a16:creationId xmlns:a16="http://schemas.microsoft.com/office/drawing/2014/main" id="{DB507FC3-C63C-829C-95C7-4D763C8191D4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776931" y="2564352"/>
            <a:ext cx="1177029" cy="1681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1100" spc="-2" dirty="0">
                <a:solidFill>
                  <a:schemeClr val="lt1"/>
                </a:solidFill>
                <a:latin typeface="Calibri" panose="020F0502020204030204" pitchFamily="34" charset="0"/>
              </a:rPr>
              <a:t>FIA</a:t>
            </a:r>
          </a:p>
        </p:txBody>
      </p:sp>
      <p:sp>
        <p:nvSpPr>
          <p:cNvPr id="17" name="OTLSHAPE_SL_79f05e8de72e4cc385fce875fa65517f_HeaderRectangle">
            <a:extLst>
              <a:ext uri="{FF2B5EF4-FFF2-40B4-BE49-F238E27FC236}">
                <a16:creationId xmlns:a16="http://schemas.microsoft.com/office/drawing/2014/main" id="{7633160D-D33B-9DC4-D19A-74565942DDB5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632018" y="2511593"/>
            <a:ext cx="991160" cy="666376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TLSHAPE_SL_79f05e8de72e4cc385fce875fa65517f_Header">
            <a:extLst>
              <a:ext uri="{FF2B5EF4-FFF2-40B4-BE49-F238E27FC236}">
                <a16:creationId xmlns:a16="http://schemas.microsoft.com/office/drawing/2014/main" id="{75E30238-D73E-A8E0-72D3-D6A8D1B6A4A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1768397" y="2692162"/>
            <a:ext cx="717645" cy="32722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FF-ICE in US</a:t>
            </a:r>
          </a:p>
        </p:txBody>
      </p:sp>
      <p:sp>
        <p:nvSpPr>
          <p:cNvPr id="28" name="OTLSHAPE_SL_79f05e8de72e4cc385fce875fa65517f_HeaderRectangle">
            <a:extLst>
              <a:ext uri="{FF2B5EF4-FFF2-40B4-BE49-F238E27FC236}">
                <a16:creationId xmlns:a16="http://schemas.microsoft.com/office/drawing/2014/main" id="{39BD269D-30F3-A69C-EB96-23A9A99B17C9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645503" y="2067391"/>
            <a:ext cx="991162" cy="324825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TLSHAPE_SL_79f05e8de72e4cc385fce875fa65517f_Header">
            <a:extLst>
              <a:ext uri="{FF2B5EF4-FFF2-40B4-BE49-F238E27FC236}">
                <a16:creationId xmlns:a16="http://schemas.microsoft.com/office/drawing/2014/main" id="{8F8D5E89-BD0D-1795-A258-21BB6636AF4D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743039" y="2092649"/>
            <a:ext cx="751465" cy="3084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03864"/>
                </a:solidFill>
                <a:latin typeface="Franklin Gothic Medium" panose="020B0603020102020204" pitchFamily="34" charset="0"/>
              </a:rPr>
              <a:t>RRA</a:t>
            </a:r>
          </a:p>
        </p:txBody>
      </p:sp>
      <p:sp>
        <p:nvSpPr>
          <p:cNvPr id="31" name="OTLSHAPE_SLT_7ca32acd5908471a904296b070111595_Shape">
            <a:extLst>
              <a:ext uri="{FF2B5EF4-FFF2-40B4-BE49-F238E27FC236}">
                <a16:creationId xmlns:a16="http://schemas.microsoft.com/office/drawing/2014/main" id="{18F96DA5-760D-F31D-C756-1ECA6612F4B1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683776" y="2103564"/>
            <a:ext cx="1290675" cy="269616"/>
          </a:xfrm>
          <a:prstGeom prst="roundRect">
            <a:avLst/>
          </a:prstGeom>
          <a:solidFill>
            <a:srgbClr val="00437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TLSHAPE_SLT_7ca32acd5908471a904296b070111595_Title">
            <a:extLst>
              <a:ext uri="{FF2B5EF4-FFF2-40B4-BE49-F238E27FC236}">
                <a16:creationId xmlns:a16="http://schemas.microsoft.com/office/drawing/2014/main" id="{1604434F-E3BB-407E-52AE-D5CB2C18DCF4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649802" y="2144699"/>
            <a:ext cx="1344558" cy="161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1050" spc="-2" dirty="0">
                <a:solidFill>
                  <a:schemeClr val="bg1"/>
                </a:solidFill>
                <a:latin typeface="Calibri" panose="020F0502020204030204" pitchFamily="34" charset="0"/>
              </a:rPr>
              <a:t>Flight Planning &amp; Filing</a:t>
            </a:r>
          </a:p>
        </p:txBody>
      </p:sp>
      <p:sp>
        <p:nvSpPr>
          <p:cNvPr id="34" name="OTLSHAPE_M_0e28a84cf6724e00a089964be0d24b0c_Title">
            <a:extLst>
              <a:ext uri="{FF2B5EF4-FFF2-40B4-BE49-F238E27FC236}">
                <a16:creationId xmlns:a16="http://schemas.microsoft.com/office/drawing/2014/main" id="{B79F495C-14B5-A567-B879-59F4D0F591C8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5016367" y="2021984"/>
            <a:ext cx="1131506" cy="4233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0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Risk Reduction Activity- </a:t>
            </a:r>
            <a:r>
              <a:rPr lang="en-US" sz="1000" spc="-4" dirty="0">
                <a:solidFill>
                  <a:schemeClr val="dk1"/>
                </a:solidFill>
                <a:latin typeface="Calibri" panose="020F0502020204030204" pitchFamily="34" charset="0"/>
              </a:rPr>
              <a:t>Jan ‘23</a:t>
            </a:r>
          </a:p>
        </p:txBody>
      </p:sp>
      <p:sp>
        <p:nvSpPr>
          <p:cNvPr id="35" name="OTLSHAPE_SLT_7ca32acd5908471a904296b070111595_Shape">
            <a:extLst>
              <a:ext uri="{FF2B5EF4-FFF2-40B4-BE49-F238E27FC236}">
                <a16:creationId xmlns:a16="http://schemas.microsoft.com/office/drawing/2014/main" id="{15B6E60B-73C7-0CAE-052A-089C47478794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2644475" y="2553867"/>
            <a:ext cx="6643311" cy="253036"/>
          </a:xfrm>
          <a:prstGeom prst="roundRect">
            <a:avLst/>
          </a:prstGeom>
          <a:gradFill flip="none" rotWithShape="1">
            <a:gsLst>
              <a:gs pos="0">
                <a:srgbClr val="0072BC">
                  <a:shade val="30000"/>
                  <a:satMod val="115000"/>
                </a:srgbClr>
              </a:gs>
              <a:gs pos="50000">
                <a:srgbClr val="0072BC">
                  <a:shade val="67500"/>
                  <a:satMod val="115000"/>
                </a:srgbClr>
              </a:gs>
              <a:gs pos="100000">
                <a:srgbClr val="0072BC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TLSHAPE_SLT_7ca32acd5908471a904296b070111595_Title">
            <a:extLst>
              <a:ext uri="{FF2B5EF4-FFF2-40B4-BE49-F238E27FC236}">
                <a16:creationId xmlns:a16="http://schemas.microsoft.com/office/drawing/2014/main" id="{CD66334E-53B1-F242-E88E-3FE21325D9F7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532513" y="2607069"/>
            <a:ext cx="346892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1100" spc="-2" dirty="0">
                <a:solidFill>
                  <a:schemeClr val="bg1"/>
                </a:solidFill>
                <a:latin typeface="Calibri" panose="020F0502020204030204" pitchFamily="34" charset="0"/>
              </a:rPr>
              <a:t>Phase 1: Flight Data Sharing, Flight Plan Filing, Trial Service</a:t>
            </a:r>
          </a:p>
        </p:txBody>
      </p:sp>
      <p:sp>
        <p:nvSpPr>
          <p:cNvPr id="37" name="OTLSHAPE_SLT_7ca32acd5908471a904296b070111595_Shape">
            <a:extLst>
              <a:ext uri="{FF2B5EF4-FFF2-40B4-BE49-F238E27FC236}">
                <a16:creationId xmlns:a16="http://schemas.microsoft.com/office/drawing/2014/main" id="{EEE96D09-8461-B748-DE29-7639E1937DCF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515656" y="2843477"/>
            <a:ext cx="5007897" cy="268838"/>
          </a:xfrm>
          <a:prstGeom prst="roundRect">
            <a:avLst/>
          </a:prstGeom>
          <a:gradFill flip="none" rotWithShape="1">
            <a:gsLst>
              <a:gs pos="0">
                <a:srgbClr val="0072BC">
                  <a:shade val="30000"/>
                  <a:satMod val="115000"/>
                </a:srgbClr>
              </a:gs>
              <a:gs pos="50000">
                <a:srgbClr val="0072BC">
                  <a:shade val="67500"/>
                  <a:satMod val="115000"/>
                </a:srgbClr>
              </a:gs>
              <a:gs pos="100000">
                <a:srgbClr val="0072BC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TLSHAPE_SLT_7ca32acd5908471a904296b070111595_Title">
            <a:extLst>
              <a:ext uri="{FF2B5EF4-FFF2-40B4-BE49-F238E27FC236}">
                <a16:creationId xmlns:a16="http://schemas.microsoft.com/office/drawing/2014/main" id="{AD342976-4E73-3974-6CED-0DAE94CD830F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5971004" y="2900983"/>
            <a:ext cx="3722773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2" dirty="0">
                <a:solidFill>
                  <a:schemeClr val="bg1"/>
                </a:solidFill>
                <a:latin typeface="Calibri"/>
                <a:cs typeface="Calibri"/>
              </a:rPr>
              <a:t>Phase 2: Preliminary Flight Planning &amp; add’l enhancements </a:t>
            </a:r>
            <a:endParaRPr lang="en-US" sz="1100" spc="-2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b8c603269952439b977cb103e5f76bdb_Shape">
            <a:extLst>
              <a:ext uri="{FF2B5EF4-FFF2-40B4-BE49-F238E27FC236}">
                <a16:creationId xmlns:a16="http://schemas.microsoft.com/office/drawing/2014/main" id="{9C62B861-2220-EC93-0E42-0088189A1DE2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8823364" y="2311805"/>
            <a:ext cx="158619" cy="110291"/>
          </a:xfrm>
          <a:prstGeom prst="wave">
            <a:avLst/>
          </a:prstGeom>
          <a:solidFill>
            <a:srgbClr val="408E9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TLSHAPE_M_b8c603269952439b977cb103e5f76bdb_Shape">
            <a:extLst>
              <a:ext uri="{FF2B5EF4-FFF2-40B4-BE49-F238E27FC236}">
                <a16:creationId xmlns:a16="http://schemas.microsoft.com/office/drawing/2014/main" id="{331FDA2E-35C2-BF01-1977-9076DF074CD1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9299613" y="2322388"/>
            <a:ext cx="158619" cy="110291"/>
          </a:xfrm>
          <a:prstGeom prst="wave">
            <a:avLst/>
          </a:prstGeom>
          <a:solidFill>
            <a:srgbClr val="408E9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OTLSHAPE_M_b8c603269952439b977cb103e5f76bdb_Connector1">
            <a:extLst>
              <a:ext uri="{FF2B5EF4-FFF2-40B4-BE49-F238E27FC236}">
                <a16:creationId xmlns:a16="http://schemas.microsoft.com/office/drawing/2014/main" id="{921592D8-0C7B-DD78-6154-7990ADF0793B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>
          <a:xfrm>
            <a:off x="9288116" y="2303544"/>
            <a:ext cx="0" cy="435822"/>
          </a:xfrm>
          <a:prstGeom prst="line">
            <a:avLst/>
          </a:prstGeom>
          <a:ln w="7620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A551200-C44C-2DA3-8357-00ED9D2DFF71}"/>
              </a:ext>
            </a:extLst>
          </p:cNvPr>
          <p:cNvSpPr txBox="1"/>
          <p:nvPr/>
        </p:nvSpPr>
        <p:spPr>
          <a:xfrm>
            <a:off x="9408419" y="2243839"/>
            <a:ext cx="154620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Calibri"/>
              </a:rPr>
              <a:t>Ph1 IOC 2 -  </a:t>
            </a:r>
            <a:r>
              <a:rPr lang="en-US" sz="1000" dirty="0">
                <a:latin typeface="Calibri"/>
              </a:rPr>
              <a:t>Q1'29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96A7CF-74A4-DEEA-9739-AB76101B3AA8}"/>
              </a:ext>
            </a:extLst>
          </p:cNvPr>
          <p:cNvSpPr txBox="1"/>
          <p:nvPr/>
        </p:nvSpPr>
        <p:spPr>
          <a:xfrm>
            <a:off x="7712852" y="2239256"/>
            <a:ext cx="157443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Calibri"/>
              </a:rPr>
              <a:t>Ph1 IOC 1 -  </a:t>
            </a:r>
            <a:r>
              <a:rPr lang="en-US" sz="1000" dirty="0">
                <a:latin typeface="Calibri"/>
              </a:rPr>
              <a:t>Q3'28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0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B9B7B9-AB17-8032-3B6C-83344DFA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" y="1169671"/>
            <a:ext cx="11727180" cy="2636519"/>
          </a:xfr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ea typeface="ＭＳ Ｐゴシック"/>
              </a:rPr>
              <a:t>Pre-departure trajectory negotiations via a SWIM environment, using FF-ICE/R1 and supporting data sharing services drives us closer to the ICAO TBO vision where </a:t>
            </a:r>
            <a:r>
              <a:rPr lang="en-GB" b="1" dirty="0">
                <a:ea typeface="ＭＳ Ｐゴシック"/>
                <a:cs typeface="Arial"/>
              </a:rPr>
              <a:t>the flown flight path is as close as possible to the user-preferred flight path.</a:t>
            </a:r>
            <a:r>
              <a:rPr lang="en-GB" dirty="0">
                <a:ea typeface="ＭＳ Ｐゴシック"/>
                <a:cs typeface="Arial"/>
              </a:rPr>
              <a:t> Resolving demand/capacity imbalances earlier and more efficiently. </a:t>
            </a:r>
            <a:endParaRPr lang="en-GB" dirty="0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ea typeface="ＭＳ Ｐゴシック"/>
              </a:rPr>
              <a:t>Goal for Harmonization of eFPLs, to have a single format of eFPL that AUs can send to any eASP with respective extensions (extensions can be ignored to avoid FP rejections)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ea typeface="ＭＳ Ｐゴシック"/>
              </a:rPr>
              <a:t>Globalisation in terms of ATC system collaborations underlines the need for global coordination both on filing and distribution point of view of FF-ICE Flight plans.</a:t>
            </a:r>
          </a:p>
          <a:p>
            <a:pPr marL="169545" indent="-169545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FCA12E-5171-898A-18F1-46740E91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97" y="190500"/>
            <a:ext cx="10972800" cy="533400"/>
          </a:xfrm>
        </p:spPr>
        <p:txBody>
          <a:bodyPr/>
          <a:lstStyle/>
          <a:p>
            <a:r>
              <a:rPr lang="en-GB" sz="3200" dirty="0"/>
              <a:t>Summary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01A6D5-7C83-3F2B-F1C0-4E6096EB2277}"/>
              </a:ext>
            </a:extLst>
          </p:cNvPr>
          <p:cNvSpPr/>
          <p:nvPr/>
        </p:nvSpPr>
        <p:spPr bwMode="auto">
          <a:xfrm>
            <a:off x="255268" y="4009759"/>
            <a:ext cx="2590937" cy="85129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Richer flight Information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F745C4-252E-2DC3-31A7-3EE673C34D8C}"/>
              </a:ext>
            </a:extLst>
          </p:cNvPr>
          <p:cNvSpPr/>
          <p:nvPr/>
        </p:nvSpPr>
        <p:spPr bwMode="auto">
          <a:xfrm>
            <a:off x="3198425" y="4009758"/>
            <a:ext cx="2590937" cy="85129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Improved Planning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7C2E9E-CE52-1402-AAA3-B0F5E6E61B4F}"/>
              </a:ext>
            </a:extLst>
          </p:cNvPr>
          <p:cNvSpPr/>
          <p:nvPr/>
        </p:nvSpPr>
        <p:spPr bwMode="auto">
          <a:xfrm>
            <a:off x="6141582" y="4009757"/>
            <a:ext cx="2590937" cy="85129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200" b="1" dirty="0">
                <a:solidFill>
                  <a:srgbClr val="002060"/>
                </a:solidFill>
                <a:latin typeface="Arial" charset="0"/>
              </a:rPr>
              <a:t>Improved decision-Making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D76DC-8401-FBD9-81FA-A12906A1C213}"/>
              </a:ext>
            </a:extLst>
          </p:cNvPr>
          <p:cNvSpPr/>
          <p:nvPr/>
        </p:nvSpPr>
        <p:spPr bwMode="auto">
          <a:xfrm>
            <a:off x="9231357" y="4009757"/>
            <a:ext cx="2590937" cy="85129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Improved flow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E1E678-4C3D-A354-7721-48EE6F6A7E4E}"/>
              </a:ext>
            </a:extLst>
          </p:cNvPr>
          <p:cNvSpPr/>
          <p:nvPr/>
        </p:nvSpPr>
        <p:spPr bwMode="auto">
          <a:xfrm>
            <a:off x="1386840" y="5064621"/>
            <a:ext cx="9418320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4000" dirty="0">
                <a:solidFill>
                  <a:srgbClr val="002060"/>
                </a:solidFill>
                <a:latin typeface="Arial" charset="0"/>
              </a:rPr>
              <a:t>Towards trajectory exchanges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1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354548-5D66-C6D2-11B4-D2C2788D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489" y="1137856"/>
            <a:ext cx="5692141" cy="2315638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/>
              <a:t>Support</a:t>
            </a:r>
            <a:r>
              <a:rPr lang="en-GB" dirty="0"/>
              <a:t> global </a:t>
            </a:r>
            <a:r>
              <a:rPr lang="en-GB" b="1" dirty="0"/>
              <a:t>harmonization</a:t>
            </a:r>
            <a:r>
              <a:rPr lang="en-GB" dirty="0"/>
              <a:t> between the </a:t>
            </a:r>
            <a:r>
              <a:rPr lang="en-GB" b="1" dirty="0"/>
              <a:t>FAA’s</a:t>
            </a:r>
            <a:r>
              <a:rPr lang="en-GB" dirty="0"/>
              <a:t> and </a:t>
            </a:r>
            <a:r>
              <a:rPr lang="en-GB" b="1" dirty="0"/>
              <a:t>EU's</a:t>
            </a:r>
            <a:r>
              <a:rPr lang="en-GB" dirty="0"/>
              <a:t> implementation of ICAO concepts / technologies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/>
              <a:t>Assist</a:t>
            </a:r>
            <a:r>
              <a:rPr lang="en-GB" dirty="0"/>
              <a:t> with the </a:t>
            </a:r>
            <a:r>
              <a:rPr lang="en-GB" b="1" dirty="0"/>
              <a:t>coordination</a:t>
            </a:r>
            <a:r>
              <a:rPr lang="en-GB" dirty="0"/>
              <a:t> of </a:t>
            </a:r>
            <a:r>
              <a:rPr lang="en-GB" b="1" dirty="0"/>
              <a:t>deployment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/>
              <a:t>Planning</a:t>
            </a:r>
            <a:r>
              <a:rPr lang="en-GB" dirty="0"/>
              <a:t> and </a:t>
            </a:r>
            <a:r>
              <a:rPr lang="en-GB" b="1" dirty="0"/>
              <a:t>implementation</a:t>
            </a:r>
            <a:r>
              <a:rPr lang="en-GB" dirty="0"/>
              <a:t> activities.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Promote </a:t>
            </a:r>
            <a:r>
              <a:rPr lang="en-GB" b="1" dirty="0"/>
              <a:t>harmonization</a:t>
            </a:r>
            <a:r>
              <a:rPr lang="en-GB" dirty="0"/>
              <a:t> and </a:t>
            </a:r>
            <a:r>
              <a:rPr lang="en-GB" b="1" dirty="0"/>
              <a:t>interoperability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00EA5B-96A1-EC33-7B9D-C3DFBE6B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465" y="251120"/>
            <a:ext cx="7507501" cy="533400"/>
          </a:xfrm>
        </p:spPr>
        <p:txBody>
          <a:bodyPr/>
          <a:lstStyle/>
          <a:p>
            <a:r>
              <a:rPr lang="en-GB" dirty="0"/>
              <a:t>Introduction- Why are US &amp; EU coordinating this?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4570-2071-5E2D-B6F2-7356040E568D}"/>
              </a:ext>
            </a:extLst>
          </p:cNvPr>
          <p:cNvSpPr/>
          <p:nvPr/>
        </p:nvSpPr>
        <p:spPr bwMode="auto">
          <a:xfrm>
            <a:off x="2502999" y="1413419"/>
            <a:ext cx="1565910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EXCOM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8F1BC-9673-BF14-4386-D7110CFB094A}"/>
              </a:ext>
            </a:extLst>
          </p:cNvPr>
          <p:cNvSpPr/>
          <p:nvPr/>
        </p:nvSpPr>
        <p:spPr bwMode="auto">
          <a:xfrm>
            <a:off x="738282" y="3052880"/>
            <a:ext cx="1565910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CCOM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1A53A-6EF5-05C2-D316-0A23B871D5BC}"/>
              </a:ext>
            </a:extLst>
          </p:cNvPr>
          <p:cNvSpPr/>
          <p:nvPr/>
        </p:nvSpPr>
        <p:spPr bwMode="auto">
          <a:xfrm>
            <a:off x="4077309" y="3038532"/>
            <a:ext cx="1565910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b="1" dirty="0">
                <a:solidFill>
                  <a:srgbClr val="002060"/>
                </a:solidFill>
                <a:latin typeface="Arial" charset="0"/>
              </a:rPr>
              <a:t>D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COM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962F0-2B13-504E-6E62-64D81D399628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1521237" y="1875084"/>
            <a:ext cx="1756317" cy="1177796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23B288-47E7-A160-EF95-BE6436DDD58E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3277554" y="1858926"/>
            <a:ext cx="1582710" cy="1179606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C9C72B-600D-C16D-3086-72683E248707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 flipV="1">
            <a:off x="2304192" y="3269365"/>
            <a:ext cx="1773117" cy="1434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7109887-F864-BFCE-2A71-0EA33ECD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99" y="4433197"/>
            <a:ext cx="1728788" cy="10108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A13DC9-1C51-AD04-6DC0-3D364194B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904" y="4433197"/>
            <a:ext cx="1773117" cy="10816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C2CD52C-8515-717D-8D2E-7D10FDBD51DD}"/>
              </a:ext>
            </a:extLst>
          </p:cNvPr>
          <p:cNvSpPr/>
          <p:nvPr/>
        </p:nvSpPr>
        <p:spPr bwMode="auto">
          <a:xfrm>
            <a:off x="2788920" y="4680706"/>
            <a:ext cx="845820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MoC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868A98-5C8A-05B9-0BB6-7EC689BEE974}"/>
              </a:ext>
            </a:extLst>
          </p:cNvPr>
          <p:cNvSpPr/>
          <p:nvPr/>
        </p:nvSpPr>
        <p:spPr bwMode="auto">
          <a:xfrm>
            <a:off x="6412230" y="3971532"/>
            <a:ext cx="1417320" cy="461665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SWIM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017660-2195-698A-EE10-E170068358CC}"/>
              </a:ext>
            </a:extLst>
          </p:cNvPr>
          <p:cNvSpPr/>
          <p:nvPr/>
        </p:nvSpPr>
        <p:spPr bwMode="auto">
          <a:xfrm>
            <a:off x="10012966" y="3971532"/>
            <a:ext cx="1773117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Data Link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A80725-0B18-14DD-654A-33E55B14289A}"/>
              </a:ext>
            </a:extLst>
          </p:cNvPr>
          <p:cNvSpPr/>
          <p:nvPr/>
        </p:nvSpPr>
        <p:spPr bwMode="auto">
          <a:xfrm>
            <a:off x="8197216" y="4693567"/>
            <a:ext cx="1417320" cy="461665"/>
          </a:xfrm>
          <a:prstGeom prst="rect">
            <a:avLst/>
          </a:prstGeom>
          <a:solidFill>
            <a:srgbClr val="00206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FF-ICE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1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0882B-A913-0FA5-0828-FEFD5E89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39" y="110490"/>
            <a:ext cx="7520941" cy="533400"/>
          </a:xfrm>
        </p:spPr>
        <p:txBody>
          <a:bodyPr/>
          <a:lstStyle/>
          <a:p>
            <a:r>
              <a:rPr lang="en-US" dirty="0"/>
              <a:t>FF-ICE Enabling TBO – it is about trajectories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0CABD-CE88-F928-08D4-5157D9785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" y="2673133"/>
            <a:ext cx="12044437" cy="2066333"/>
          </a:xfrm>
          <a:prstGeom prst="rect">
            <a:avLst/>
          </a:prstGeom>
        </p:spPr>
      </p:pic>
      <p:pic>
        <p:nvPicPr>
          <p:cNvPr id="7" name="Billede 4">
            <a:extLst>
              <a:ext uri="{FF2B5EF4-FFF2-40B4-BE49-F238E27FC236}">
                <a16:creationId xmlns:a16="http://schemas.microsoft.com/office/drawing/2014/main" id="{148E1EEE-D7B3-F66B-8477-F18109660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5" t="68052" r="3015" b="550"/>
          <a:stretch/>
        </p:blipFill>
        <p:spPr>
          <a:xfrm>
            <a:off x="2656200" y="2925756"/>
            <a:ext cx="8752729" cy="182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481498-C573-AA9C-12FC-932607F5171C}"/>
              </a:ext>
            </a:extLst>
          </p:cNvPr>
          <p:cNvSpPr/>
          <p:nvPr/>
        </p:nvSpPr>
        <p:spPr>
          <a:xfrm>
            <a:off x="122247" y="5229138"/>
            <a:ext cx="2062471" cy="31730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FF-ICE R1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0083-ED97-03BD-195D-AA9BBB1BC8E6}"/>
              </a:ext>
            </a:extLst>
          </p:cNvPr>
          <p:cNvSpPr txBox="1"/>
          <p:nvPr/>
        </p:nvSpPr>
        <p:spPr>
          <a:xfrm>
            <a:off x="90292" y="4487848"/>
            <a:ext cx="2599645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Pre-Departure Flight Planning &amp; Filing</a:t>
            </a:r>
            <a:endParaRPr lang="hu-HU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0C0DC-6BC4-3B5A-DE66-E654520EF7A6}"/>
              </a:ext>
            </a:extLst>
          </p:cNvPr>
          <p:cNvSpPr/>
          <p:nvPr/>
        </p:nvSpPr>
        <p:spPr>
          <a:xfrm>
            <a:off x="122245" y="4859055"/>
            <a:ext cx="2062473" cy="317306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Predeparture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505A9-1082-F391-1B41-5CF94173CCA4}"/>
              </a:ext>
            </a:extLst>
          </p:cNvPr>
          <p:cNvSpPr txBox="1"/>
          <p:nvPr/>
        </p:nvSpPr>
        <p:spPr>
          <a:xfrm>
            <a:off x="6144595" y="4056000"/>
            <a:ext cx="243871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Post-Departure Negotiation &amp; Flight Re-Planning</a:t>
            </a:r>
            <a:endParaRPr lang="hu-HU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650731-946C-C22E-B97F-BCDBE96BEC10}"/>
              </a:ext>
            </a:extLst>
          </p:cNvPr>
          <p:cNvSpPr/>
          <p:nvPr/>
        </p:nvSpPr>
        <p:spPr>
          <a:xfrm>
            <a:off x="2962528" y="4894470"/>
            <a:ext cx="6782592" cy="300662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Execution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CD9AE-C529-7D87-9463-6413773A2E92}"/>
              </a:ext>
            </a:extLst>
          </p:cNvPr>
          <p:cNvSpPr/>
          <p:nvPr/>
        </p:nvSpPr>
        <p:spPr>
          <a:xfrm>
            <a:off x="10367339" y="4923658"/>
            <a:ext cx="1702416" cy="285663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Post</a:t>
            </a:r>
            <a:r>
              <a:rPr lang="en-US" b="1" dirty="0"/>
              <a:t> </a:t>
            </a:r>
            <a:r>
              <a:rPr lang="en-US" sz="1400" b="1" dirty="0"/>
              <a:t>Flight</a:t>
            </a:r>
            <a:endParaRPr lang="en-US" b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EB0D923-5F36-7FA0-008F-E523E0759411}"/>
              </a:ext>
            </a:extLst>
          </p:cNvPr>
          <p:cNvSpPr/>
          <p:nvPr/>
        </p:nvSpPr>
        <p:spPr>
          <a:xfrm>
            <a:off x="2323577" y="4948630"/>
            <a:ext cx="313066" cy="13815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44C112-E29A-88F9-1ECE-FB70682E929E}"/>
              </a:ext>
            </a:extLst>
          </p:cNvPr>
          <p:cNvSpPr/>
          <p:nvPr/>
        </p:nvSpPr>
        <p:spPr>
          <a:xfrm>
            <a:off x="9848691" y="4958890"/>
            <a:ext cx="313066" cy="13815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1846D9-534D-0275-1B8E-85CC320497AF}"/>
              </a:ext>
            </a:extLst>
          </p:cNvPr>
          <p:cNvSpPr/>
          <p:nvPr/>
        </p:nvSpPr>
        <p:spPr>
          <a:xfrm>
            <a:off x="2339187" y="5318713"/>
            <a:ext cx="313066" cy="13815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2603CF-17A4-CF76-15B4-B62D96B8E581}"/>
              </a:ext>
            </a:extLst>
          </p:cNvPr>
          <p:cNvSpPr/>
          <p:nvPr/>
        </p:nvSpPr>
        <p:spPr>
          <a:xfrm>
            <a:off x="2962528" y="5245180"/>
            <a:ext cx="6763110" cy="3012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FF-ICE R2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D7A95-0873-1CA0-6A99-73A4F67BF552}"/>
              </a:ext>
            </a:extLst>
          </p:cNvPr>
          <p:cNvGrpSpPr/>
          <p:nvPr/>
        </p:nvGrpSpPr>
        <p:grpSpPr>
          <a:xfrm>
            <a:off x="36925" y="921952"/>
            <a:ext cx="3170486" cy="1790448"/>
            <a:chOff x="36792" y="2486149"/>
            <a:chExt cx="3170486" cy="17904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5CFEB24-0357-5C53-D614-14194B213B3D}"/>
                </a:ext>
              </a:extLst>
            </p:cNvPr>
            <p:cNvCxnSpPr>
              <a:cxnSpLocks/>
            </p:cNvCxnSpPr>
            <p:nvPr/>
          </p:nvCxnSpPr>
          <p:spPr>
            <a:xfrm>
              <a:off x="1297123" y="2608004"/>
              <a:ext cx="0" cy="125737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A627EA-11B9-4B15-C82B-919B797E0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105" y="2629147"/>
              <a:ext cx="1" cy="124751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1" name="Graphic 20" descr="Paper">
              <a:extLst>
                <a:ext uri="{FF2B5EF4-FFF2-40B4-BE49-F238E27FC236}">
                  <a16:creationId xmlns:a16="http://schemas.microsoft.com/office/drawing/2014/main" id="{3326FB57-3034-7CB1-F008-567A30EBF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2360" y="2993521"/>
              <a:ext cx="381806" cy="381806"/>
            </a:xfrm>
            <a:prstGeom prst="rect">
              <a:avLst/>
            </a:prstGeom>
          </p:spPr>
        </p:pic>
        <p:pic>
          <p:nvPicPr>
            <p:cNvPr id="22" name="Graphic 21" descr="Checklist RTL">
              <a:extLst>
                <a:ext uri="{FF2B5EF4-FFF2-40B4-BE49-F238E27FC236}">
                  <a16:creationId xmlns:a16="http://schemas.microsoft.com/office/drawing/2014/main" id="{96F2451E-5FD7-DF6E-CA9B-BADEF5216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9829" y="3022830"/>
              <a:ext cx="354756" cy="35475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C0CBC4-30DC-F5CC-8321-B0643C585BDD}"/>
                </a:ext>
              </a:extLst>
            </p:cNvPr>
            <p:cNvSpPr/>
            <p:nvPr/>
          </p:nvSpPr>
          <p:spPr>
            <a:xfrm>
              <a:off x="649407" y="3412248"/>
              <a:ext cx="256674" cy="45719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0DAED6-EB5B-6D89-65E5-B467D170CBF2}"/>
                </a:ext>
              </a:extLst>
            </p:cNvPr>
            <p:cNvSpPr/>
            <p:nvPr/>
          </p:nvSpPr>
          <p:spPr>
            <a:xfrm>
              <a:off x="1871150" y="3450692"/>
              <a:ext cx="256674" cy="4571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03EA-E619-78A9-69B7-6B9A17DE9B2A}"/>
                </a:ext>
              </a:extLst>
            </p:cNvPr>
            <p:cNvSpPr txBox="1"/>
            <p:nvPr/>
          </p:nvSpPr>
          <p:spPr>
            <a:xfrm>
              <a:off x="1288276" y="3645800"/>
              <a:ext cx="140876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Flight Plan Filing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87BE4B-C1D9-80EC-9D87-48F8B36FECE1}"/>
                </a:ext>
              </a:extLst>
            </p:cNvPr>
            <p:cNvSpPr txBox="1"/>
            <p:nvPr/>
          </p:nvSpPr>
          <p:spPr>
            <a:xfrm>
              <a:off x="36792" y="3574305"/>
              <a:ext cx="14087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Preliminary Flight Plan Filing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DF92C0-48CA-33A8-63FE-0D3351E3A2A4}"/>
                </a:ext>
              </a:extLst>
            </p:cNvPr>
            <p:cNvSpPr/>
            <p:nvPr/>
          </p:nvSpPr>
          <p:spPr>
            <a:xfrm>
              <a:off x="224855" y="3956127"/>
              <a:ext cx="2478851" cy="457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6EFED0-48E3-E474-4B58-34F1D26EC144}"/>
                </a:ext>
              </a:extLst>
            </p:cNvPr>
            <p:cNvSpPr txBox="1"/>
            <p:nvPr/>
          </p:nvSpPr>
          <p:spPr>
            <a:xfrm>
              <a:off x="296706" y="3968820"/>
              <a:ext cx="2335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Desired Trajectory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40F205-3024-403F-B99B-F60A2D77433A}"/>
                </a:ext>
              </a:extLst>
            </p:cNvPr>
            <p:cNvSpPr/>
            <p:nvPr/>
          </p:nvSpPr>
          <p:spPr>
            <a:xfrm flipH="1">
              <a:off x="2884956" y="2486149"/>
              <a:ext cx="322322" cy="1525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206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eASP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583A7-2F17-BC02-A1BD-5D785F1D401F}"/>
              </a:ext>
            </a:extLst>
          </p:cNvPr>
          <p:cNvCxnSpPr>
            <a:cxnSpLocks/>
          </p:cNvCxnSpPr>
          <p:nvPr/>
        </p:nvCxnSpPr>
        <p:spPr>
          <a:xfrm flipH="1">
            <a:off x="9725638" y="1100343"/>
            <a:ext cx="19482" cy="12277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C1BFBB3-D94D-DFFF-6D06-9C5BB83A4FC4}"/>
              </a:ext>
            </a:extLst>
          </p:cNvPr>
          <p:cNvSpPr/>
          <p:nvPr/>
        </p:nvSpPr>
        <p:spPr>
          <a:xfrm>
            <a:off x="3480511" y="2372105"/>
            <a:ext cx="7676147" cy="93604"/>
          </a:xfrm>
          <a:prstGeom prst="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48E1D9-C8D5-ACB8-BF78-DCF274EF4F85}"/>
              </a:ext>
            </a:extLst>
          </p:cNvPr>
          <p:cNvCxnSpPr>
            <a:cxnSpLocks/>
          </p:cNvCxnSpPr>
          <p:nvPr/>
        </p:nvCxnSpPr>
        <p:spPr>
          <a:xfrm>
            <a:off x="5371138" y="1009992"/>
            <a:ext cx="0" cy="13031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693A1B1-CB31-B20A-468A-97E16054AEDE}"/>
              </a:ext>
            </a:extLst>
          </p:cNvPr>
          <p:cNvSpPr txBox="1"/>
          <p:nvPr/>
        </p:nvSpPr>
        <p:spPr>
          <a:xfrm>
            <a:off x="3182610" y="2391527"/>
            <a:ext cx="233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Agreed Trajectory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2BA197-F77C-EB94-C203-522676EE614C}"/>
              </a:ext>
            </a:extLst>
          </p:cNvPr>
          <p:cNvSpPr txBox="1"/>
          <p:nvPr/>
        </p:nvSpPr>
        <p:spPr>
          <a:xfrm>
            <a:off x="5575896" y="2406647"/>
            <a:ext cx="52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Re-evaluation of Agreed Trajectories as Constraints Emerge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588467-635A-111E-9F5F-BD5DB978DEBB}"/>
              </a:ext>
            </a:extLst>
          </p:cNvPr>
          <p:cNvSpPr txBox="1"/>
          <p:nvPr/>
        </p:nvSpPr>
        <p:spPr>
          <a:xfrm>
            <a:off x="3715117" y="920618"/>
            <a:ext cx="3317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Agreed Trajectory Updated as needed, to align with Tactical Changes issued by ATC or other factors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C88816-C03C-E0DC-AABE-8CF99D701282}"/>
              </a:ext>
            </a:extLst>
          </p:cNvPr>
          <p:cNvSpPr txBox="1"/>
          <p:nvPr/>
        </p:nvSpPr>
        <p:spPr>
          <a:xfrm>
            <a:off x="7286472" y="922088"/>
            <a:ext cx="35466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Strategic Renegotiation as needed, resulting in new Agreement that’s coordinated with ATC for Delivery to Pilot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48BEC-E41D-D599-ECC9-E3BDF2C947BB}"/>
              </a:ext>
            </a:extLst>
          </p:cNvPr>
          <p:cNvSpPr txBox="1"/>
          <p:nvPr/>
        </p:nvSpPr>
        <p:spPr>
          <a:xfrm>
            <a:off x="88030" y="3344524"/>
            <a:ext cx="22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Initial Negotiation with  eASP(s)) Resulting in an Agreed Trajectory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4E99A4-2992-B27E-4CA3-711C409B13A9}"/>
              </a:ext>
            </a:extLst>
          </p:cNvPr>
          <p:cNvSpPr/>
          <p:nvPr/>
        </p:nvSpPr>
        <p:spPr bwMode="auto">
          <a:xfrm>
            <a:off x="36925" y="4794663"/>
            <a:ext cx="12044438" cy="128150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24087F-B295-4637-898D-FBA322E680B1}"/>
              </a:ext>
            </a:extLst>
          </p:cNvPr>
          <p:cNvSpPr/>
          <p:nvPr/>
        </p:nvSpPr>
        <p:spPr bwMode="auto">
          <a:xfrm>
            <a:off x="974299" y="5600558"/>
            <a:ext cx="1043463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System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Wide Information Management (SWIM)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943D24E-490A-6A4A-C16D-7C3EA59A1C20}"/>
              </a:ext>
            </a:extLst>
          </p:cNvPr>
          <p:cNvCxnSpPr/>
          <p:nvPr/>
        </p:nvCxnSpPr>
        <p:spPr bwMode="auto">
          <a:xfrm>
            <a:off x="10616331" y="5853740"/>
            <a:ext cx="1080654" cy="8428"/>
          </a:xfrm>
          <a:prstGeom prst="straightConnector1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6F4B01-B4B0-CC4A-A42A-4B9B9F92D1A2}"/>
              </a:ext>
            </a:extLst>
          </p:cNvPr>
          <p:cNvCxnSpPr/>
          <p:nvPr/>
        </p:nvCxnSpPr>
        <p:spPr bwMode="auto">
          <a:xfrm>
            <a:off x="610756" y="5862559"/>
            <a:ext cx="1080654" cy="8428"/>
          </a:xfrm>
          <a:prstGeom prst="straightConnector1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8457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E2D19-5358-88A5-917D-5735B7AB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224" y="168537"/>
            <a:ext cx="7452360" cy="533400"/>
          </a:xfrm>
        </p:spPr>
        <p:txBody>
          <a:bodyPr/>
          <a:lstStyle/>
          <a:p>
            <a:r>
              <a:rPr lang="en-GB" sz="3200" dirty="0"/>
              <a:t>FF-ICE mandate in Europe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8654B-7D1A-D08F-A6C4-CBC08C8C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9" y="2036316"/>
            <a:ext cx="2007549" cy="2613361"/>
          </a:xfrm>
          <a:prstGeom prst="rect">
            <a:avLst/>
          </a:prstGeom>
          <a:ln w="317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6A0DC-7564-3267-738A-66C3C25E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21" y="1598295"/>
            <a:ext cx="2389422" cy="3105034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1DE59-86B7-409A-DC4B-9DEE8076A7A7}"/>
              </a:ext>
            </a:extLst>
          </p:cNvPr>
          <p:cNvSpPr txBox="1"/>
          <p:nvPr/>
        </p:nvSpPr>
        <p:spPr>
          <a:xfrm>
            <a:off x="406789" y="1445309"/>
            <a:ext cx="2094297" cy="523220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algn="ctr" defTabSz="514350">
              <a:defRPr sz="1000" b="1" kern="0" cap="small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385763"/>
            <a:r>
              <a:rPr lang="en-GB" sz="1400" dirty="0"/>
              <a:t>Common Project One Reg. (EU) n.116/2021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E5B70-B6C3-F0C3-AD3B-92227E278A02}"/>
              </a:ext>
            </a:extLst>
          </p:cNvPr>
          <p:cNvSpPr txBox="1"/>
          <p:nvPr/>
        </p:nvSpPr>
        <p:spPr>
          <a:xfrm>
            <a:off x="2940721" y="1049376"/>
            <a:ext cx="2342496" cy="523220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algn="ctr" defTabSz="514350">
              <a:defRPr sz="1000" b="1" kern="0" cap="small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385763"/>
            <a:r>
              <a:rPr lang="en-GB" sz="1400" dirty="0"/>
              <a:t>SESAR DEPLOYMENT PROGRAMME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268DB-5EEE-1CEA-51AB-4246E4A46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10" y="1093816"/>
            <a:ext cx="8606790" cy="4748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38357B-A69F-9BFB-3A6C-9E2E62612770}"/>
              </a:ext>
            </a:extLst>
          </p:cNvPr>
          <p:cNvSpPr/>
          <p:nvPr/>
        </p:nvSpPr>
        <p:spPr>
          <a:xfrm>
            <a:off x="6678979" y="1023947"/>
            <a:ext cx="3326893" cy="377616"/>
          </a:xfrm>
          <a:prstGeom prst="rect">
            <a:avLst/>
          </a:prstGeom>
          <a:solidFill>
            <a:srgbClr val="ECF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Geographical Scope</a:t>
            </a:r>
            <a:endParaRPr lang="en-GB" sz="24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5DCA2-D843-CA2D-2487-AFB9AE790047}"/>
              </a:ext>
            </a:extLst>
          </p:cNvPr>
          <p:cNvSpPr/>
          <p:nvPr/>
        </p:nvSpPr>
        <p:spPr>
          <a:xfrm>
            <a:off x="5822660" y="1485084"/>
            <a:ext cx="5936204" cy="102189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IFR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EATMN Airspace 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mandated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CP1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E272F-AA1B-12C6-F4B0-2F8E5043CC21}"/>
              </a:ext>
            </a:extLst>
          </p:cNvPr>
          <p:cNvSpPr/>
          <p:nvPr/>
        </p:nvSpPr>
        <p:spPr>
          <a:xfrm>
            <a:off x="6678979" y="2564526"/>
            <a:ext cx="2815497" cy="400809"/>
          </a:xfrm>
          <a:prstGeom prst="rect">
            <a:avLst/>
          </a:prstGeom>
          <a:solidFill>
            <a:srgbClr val="ECF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Ground mandate</a:t>
            </a:r>
            <a:endParaRPr lang="en-GB" sz="2000" b="1" u="sng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3D8D6-9CE0-4E7B-9D94-720DEF11B594}"/>
              </a:ext>
            </a:extLst>
          </p:cNvPr>
          <p:cNvSpPr/>
          <p:nvPr/>
        </p:nvSpPr>
        <p:spPr>
          <a:xfrm>
            <a:off x="5822660" y="3202147"/>
            <a:ext cx="6018820" cy="84355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“ANSPs must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systems 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process and receive the eFPL, but also to make </a:t>
            </a:r>
            <a:r>
              <a:rPr lang="en-GB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use </a:t>
            </a:r>
            <a:r>
              <a:rPr lang="en-GB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77E952-E3EB-3213-A71A-978819E0C22F}"/>
              </a:ext>
            </a:extLst>
          </p:cNvPr>
          <p:cNvSpPr/>
          <p:nvPr/>
        </p:nvSpPr>
        <p:spPr bwMode="auto">
          <a:xfrm>
            <a:off x="589669" y="4998545"/>
            <a:ext cx="10554581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European mandate with Global impact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D8C49-32E9-863D-ACA3-A7FD6DB67630}"/>
              </a:ext>
            </a:extLst>
          </p:cNvPr>
          <p:cNvSpPr/>
          <p:nvPr/>
        </p:nvSpPr>
        <p:spPr bwMode="auto">
          <a:xfrm>
            <a:off x="5822660" y="4491990"/>
            <a:ext cx="357280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7E4F78-9094-4633-D928-355E40E81C37}"/>
              </a:ext>
            </a:extLst>
          </p:cNvPr>
          <p:cNvSpPr/>
          <p:nvPr/>
        </p:nvSpPr>
        <p:spPr bwMode="auto">
          <a:xfrm>
            <a:off x="5574535" y="4331970"/>
            <a:ext cx="6248875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EATMN in CP1 = EU+ Switzerland &amp; Norway</a:t>
            </a:r>
          </a:p>
        </p:txBody>
      </p:sp>
    </p:spTree>
    <p:extLst>
      <p:ext uri="{BB962C8B-B14F-4D97-AF65-F5344CB8AC3E}">
        <p14:creationId xmlns:p14="http://schemas.microsoft.com/office/powerpoint/2010/main" val="427897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ekete globális Térkép hálózatokon">
            <a:extLst>
              <a:ext uri="{FF2B5EF4-FFF2-40B4-BE49-F238E27FC236}">
                <a16:creationId xmlns:a16="http://schemas.microsoft.com/office/drawing/2014/main" id="{CBA32B77-363E-A56F-5C5C-BB5F66C8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653" y="4345814"/>
            <a:ext cx="4005235" cy="19735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0EAA50-186E-32F1-F309-CD9D8D87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81" y="-24805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Why FF-ICE? -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F03E9-B6EB-E3E1-A1A6-2F4B2D8966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BF7E-592F-205F-B7EF-861053A86916}"/>
              </a:ext>
            </a:extLst>
          </p:cNvPr>
          <p:cNvSpPr/>
          <p:nvPr/>
        </p:nvSpPr>
        <p:spPr>
          <a:xfrm>
            <a:off x="181496" y="1314738"/>
            <a:ext cx="2031520" cy="351345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Airspace Users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3A051-25D5-D5AC-FFB1-DEA348D066C9}"/>
              </a:ext>
            </a:extLst>
          </p:cNvPr>
          <p:cNvSpPr/>
          <p:nvPr/>
        </p:nvSpPr>
        <p:spPr>
          <a:xfrm>
            <a:off x="7065505" y="1328170"/>
            <a:ext cx="1872343" cy="336968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Ground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F8FD2-DC80-6D6F-01DE-228880BAEF89}"/>
              </a:ext>
            </a:extLst>
          </p:cNvPr>
          <p:cNvSpPr/>
          <p:nvPr/>
        </p:nvSpPr>
        <p:spPr>
          <a:xfrm>
            <a:off x="272154" y="1659284"/>
            <a:ext cx="3522491" cy="18608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Fewer rejected flight plans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Better trajectories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Fly closer to optimal desired trajectory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More efficient flow planning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Improved planning services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FE2D5-58E4-BF25-BAA3-05B39BF282EB}"/>
              </a:ext>
            </a:extLst>
          </p:cNvPr>
          <p:cNvSpPr/>
          <p:nvPr/>
        </p:nvSpPr>
        <p:spPr>
          <a:xfrm>
            <a:off x="7200796" y="1647250"/>
            <a:ext cx="4836913" cy="21151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More efficient surface movements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More informed decision making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Improved predictability for sector-sector and ANSP-ANSP coordination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Increased data accuracy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Improved Flow Management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3F4A6D-EC3F-6869-D311-164BD12572CC}"/>
              </a:ext>
            </a:extLst>
          </p:cNvPr>
          <p:cNvSpPr/>
          <p:nvPr/>
        </p:nvSpPr>
        <p:spPr>
          <a:xfrm>
            <a:off x="4005175" y="2481927"/>
            <a:ext cx="2992133" cy="17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2060"/>
                </a:solidFill>
              </a:rPr>
              <a:t>Improved predictability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2060"/>
                </a:solidFill>
              </a:rPr>
              <a:t>Improved efficiency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2060"/>
                </a:solidFill>
              </a:rPr>
              <a:t>Flexibility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2060"/>
                </a:solidFill>
              </a:rPr>
              <a:t>Cost efficiency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03BE5E-F73D-819D-D8F3-4E30C650CBC8}"/>
              </a:ext>
            </a:extLst>
          </p:cNvPr>
          <p:cNvSpPr/>
          <p:nvPr/>
        </p:nvSpPr>
        <p:spPr>
          <a:xfrm>
            <a:off x="3583358" y="4486325"/>
            <a:ext cx="4010530" cy="169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GLOBAL </a:t>
            </a:r>
            <a:endParaRPr lang="en-US" sz="2400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INTEROPERABILITY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18197-9416-FC88-3948-CBC9BE2E0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06" y="867747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315CC8-DEA3-C3B4-C0DA-68F07B04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driving TBO through the eFPL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76B51A-3061-C1B5-801E-153B8E85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14" y="1875620"/>
            <a:ext cx="2441253" cy="2844321"/>
          </a:xfrm>
          <a:prstGeom prst="rect">
            <a:avLst/>
          </a:prstGeom>
          <a:ln w="31750"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1C93A-3312-4BE7-42E8-F19F2D22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695" y="1861242"/>
            <a:ext cx="2441253" cy="2844321"/>
          </a:xfrm>
          <a:prstGeom prst="rect">
            <a:avLst/>
          </a:prstGeom>
          <a:ln w="31750">
            <a:solidFill>
              <a:schemeClr val="bg1">
                <a:lumMod val="9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D06788-8CAB-2892-B721-E85A89150FF2}"/>
              </a:ext>
            </a:extLst>
          </p:cNvPr>
          <p:cNvSpPr txBox="1"/>
          <p:nvPr/>
        </p:nvSpPr>
        <p:spPr>
          <a:xfrm>
            <a:off x="1979579" y="1456823"/>
            <a:ext cx="201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5C2"/>
                </a:solidFill>
                <a:latin typeface="Montserrat" panose="00000500000000000000" pitchFamily="2" charset="0"/>
              </a:rPr>
              <a:t>FPL2012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6BB04-C74F-EECA-8ACD-15EB2B1CB227}"/>
              </a:ext>
            </a:extLst>
          </p:cNvPr>
          <p:cNvSpPr txBox="1"/>
          <p:nvPr/>
        </p:nvSpPr>
        <p:spPr>
          <a:xfrm>
            <a:off x="9130800" y="1295400"/>
            <a:ext cx="117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5C2"/>
                </a:solidFill>
                <a:latin typeface="Montserrat" panose="00000500000000000000" pitchFamily="2" charset="0"/>
              </a:rPr>
              <a:t>eFPL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9D305-C2D7-5A79-99EE-25FB5E92ED26}"/>
              </a:ext>
            </a:extLst>
          </p:cNvPr>
          <p:cNvSpPr/>
          <p:nvPr/>
        </p:nvSpPr>
        <p:spPr>
          <a:xfrm>
            <a:off x="853450" y="4852610"/>
            <a:ext cx="3641426" cy="1260732"/>
          </a:xfrm>
          <a:prstGeom prst="rect">
            <a:avLst/>
          </a:prstGeom>
          <a:gradFill flip="none" rotWithShape="1">
            <a:gsLst>
              <a:gs pos="32000">
                <a:schemeClr val="accent2">
                  <a:lumMod val="0"/>
                  <a:lumOff val="100000"/>
                </a:schemeClr>
              </a:gs>
              <a:gs pos="26000">
                <a:schemeClr val="accent2">
                  <a:lumMod val="0"/>
                  <a:lumOff val="100000"/>
                </a:schemeClr>
              </a:gs>
              <a:gs pos="80000">
                <a:srgbClr val="DEEBF7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Limited information</a:t>
            </a:r>
          </a:p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51 FPL2012 information elements</a:t>
            </a:r>
          </a:p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Manual process</a:t>
            </a:r>
          </a:p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Anticipated sunset date 2032/3034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1200C1-4198-F9EF-C3D3-36F418252E5D}"/>
              </a:ext>
            </a:extLst>
          </p:cNvPr>
          <p:cNvSpPr/>
          <p:nvPr/>
        </p:nvSpPr>
        <p:spPr>
          <a:xfrm>
            <a:off x="7894412" y="4848497"/>
            <a:ext cx="3641426" cy="1260732"/>
          </a:xfrm>
          <a:prstGeom prst="rect">
            <a:avLst/>
          </a:prstGeom>
          <a:gradFill flip="none" rotWithShape="1">
            <a:gsLst>
              <a:gs pos="32000">
                <a:schemeClr val="accent2">
                  <a:lumMod val="0"/>
                  <a:lumOff val="100000"/>
                </a:schemeClr>
              </a:gs>
              <a:gs pos="26000">
                <a:schemeClr val="accent2">
                  <a:lumMod val="0"/>
                  <a:lumOff val="100000"/>
                </a:schemeClr>
              </a:gs>
              <a:gs pos="80000">
                <a:srgbClr val="DEEBF7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Richer and digital information </a:t>
            </a:r>
          </a:p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30 New eFPL information elements</a:t>
            </a:r>
          </a:p>
          <a:p>
            <a:pPr marL="285750" indent="-285750">
              <a:buFont typeface="Arial"/>
              <a:buChar char="•"/>
            </a:pPr>
            <a:r>
              <a:rPr lang="en-GB" sz="1600" i="1" dirty="0">
                <a:solidFill>
                  <a:srgbClr val="002060"/>
                </a:solidFill>
                <a:latin typeface="Arial"/>
                <a:cs typeface="Arial"/>
              </a:rPr>
              <a:t>4DT for improved Flow Management </a:t>
            </a:r>
          </a:p>
        </p:txBody>
      </p:sp>
      <p:pic>
        <p:nvPicPr>
          <p:cNvPr id="2" name="Picture 1" descr="A typewriter and a computer&#10;&#10;Description automatically generated">
            <a:extLst>
              <a:ext uri="{FF2B5EF4-FFF2-40B4-BE49-F238E27FC236}">
                <a16:creationId xmlns:a16="http://schemas.microsoft.com/office/drawing/2014/main" id="{7EB4DF31-B2F1-772F-05C8-3078FDE70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955" y="1865372"/>
            <a:ext cx="3614468" cy="2854086"/>
          </a:xfrm>
          <a:prstGeom prst="rect">
            <a:avLst/>
          </a:prstGeom>
        </p:spPr>
      </p:pic>
      <p:pic>
        <p:nvPicPr>
          <p:cNvPr id="4" name="Picture 3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B1C45E87-B4BE-A0F0-B0CD-4E477502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540" y="5152935"/>
            <a:ext cx="1133296" cy="6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644208-1B94-BCEF-5ABB-37E115E6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587" y="155230"/>
            <a:ext cx="7921413" cy="533400"/>
          </a:xfrm>
        </p:spPr>
        <p:txBody>
          <a:bodyPr/>
          <a:lstStyle/>
          <a:p>
            <a:pPr algn="l"/>
            <a:r>
              <a:rPr lang="en-GB" dirty="0"/>
              <a:t>The change - towards one flight plan shared by all!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C1321-EAD3-3DA2-731E-61B98CE4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64" y="2117556"/>
            <a:ext cx="2324093" cy="1468017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C5D973-E85F-7B3E-1792-EA4D45B3A65E}"/>
              </a:ext>
            </a:extLst>
          </p:cNvPr>
          <p:cNvSpPr/>
          <p:nvPr/>
        </p:nvSpPr>
        <p:spPr>
          <a:xfrm>
            <a:off x="64711" y="1501648"/>
            <a:ext cx="2930534" cy="444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Computer flight plan service Providers (CFSP) </a:t>
            </a:r>
            <a:endParaRPr lang="en-GB" sz="1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620E6-4561-1884-F59F-7D1C74984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5" y="4535682"/>
            <a:ext cx="2324093" cy="1451837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2FDE89-2792-05FD-A383-792FD2639C41}"/>
              </a:ext>
            </a:extLst>
          </p:cNvPr>
          <p:cNvSpPr/>
          <p:nvPr/>
        </p:nvSpPr>
        <p:spPr>
          <a:xfrm>
            <a:off x="64711" y="3936857"/>
            <a:ext cx="2940304" cy="348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ATS Reporting Office (ARO)</a:t>
            </a:r>
            <a:endParaRPr lang="en-GB" sz="1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1DBEAD-4E11-2706-ED36-52D64B72B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585" y="1845473"/>
            <a:ext cx="1661929" cy="1970472"/>
          </a:xfrm>
          <a:prstGeom prst="rect">
            <a:avLst/>
          </a:prstGeom>
          <a:ln w="31750">
            <a:solidFill>
              <a:schemeClr val="bg1">
                <a:lumMod val="9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A237C-622B-6193-20E9-42E9F73C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708" y="4510952"/>
            <a:ext cx="2806844" cy="1663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3BAD2B-9002-B188-8A17-43E4E6121B84}"/>
              </a:ext>
            </a:extLst>
          </p:cNvPr>
          <p:cNvSpPr/>
          <p:nvPr/>
        </p:nvSpPr>
        <p:spPr>
          <a:xfrm>
            <a:off x="3479584" y="1420033"/>
            <a:ext cx="1915929" cy="424930"/>
          </a:xfrm>
          <a:prstGeom prst="rect">
            <a:avLst/>
          </a:prstGeom>
          <a:solidFill>
            <a:srgbClr val="ECFA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ATC Flight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19E927-67B7-4A70-D9D7-1AEFE8397E2E}"/>
              </a:ext>
            </a:extLst>
          </p:cNvPr>
          <p:cNvSpPr/>
          <p:nvPr/>
        </p:nvSpPr>
        <p:spPr>
          <a:xfrm>
            <a:off x="3115080" y="3841170"/>
            <a:ext cx="2849173" cy="539718"/>
          </a:xfrm>
          <a:prstGeom prst="rect">
            <a:avLst/>
          </a:prstGeom>
          <a:solidFill>
            <a:srgbClr val="ECFA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Operational Flight Plan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B85A480-B16A-1A9F-43EB-2D2F78B9BCF5}"/>
              </a:ext>
            </a:extLst>
          </p:cNvPr>
          <p:cNvSpPr/>
          <p:nvPr/>
        </p:nvSpPr>
        <p:spPr>
          <a:xfrm>
            <a:off x="6099326" y="2415419"/>
            <a:ext cx="581780" cy="35620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BAD1FE-7A2E-3B34-D716-BD750680A6FD}"/>
              </a:ext>
            </a:extLst>
          </p:cNvPr>
          <p:cNvSpPr/>
          <p:nvPr/>
        </p:nvSpPr>
        <p:spPr>
          <a:xfrm>
            <a:off x="6099326" y="4605545"/>
            <a:ext cx="581780" cy="36678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E7CF9E-DB79-5FD0-83E1-BF589BC611CB}"/>
              </a:ext>
            </a:extLst>
          </p:cNvPr>
          <p:cNvSpPr/>
          <p:nvPr/>
        </p:nvSpPr>
        <p:spPr>
          <a:xfrm>
            <a:off x="6886289" y="2394574"/>
            <a:ext cx="1534885" cy="49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Used by ATC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1F12B-1A56-672C-7CE3-F8616926FD84}"/>
              </a:ext>
            </a:extLst>
          </p:cNvPr>
          <p:cNvSpPr/>
          <p:nvPr/>
        </p:nvSpPr>
        <p:spPr>
          <a:xfrm>
            <a:off x="6886288" y="4534631"/>
            <a:ext cx="1534885" cy="49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Used by Pilot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017D043-A1AF-A677-AAEE-D2AC3F1AE1F0}"/>
              </a:ext>
            </a:extLst>
          </p:cNvPr>
          <p:cNvSpPr/>
          <p:nvPr/>
        </p:nvSpPr>
        <p:spPr>
          <a:xfrm>
            <a:off x="8581292" y="2117383"/>
            <a:ext cx="478971" cy="3826566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60C33-DBE3-A089-72C8-3E23F51F2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244" y="1910948"/>
            <a:ext cx="2404147" cy="2801088"/>
          </a:xfrm>
          <a:prstGeom prst="rect">
            <a:avLst/>
          </a:prstGeom>
          <a:ln w="31750">
            <a:solidFill>
              <a:schemeClr val="bg1">
                <a:lumMod val="9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5768B1-2200-65C6-30D5-DAE73ECA011D}"/>
              </a:ext>
            </a:extLst>
          </p:cNvPr>
          <p:cNvSpPr/>
          <p:nvPr/>
        </p:nvSpPr>
        <p:spPr>
          <a:xfrm>
            <a:off x="9913886" y="1497004"/>
            <a:ext cx="1273629" cy="348343"/>
          </a:xfrm>
          <a:prstGeom prst="rect">
            <a:avLst/>
          </a:prstGeom>
          <a:solidFill>
            <a:srgbClr val="ECFA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eFPL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E855F8-2C5A-9C42-5D50-020B1554C42C}"/>
              </a:ext>
            </a:extLst>
          </p:cNvPr>
          <p:cNvSpPr/>
          <p:nvPr/>
        </p:nvSpPr>
        <p:spPr>
          <a:xfrm>
            <a:off x="9170328" y="4887951"/>
            <a:ext cx="2753397" cy="959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Will ensure that Ground and Air have same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494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ument with text on it&#10;&#10;Description automatically generated">
            <a:extLst>
              <a:ext uri="{FF2B5EF4-FFF2-40B4-BE49-F238E27FC236}">
                <a16:creationId xmlns:a16="http://schemas.microsoft.com/office/drawing/2014/main" id="{C0E8C38F-FDE1-D057-F653-ED109C5A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495" y="3587780"/>
            <a:ext cx="2143126" cy="25435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49FDFF-9519-75D2-3B5B-9E3D159F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Collaboration &amp; Stakeholder Engagement 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2EB54F-89B5-91FA-54F3-13F4DB5CC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49" y="1291002"/>
            <a:ext cx="10567359" cy="50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56BDEC-7237-1873-8142-2AB115F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646" y="121920"/>
            <a:ext cx="7777184" cy="533400"/>
          </a:xfrm>
        </p:spPr>
        <p:txBody>
          <a:bodyPr/>
          <a:lstStyle/>
          <a:p>
            <a:r>
              <a:rPr lang="en-GB" dirty="0"/>
              <a:t>The need for an aligned approach globally to FF-ICE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09DA6-717F-30E0-41F6-867937648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46" y="2713536"/>
            <a:ext cx="7777184" cy="35603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2B3CACD-5985-0CD5-EFAA-EAC74D094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76" y="1085851"/>
            <a:ext cx="5864564" cy="1371600"/>
          </a:xfrm>
          <a:solidFill>
            <a:schemeClr val="bg1">
              <a:lumMod val="95000"/>
              <a:alpha val="5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dirty="0"/>
              <a:t>Flight plans received in Europe filed from more than 50 different countries</a:t>
            </a:r>
          </a:p>
          <a:p>
            <a:r>
              <a:rPr lang="en-GB" dirty="0"/>
              <a:t>Different processes from country to country and AU to AU</a:t>
            </a:r>
          </a:p>
          <a:p>
            <a:r>
              <a:rPr lang="en-GB" dirty="0"/>
              <a:t>More than 900 operationally active Airspace users worldwide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FC04D-3BBF-A487-69FC-600233639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79" y="911405"/>
            <a:ext cx="2795122" cy="1700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4BA5C-7739-5695-7D69-6656BA075FDA}"/>
              </a:ext>
            </a:extLst>
          </p:cNvPr>
          <p:cNvSpPr txBox="1"/>
          <p:nvPr/>
        </p:nvSpPr>
        <p:spPr>
          <a:xfrm>
            <a:off x="1318632" y="6146932"/>
            <a:ext cx="60942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rgbClr val="FF0000"/>
                </a:solidFill>
              </a:rPr>
              <a:t>*US data for April 2024</a:t>
            </a:r>
            <a:endParaRPr lang="en-US" sz="9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C6564-47FA-C1A0-5D40-A46A9DEFB289}"/>
              </a:ext>
            </a:extLst>
          </p:cNvPr>
          <p:cNvSpPr txBox="1"/>
          <p:nvPr/>
        </p:nvSpPr>
        <p:spPr>
          <a:xfrm>
            <a:off x="4038600" y="2276993"/>
            <a:ext cx="2453640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Monthly Scheduled carrier traffic: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~190 Commercial Carriers filing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~385 Commercial Carriers filing in Europe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17BF84-789C-2B19-454A-B94184D15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" y="2576003"/>
            <a:ext cx="4282904" cy="39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19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62E6EFD94874FAB0F2DAF05593755" ma:contentTypeVersion="17" ma:contentTypeDescription="Create a new document." ma:contentTypeScope="" ma:versionID="314b228b3535d53c32afee5e6816b730">
  <xsd:schema xmlns:xsd="http://www.w3.org/2001/XMLSchema" xmlns:xs="http://www.w3.org/2001/XMLSchema" xmlns:p="http://schemas.microsoft.com/office/2006/metadata/properties" xmlns:ns3="082cd7aa-7578-4bc1-a262-1cc770afbcdc" xmlns:ns4="a55d39ef-6476-4784-a364-e093c70bfd28" targetNamespace="http://schemas.microsoft.com/office/2006/metadata/properties" ma:root="true" ma:fieldsID="242432382e29e7c7c4c7ce55b41060a8" ns3:_="" ns4:_="">
    <xsd:import namespace="082cd7aa-7578-4bc1-a262-1cc770afbcdc"/>
    <xsd:import namespace="a55d39ef-6476-4784-a364-e093c70bfd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cd7aa-7578-4bc1-a262-1cc770afbc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39ef-6476-4784-a364-e093c70bf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2cd7aa-7578-4bc1-a262-1cc770afbc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83E11-4966-4483-BD88-A46BE063F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cd7aa-7578-4bc1-a262-1cc770afbcdc"/>
    <ds:schemaRef ds:uri="a55d39ef-6476-4784-a364-e093c70bf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15909-5CB4-4116-92EB-894E9469A30D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a55d39ef-6476-4784-a364-e093c70bfd28"/>
    <ds:schemaRef ds:uri="http://purl.org/dc/dcmitype/"/>
    <ds:schemaRef ds:uri="http://schemas.microsoft.com/office/2006/documentManagement/types"/>
    <ds:schemaRef ds:uri="http://schemas.microsoft.com/office/infopath/2007/PartnerControls"/>
    <ds:schemaRef ds:uri="082cd7aa-7578-4bc1-a262-1cc770afbcd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E16C5EE-BEC0-4E01-9A58-8A4BD17F01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804</Words>
  <Application>Microsoft Office PowerPoint</Application>
  <PresentationFormat>Widescreen</PresentationFormat>
  <Paragraphs>158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Franklin Gothic Medium</vt:lpstr>
      <vt:lpstr>Montserrat</vt:lpstr>
      <vt:lpstr>Verdana</vt:lpstr>
      <vt:lpstr>Wingdings</vt:lpstr>
      <vt:lpstr>Office-téma</vt:lpstr>
      <vt:lpstr>1_Custom Design</vt:lpstr>
      <vt:lpstr>PowerPoint Presentation</vt:lpstr>
      <vt:lpstr>Introduction- Why are US &amp; EU coordinating this?</vt:lpstr>
      <vt:lpstr>FF-ICE Enabling TBO – it is about trajectories </vt:lpstr>
      <vt:lpstr>FF-ICE mandate in Europe</vt:lpstr>
      <vt:lpstr>Why FF-ICE? - Benefits</vt:lpstr>
      <vt:lpstr>Additional information driving TBO through the eFPL</vt:lpstr>
      <vt:lpstr>The change - towards one flight plan shared by all!</vt:lpstr>
      <vt:lpstr>Collaboration &amp; Stakeholder Engagement </vt:lpstr>
      <vt:lpstr>The need for an aligned approach globally to FF-ICE</vt:lpstr>
      <vt:lpstr>General FF-ICE Global Harmonization Needs </vt:lpstr>
      <vt:lpstr>Joint Timeline and Common Approach to FF-ICE</vt:lpstr>
      <vt:lpstr>Summary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Curns, Lucas A (FAA)</dc:creator>
  <cp:lastModifiedBy>Perrine Lumen</cp:lastModifiedBy>
  <cp:revision>238</cp:revision>
  <dcterms:created xsi:type="dcterms:W3CDTF">2024-05-24T12:27:17Z</dcterms:created>
  <dcterms:modified xsi:type="dcterms:W3CDTF">2024-05-31T14:09:56Z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0x0101008C462E6EFD94874FAB0F2DAF05593755</vt:lpwstr>
  </property>
</Properties>
</file>