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70" r:id="rId6"/>
    <p:sldId id="290" r:id="rId7"/>
    <p:sldId id="291" r:id="rId8"/>
    <p:sldId id="306" r:id="rId9"/>
    <p:sldId id="292" r:id="rId10"/>
    <p:sldId id="296" r:id="rId11"/>
    <p:sldId id="293" r:id="rId12"/>
    <p:sldId id="294" r:id="rId13"/>
    <p:sldId id="295" r:id="rId14"/>
    <p:sldId id="305" r:id="rId15"/>
  </p:sldIdLst>
  <p:sldSz cx="12192000" cy="6858000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52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03E69"/>
    <a:srgbClr val="F8F8F8"/>
    <a:srgbClr val="000000"/>
    <a:srgbClr val="EAEAEA"/>
    <a:srgbClr val="003366"/>
    <a:srgbClr val="CCCCFF"/>
    <a:srgbClr val="DDDDDD"/>
    <a:srgbClr val="3399C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3" autoAdjust="0"/>
    <p:restoredTop sz="94628" autoAdjust="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>
        <p:guide orient="horz" pos="4252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286" y="-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 dirty="0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 dirty="0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1F1781-3A95-46D3-AA46-DBA5E5B0112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80017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441419-AE6F-48B4-864E-F1D5EE0BE1D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598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41419-AE6F-48B4-864E-F1D5EE0BE1DB}" type="slidenum">
              <a:rPr lang="en-GB" altLang="en-US" smtClean="0"/>
              <a:pPr/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3256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MUAC Colou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3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0547823" y="-45721"/>
            <a:ext cx="1309850" cy="1427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784" y="209994"/>
            <a:ext cx="995412" cy="1010051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8885583" y="434230"/>
            <a:ext cx="148195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kern="1200" dirty="0">
                <a:solidFill>
                  <a:schemeClr val="bg1"/>
                </a:solidFill>
                <a:effectLst/>
                <a:latin typeface="+mj-lt"/>
                <a:ea typeface="Roboto" panose="02000000000000000000" pitchFamily="2" charset="0"/>
                <a:cs typeface="+mn-cs"/>
              </a:rPr>
              <a:t>Performance through innovation</a:t>
            </a:r>
            <a:endParaRPr lang="en-US" sz="1700" b="1" kern="1200" dirty="0">
              <a:solidFill>
                <a:schemeClr val="bg1"/>
              </a:solidFill>
              <a:effectLst/>
              <a:latin typeface="+mj-lt"/>
              <a:ea typeface="Roboto" panose="02000000000000000000" pitchFamily="2" charset="0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695324" y="1220046"/>
            <a:ext cx="8749244" cy="2208956"/>
          </a:xfrm>
        </p:spPr>
        <p:txBody>
          <a:bodyPr lIns="0" tIns="0" rIns="0" bIns="0" anchor="b"/>
          <a:lstStyle>
            <a:lvl1pPr>
              <a:defRPr sz="3600" cap="all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95324" y="3429001"/>
            <a:ext cx="8749243" cy="900113"/>
          </a:xfrm>
          <a:noFill/>
        </p:spPr>
        <p:txBody>
          <a:bodyPr lIns="0" tIns="72000" rIns="0" bIns="0" anchor="t" anchorCtr="0"/>
          <a:lstStyle>
            <a:lvl1pPr marL="0" indent="0">
              <a:buFont typeface="Wingdings" pitchFamily="2" charset="2"/>
              <a:buNone/>
              <a:defRPr sz="320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0856" y="5872432"/>
            <a:ext cx="12202856" cy="985568"/>
            <a:chOff x="0" y="5778916"/>
            <a:chExt cx="12202856" cy="98556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008935"/>
              <a:ext cx="12202856" cy="755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9812236" y="5778916"/>
              <a:ext cx="2388682" cy="246228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  <a:gd name="connsiteX0" fmla="*/ 0 w 14933"/>
                <a:gd name="connsiteY0" fmla="*/ 18822 h 19397"/>
                <a:gd name="connsiteX1" fmla="*/ 10497 w 14933"/>
                <a:gd name="connsiteY1" fmla="*/ 19397 h 19397"/>
                <a:gd name="connsiteX2" fmla="*/ 14933 w 14933"/>
                <a:gd name="connsiteY2" fmla="*/ 0 h 19397"/>
                <a:gd name="connsiteX3" fmla="*/ 1057 w 14933"/>
                <a:gd name="connsiteY3" fmla="*/ 9 h 19397"/>
                <a:gd name="connsiteX4" fmla="*/ 0 w 14933"/>
                <a:gd name="connsiteY4" fmla="*/ 18822 h 19397"/>
                <a:gd name="connsiteX0" fmla="*/ 0 w 10553"/>
                <a:gd name="connsiteY0" fmla="*/ 18813 h 19388"/>
                <a:gd name="connsiteX1" fmla="*/ 10497 w 10553"/>
                <a:gd name="connsiteY1" fmla="*/ 19388 h 19388"/>
                <a:gd name="connsiteX2" fmla="*/ 10553 w 10553"/>
                <a:gd name="connsiteY2" fmla="*/ 188 h 19388"/>
                <a:gd name="connsiteX3" fmla="*/ 1057 w 10553"/>
                <a:gd name="connsiteY3" fmla="*/ 0 h 19388"/>
                <a:gd name="connsiteX4" fmla="*/ 0 w 10553"/>
                <a:gd name="connsiteY4" fmla="*/ 18813 h 19388"/>
                <a:gd name="connsiteX0" fmla="*/ 0 w 10574"/>
                <a:gd name="connsiteY0" fmla="*/ 18813 h 19388"/>
                <a:gd name="connsiteX1" fmla="*/ 10574 w 10574"/>
                <a:gd name="connsiteY1" fmla="*/ 19388 h 19388"/>
                <a:gd name="connsiteX2" fmla="*/ 10553 w 10574"/>
                <a:gd name="connsiteY2" fmla="*/ 188 h 19388"/>
                <a:gd name="connsiteX3" fmla="*/ 1057 w 10574"/>
                <a:gd name="connsiteY3" fmla="*/ 0 h 19388"/>
                <a:gd name="connsiteX4" fmla="*/ 0 w 10574"/>
                <a:gd name="connsiteY4" fmla="*/ 18813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4" h="19388">
                  <a:moveTo>
                    <a:pt x="0" y="18813"/>
                  </a:moveTo>
                  <a:lnTo>
                    <a:pt x="10574" y="19388"/>
                  </a:lnTo>
                  <a:cubicBezTo>
                    <a:pt x="10579" y="16055"/>
                    <a:pt x="10548" y="3521"/>
                    <a:pt x="10553" y="188"/>
                  </a:cubicBezTo>
                  <a:lnTo>
                    <a:pt x="1057" y="0"/>
                  </a:lnTo>
                  <a:cubicBezTo>
                    <a:pt x="870" y="3333"/>
                    <a:pt x="187" y="15480"/>
                    <a:pt x="0" y="188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75" y="5985783"/>
            <a:ext cx="1387848" cy="624085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95325" y="6251052"/>
            <a:ext cx="42866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C00000"/>
                </a:solidFill>
                <a:latin typeface="+mj-lt"/>
                <a:ea typeface="Roboto" panose="02000000000000000000" pitchFamily="2" charset="0"/>
              </a:rPr>
              <a:t>Maastricht Upper Area Control Centre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-71016" y="6102451"/>
            <a:ext cx="190318" cy="7555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UA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ARGOS – MUAC Automation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CD14E-C948-4238-95C1-5D392885933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4248790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UAC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3652521"/>
            <a:ext cx="9361170" cy="1362075"/>
          </a:xfrm>
        </p:spPr>
        <p:txBody>
          <a:bodyPr/>
          <a:lstStyle>
            <a:lvl1pPr algn="l">
              <a:defRPr sz="3600" b="1" cap="all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990" y="2003743"/>
            <a:ext cx="936117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C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0B330C-B669-4259-97E4-65746F36517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8041048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UA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14488"/>
            <a:ext cx="5384800" cy="45037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14488"/>
            <a:ext cx="5384800" cy="45037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656E8D-B8B0-4628-8A79-AE7530179D1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1855539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UA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enter your 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432D7-7D4E-4BD8-89B2-C7242758F859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1738917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UA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enter your presentation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68804C-8C27-42B2-8170-44828B68CAD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9762496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MUA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7839"/>
            <a:ext cx="9118800" cy="777600"/>
          </a:xfrm>
        </p:spPr>
        <p:txBody>
          <a:bodyPr anchor="t" anchorCtr="0"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701526"/>
            <a:ext cx="6815667" cy="43106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01526"/>
            <a:ext cx="4011084" cy="43106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6E6AFE-AE51-47FD-9E42-0A0B647709D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3311550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UA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560070"/>
            <a:ext cx="7315200" cy="4167505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9C66E7-E0DD-4540-93E6-1AA3176D644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7387247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MUAC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7839"/>
            <a:ext cx="9803130" cy="7762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14488"/>
            <a:ext cx="9803130" cy="4503737"/>
          </a:xfrm>
          <a:effectLst/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AFFC8B-E3BE-413C-8A7D-7FE106AD156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9949434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MUAC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477839"/>
            <a:ext cx="1562100" cy="564038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77839"/>
            <a:ext cx="8026400" cy="5640387"/>
          </a:xfrm>
          <a:effectLst/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298660-F4BC-4BD2-8591-243B8BBDC09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66884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AC Colou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0547823" y="-45721"/>
            <a:ext cx="1309850" cy="1427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784" y="209994"/>
            <a:ext cx="995412" cy="1010051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-10856" y="5872432"/>
            <a:ext cx="12202856" cy="985568"/>
            <a:chOff x="0" y="5778916"/>
            <a:chExt cx="12202856" cy="98556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008935"/>
              <a:ext cx="12202856" cy="755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9812236" y="5778916"/>
              <a:ext cx="2388682" cy="246228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  <a:gd name="connsiteX0" fmla="*/ 0 w 14933"/>
                <a:gd name="connsiteY0" fmla="*/ 18822 h 19397"/>
                <a:gd name="connsiteX1" fmla="*/ 10497 w 14933"/>
                <a:gd name="connsiteY1" fmla="*/ 19397 h 19397"/>
                <a:gd name="connsiteX2" fmla="*/ 14933 w 14933"/>
                <a:gd name="connsiteY2" fmla="*/ 0 h 19397"/>
                <a:gd name="connsiteX3" fmla="*/ 1057 w 14933"/>
                <a:gd name="connsiteY3" fmla="*/ 9 h 19397"/>
                <a:gd name="connsiteX4" fmla="*/ 0 w 14933"/>
                <a:gd name="connsiteY4" fmla="*/ 18822 h 19397"/>
                <a:gd name="connsiteX0" fmla="*/ 0 w 10553"/>
                <a:gd name="connsiteY0" fmla="*/ 18813 h 19388"/>
                <a:gd name="connsiteX1" fmla="*/ 10497 w 10553"/>
                <a:gd name="connsiteY1" fmla="*/ 19388 h 19388"/>
                <a:gd name="connsiteX2" fmla="*/ 10553 w 10553"/>
                <a:gd name="connsiteY2" fmla="*/ 188 h 19388"/>
                <a:gd name="connsiteX3" fmla="*/ 1057 w 10553"/>
                <a:gd name="connsiteY3" fmla="*/ 0 h 19388"/>
                <a:gd name="connsiteX4" fmla="*/ 0 w 10553"/>
                <a:gd name="connsiteY4" fmla="*/ 18813 h 19388"/>
                <a:gd name="connsiteX0" fmla="*/ 0 w 10574"/>
                <a:gd name="connsiteY0" fmla="*/ 18813 h 19388"/>
                <a:gd name="connsiteX1" fmla="*/ 10574 w 10574"/>
                <a:gd name="connsiteY1" fmla="*/ 19388 h 19388"/>
                <a:gd name="connsiteX2" fmla="*/ 10553 w 10574"/>
                <a:gd name="connsiteY2" fmla="*/ 188 h 19388"/>
                <a:gd name="connsiteX3" fmla="*/ 1057 w 10574"/>
                <a:gd name="connsiteY3" fmla="*/ 0 h 19388"/>
                <a:gd name="connsiteX4" fmla="*/ 0 w 10574"/>
                <a:gd name="connsiteY4" fmla="*/ 18813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4" h="19388">
                  <a:moveTo>
                    <a:pt x="0" y="18813"/>
                  </a:moveTo>
                  <a:lnTo>
                    <a:pt x="10574" y="19388"/>
                  </a:lnTo>
                  <a:cubicBezTo>
                    <a:pt x="10579" y="16055"/>
                    <a:pt x="10548" y="3521"/>
                    <a:pt x="10553" y="188"/>
                  </a:cubicBezTo>
                  <a:lnTo>
                    <a:pt x="1057" y="0"/>
                  </a:lnTo>
                  <a:cubicBezTo>
                    <a:pt x="870" y="3333"/>
                    <a:pt x="187" y="15480"/>
                    <a:pt x="0" y="188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75" y="5985783"/>
            <a:ext cx="1387848" cy="624085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95325" y="6251052"/>
            <a:ext cx="42866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C00000"/>
                </a:solidFill>
                <a:latin typeface="+mj-lt"/>
                <a:ea typeface="Roboto" panose="02000000000000000000" pitchFamily="2" charset="0"/>
              </a:rPr>
              <a:t>Maastricht Upper Area Control Centre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-71016" y="6102451"/>
            <a:ext cx="190318" cy="7555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97" y="219516"/>
            <a:ext cx="8071646" cy="61854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59EAFE-B520-44DA-9BF4-EC2132F6A62B}"/>
              </a:ext>
            </a:extLst>
          </p:cNvPr>
          <p:cNvSpPr txBox="1"/>
          <p:nvPr userDrawn="1"/>
        </p:nvSpPr>
        <p:spPr>
          <a:xfrm>
            <a:off x="8885583" y="434230"/>
            <a:ext cx="148195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kern="1200" dirty="0">
                <a:solidFill>
                  <a:srgbClr val="103E69"/>
                </a:solidFill>
                <a:effectLst/>
                <a:latin typeface="+mj-lt"/>
                <a:ea typeface="Roboto" panose="02000000000000000000" pitchFamily="2" charset="0"/>
                <a:cs typeface="+mn-cs"/>
              </a:rPr>
              <a:t>Performance through innovation</a:t>
            </a:r>
            <a:endParaRPr lang="en-US" sz="1700" b="1" kern="1200" dirty="0">
              <a:solidFill>
                <a:srgbClr val="103E69"/>
              </a:solidFill>
              <a:effectLst/>
              <a:latin typeface="+mj-lt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114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MUAC 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r="2714" b="10242"/>
          <a:stretch/>
        </p:blipFill>
        <p:spPr>
          <a:xfrm flipH="1">
            <a:off x="-47189" y="-38100"/>
            <a:ext cx="12264590" cy="623081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47189" y="-38100"/>
            <a:ext cx="12264590" cy="6156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0547823" y="-45721"/>
            <a:ext cx="1309850" cy="1427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784" y="209994"/>
            <a:ext cx="995412" cy="1010051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695324" y="1220046"/>
            <a:ext cx="8749243" cy="2208956"/>
          </a:xfrm>
        </p:spPr>
        <p:txBody>
          <a:bodyPr lIns="0" tIns="0" rIns="0" bIns="0" anchor="b"/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95325" y="3429001"/>
            <a:ext cx="8749242" cy="900113"/>
          </a:xfrm>
          <a:noFill/>
        </p:spPr>
        <p:txBody>
          <a:bodyPr lIns="0" tIns="72000" rIns="0" bIns="0" anchor="t" anchorCtr="0"/>
          <a:lstStyle>
            <a:lvl1pPr marL="0" indent="0">
              <a:buFont typeface="Wingdings" pitchFamily="2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0856" y="5872432"/>
            <a:ext cx="12202856" cy="985568"/>
            <a:chOff x="0" y="5778916"/>
            <a:chExt cx="12202856" cy="98556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008935"/>
              <a:ext cx="12202856" cy="755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9812236" y="5778916"/>
              <a:ext cx="2388682" cy="246228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  <a:gd name="connsiteX0" fmla="*/ 0 w 14933"/>
                <a:gd name="connsiteY0" fmla="*/ 18822 h 19397"/>
                <a:gd name="connsiteX1" fmla="*/ 10497 w 14933"/>
                <a:gd name="connsiteY1" fmla="*/ 19397 h 19397"/>
                <a:gd name="connsiteX2" fmla="*/ 14933 w 14933"/>
                <a:gd name="connsiteY2" fmla="*/ 0 h 19397"/>
                <a:gd name="connsiteX3" fmla="*/ 1057 w 14933"/>
                <a:gd name="connsiteY3" fmla="*/ 9 h 19397"/>
                <a:gd name="connsiteX4" fmla="*/ 0 w 14933"/>
                <a:gd name="connsiteY4" fmla="*/ 18822 h 19397"/>
                <a:gd name="connsiteX0" fmla="*/ 0 w 10553"/>
                <a:gd name="connsiteY0" fmla="*/ 18813 h 19388"/>
                <a:gd name="connsiteX1" fmla="*/ 10497 w 10553"/>
                <a:gd name="connsiteY1" fmla="*/ 19388 h 19388"/>
                <a:gd name="connsiteX2" fmla="*/ 10553 w 10553"/>
                <a:gd name="connsiteY2" fmla="*/ 188 h 19388"/>
                <a:gd name="connsiteX3" fmla="*/ 1057 w 10553"/>
                <a:gd name="connsiteY3" fmla="*/ 0 h 19388"/>
                <a:gd name="connsiteX4" fmla="*/ 0 w 10553"/>
                <a:gd name="connsiteY4" fmla="*/ 18813 h 19388"/>
                <a:gd name="connsiteX0" fmla="*/ 0 w 10574"/>
                <a:gd name="connsiteY0" fmla="*/ 18813 h 19388"/>
                <a:gd name="connsiteX1" fmla="*/ 10574 w 10574"/>
                <a:gd name="connsiteY1" fmla="*/ 19388 h 19388"/>
                <a:gd name="connsiteX2" fmla="*/ 10553 w 10574"/>
                <a:gd name="connsiteY2" fmla="*/ 188 h 19388"/>
                <a:gd name="connsiteX3" fmla="*/ 1057 w 10574"/>
                <a:gd name="connsiteY3" fmla="*/ 0 h 19388"/>
                <a:gd name="connsiteX4" fmla="*/ 0 w 10574"/>
                <a:gd name="connsiteY4" fmla="*/ 18813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4" h="19388">
                  <a:moveTo>
                    <a:pt x="0" y="18813"/>
                  </a:moveTo>
                  <a:lnTo>
                    <a:pt x="10574" y="19388"/>
                  </a:lnTo>
                  <a:cubicBezTo>
                    <a:pt x="10579" y="16055"/>
                    <a:pt x="10548" y="3521"/>
                    <a:pt x="10553" y="188"/>
                  </a:cubicBezTo>
                  <a:lnTo>
                    <a:pt x="1057" y="0"/>
                  </a:lnTo>
                  <a:cubicBezTo>
                    <a:pt x="870" y="3333"/>
                    <a:pt x="187" y="15480"/>
                    <a:pt x="0" y="188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75" y="5985783"/>
            <a:ext cx="1387848" cy="624085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95324" y="6251052"/>
            <a:ext cx="42866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CC0000"/>
                </a:solidFill>
              </a:rPr>
              <a:t>Maastricht Upper Area Control Centre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-71016" y="6102451"/>
            <a:ext cx="190318" cy="7555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1E75EE-D0B3-4E51-94F7-784F7F45A8C3}"/>
              </a:ext>
            </a:extLst>
          </p:cNvPr>
          <p:cNvSpPr txBox="1"/>
          <p:nvPr userDrawn="1"/>
        </p:nvSpPr>
        <p:spPr>
          <a:xfrm>
            <a:off x="8885583" y="434230"/>
            <a:ext cx="148195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kern="1200" dirty="0">
                <a:solidFill>
                  <a:schemeClr val="bg1"/>
                </a:solidFill>
                <a:effectLst/>
                <a:latin typeface="+mj-lt"/>
                <a:ea typeface="Roboto" panose="02000000000000000000" pitchFamily="2" charset="0"/>
                <a:cs typeface="+mn-cs"/>
              </a:rPr>
              <a:t>Performance through innovation</a:t>
            </a:r>
            <a:endParaRPr lang="en-US" sz="1700" b="1" kern="1200" dirty="0">
              <a:solidFill>
                <a:schemeClr val="bg1"/>
              </a:solidFill>
              <a:effectLst/>
              <a:latin typeface="+mj-lt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2895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MUAC 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8396" r="11545"/>
          <a:stretch/>
        </p:blipFill>
        <p:spPr>
          <a:xfrm flipH="1">
            <a:off x="-105105" y="-94593"/>
            <a:ext cx="12381188" cy="6279449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0547823" y="-45721"/>
            <a:ext cx="1309850" cy="1427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784" y="209994"/>
            <a:ext cx="995412" cy="1010051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695324" y="1220046"/>
            <a:ext cx="8749243" cy="2208956"/>
          </a:xfrm>
        </p:spPr>
        <p:txBody>
          <a:bodyPr lIns="0" tIns="0" rIns="0" bIns="0" anchor="b"/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95325" y="3429001"/>
            <a:ext cx="8749242" cy="900113"/>
          </a:xfrm>
          <a:noFill/>
        </p:spPr>
        <p:txBody>
          <a:bodyPr lIns="0" tIns="72000" rIns="0" bIns="0" anchor="t" anchorCtr="0"/>
          <a:lstStyle>
            <a:lvl1pPr marL="0" indent="0">
              <a:buFont typeface="Wingdings" pitchFamily="2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0856" y="5872432"/>
            <a:ext cx="12202856" cy="985568"/>
            <a:chOff x="0" y="5778916"/>
            <a:chExt cx="12202856" cy="98556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008935"/>
              <a:ext cx="12202856" cy="755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9812236" y="5778916"/>
              <a:ext cx="2388682" cy="246228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  <a:gd name="connsiteX0" fmla="*/ 0 w 14933"/>
                <a:gd name="connsiteY0" fmla="*/ 18822 h 19397"/>
                <a:gd name="connsiteX1" fmla="*/ 10497 w 14933"/>
                <a:gd name="connsiteY1" fmla="*/ 19397 h 19397"/>
                <a:gd name="connsiteX2" fmla="*/ 14933 w 14933"/>
                <a:gd name="connsiteY2" fmla="*/ 0 h 19397"/>
                <a:gd name="connsiteX3" fmla="*/ 1057 w 14933"/>
                <a:gd name="connsiteY3" fmla="*/ 9 h 19397"/>
                <a:gd name="connsiteX4" fmla="*/ 0 w 14933"/>
                <a:gd name="connsiteY4" fmla="*/ 18822 h 19397"/>
                <a:gd name="connsiteX0" fmla="*/ 0 w 10553"/>
                <a:gd name="connsiteY0" fmla="*/ 18813 h 19388"/>
                <a:gd name="connsiteX1" fmla="*/ 10497 w 10553"/>
                <a:gd name="connsiteY1" fmla="*/ 19388 h 19388"/>
                <a:gd name="connsiteX2" fmla="*/ 10553 w 10553"/>
                <a:gd name="connsiteY2" fmla="*/ 188 h 19388"/>
                <a:gd name="connsiteX3" fmla="*/ 1057 w 10553"/>
                <a:gd name="connsiteY3" fmla="*/ 0 h 19388"/>
                <a:gd name="connsiteX4" fmla="*/ 0 w 10553"/>
                <a:gd name="connsiteY4" fmla="*/ 18813 h 19388"/>
                <a:gd name="connsiteX0" fmla="*/ 0 w 10574"/>
                <a:gd name="connsiteY0" fmla="*/ 18813 h 19388"/>
                <a:gd name="connsiteX1" fmla="*/ 10574 w 10574"/>
                <a:gd name="connsiteY1" fmla="*/ 19388 h 19388"/>
                <a:gd name="connsiteX2" fmla="*/ 10553 w 10574"/>
                <a:gd name="connsiteY2" fmla="*/ 188 h 19388"/>
                <a:gd name="connsiteX3" fmla="*/ 1057 w 10574"/>
                <a:gd name="connsiteY3" fmla="*/ 0 h 19388"/>
                <a:gd name="connsiteX4" fmla="*/ 0 w 10574"/>
                <a:gd name="connsiteY4" fmla="*/ 18813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4" h="19388">
                  <a:moveTo>
                    <a:pt x="0" y="18813"/>
                  </a:moveTo>
                  <a:lnTo>
                    <a:pt x="10574" y="19388"/>
                  </a:lnTo>
                  <a:cubicBezTo>
                    <a:pt x="10579" y="16055"/>
                    <a:pt x="10548" y="3521"/>
                    <a:pt x="10553" y="188"/>
                  </a:cubicBezTo>
                  <a:lnTo>
                    <a:pt x="1057" y="0"/>
                  </a:lnTo>
                  <a:cubicBezTo>
                    <a:pt x="870" y="3333"/>
                    <a:pt x="187" y="15480"/>
                    <a:pt x="0" y="188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75" y="5985783"/>
            <a:ext cx="1387848" cy="624085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95324" y="6251052"/>
            <a:ext cx="42866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CC0000"/>
                </a:solidFill>
              </a:rPr>
              <a:t>Maastricht Upper Area Control Centre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-71016" y="6102451"/>
            <a:ext cx="190318" cy="7555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6F2747-BBF0-4FE1-BBB7-DC52DEEA5AFE}"/>
              </a:ext>
            </a:extLst>
          </p:cNvPr>
          <p:cNvSpPr txBox="1"/>
          <p:nvPr userDrawn="1"/>
        </p:nvSpPr>
        <p:spPr>
          <a:xfrm>
            <a:off x="8885583" y="434230"/>
            <a:ext cx="148195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kern="1200" dirty="0">
                <a:solidFill>
                  <a:schemeClr val="bg1"/>
                </a:solidFill>
                <a:effectLst/>
                <a:latin typeface="+mj-lt"/>
                <a:ea typeface="Roboto" panose="02000000000000000000" pitchFamily="2" charset="0"/>
                <a:cs typeface="+mn-cs"/>
              </a:rPr>
              <a:t>Performance through innovation</a:t>
            </a:r>
            <a:endParaRPr lang="en-US" sz="1700" b="1" kern="1200" dirty="0">
              <a:solidFill>
                <a:schemeClr val="bg1"/>
              </a:solidFill>
              <a:effectLst/>
              <a:latin typeface="+mj-lt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1090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MUAC 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6167" b="17692"/>
          <a:stretch/>
        </p:blipFill>
        <p:spPr>
          <a:xfrm flipH="1">
            <a:off x="-10859" y="-30480"/>
            <a:ext cx="12244897" cy="624209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0547823" y="-45721"/>
            <a:ext cx="1309850" cy="1427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784" y="209994"/>
            <a:ext cx="995412" cy="1010051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695324" y="1220046"/>
            <a:ext cx="8749243" cy="2208956"/>
          </a:xfrm>
        </p:spPr>
        <p:txBody>
          <a:bodyPr lIns="0" tIns="0" rIns="0" bIns="0" anchor="b"/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95325" y="3429001"/>
            <a:ext cx="8749242" cy="900113"/>
          </a:xfrm>
          <a:noFill/>
        </p:spPr>
        <p:txBody>
          <a:bodyPr lIns="0" tIns="72000" rIns="0" bIns="0" anchor="t" anchorCtr="0"/>
          <a:lstStyle>
            <a:lvl1pPr marL="0" indent="0">
              <a:buFont typeface="Wingdings" pitchFamily="2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0856" y="5872432"/>
            <a:ext cx="12202856" cy="985568"/>
            <a:chOff x="0" y="5778916"/>
            <a:chExt cx="12202856" cy="98556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008935"/>
              <a:ext cx="12202856" cy="755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9812236" y="5778916"/>
              <a:ext cx="2388682" cy="246228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  <a:gd name="connsiteX0" fmla="*/ 0 w 14933"/>
                <a:gd name="connsiteY0" fmla="*/ 18822 h 19397"/>
                <a:gd name="connsiteX1" fmla="*/ 10497 w 14933"/>
                <a:gd name="connsiteY1" fmla="*/ 19397 h 19397"/>
                <a:gd name="connsiteX2" fmla="*/ 14933 w 14933"/>
                <a:gd name="connsiteY2" fmla="*/ 0 h 19397"/>
                <a:gd name="connsiteX3" fmla="*/ 1057 w 14933"/>
                <a:gd name="connsiteY3" fmla="*/ 9 h 19397"/>
                <a:gd name="connsiteX4" fmla="*/ 0 w 14933"/>
                <a:gd name="connsiteY4" fmla="*/ 18822 h 19397"/>
                <a:gd name="connsiteX0" fmla="*/ 0 w 10553"/>
                <a:gd name="connsiteY0" fmla="*/ 18813 h 19388"/>
                <a:gd name="connsiteX1" fmla="*/ 10497 w 10553"/>
                <a:gd name="connsiteY1" fmla="*/ 19388 h 19388"/>
                <a:gd name="connsiteX2" fmla="*/ 10553 w 10553"/>
                <a:gd name="connsiteY2" fmla="*/ 188 h 19388"/>
                <a:gd name="connsiteX3" fmla="*/ 1057 w 10553"/>
                <a:gd name="connsiteY3" fmla="*/ 0 h 19388"/>
                <a:gd name="connsiteX4" fmla="*/ 0 w 10553"/>
                <a:gd name="connsiteY4" fmla="*/ 18813 h 19388"/>
                <a:gd name="connsiteX0" fmla="*/ 0 w 10574"/>
                <a:gd name="connsiteY0" fmla="*/ 18813 h 19388"/>
                <a:gd name="connsiteX1" fmla="*/ 10574 w 10574"/>
                <a:gd name="connsiteY1" fmla="*/ 19388 h 19388"/>
                <a:gd name="connsiteX2" fmla="*/ 10553 w 10574"/>
                <a:gd name="connsiteY2" fmla="*/ 188 h 19388"/>
                <a:gd name="connsiteX3" fmla="*/ 1057 w 10574"/>
                <a:gd name="connsiteY3" fmla="*/ 0 h 19388"/>
                <a:gd name="connsiteX4" fmla="*/ 0 w 10574"/>
                <a:gd name="connsiteY4" fmla="*/ 18813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4" h="19388">
                  <a:moveTo>
                    <a:pt x="0" y="18813"/>
                  </a:moveTo>
                  <a:lnTo>
                    <a:pt x="10574" y="19388"/>
                  </a:lnTo>
                  <a:cubicBezTo>
                    <a:pt x="10579" y="16055"/>
                    <a:pt x="10548" y="3521"/>
                    <a:pt x="10553" y="188"/>
                  </a:cubicBezTo>
                  <a:lnTo>
                    <a:pt x="1057" y="0"/>
                  </a:lnTo>
                  <a:cubicBezTo>
                    <a:pt x="870" y="3333"/>
                    <a:pt x="187" y="15480"/>
                    <a:pt x="0" y="188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75" y="5985783"/>
            <a:ext cx="1387848" cy="624085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95324" y="6251052"/>
            <a:ext cx="42866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CC0000"/>
                </a:solidFill>
              </a:rPr>
              <a:t>Maastricht Upper Area Control Centre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-71016" y="6102451"/>
            <a:ext cx="190318" cy="7555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84DB10-F153-43B0-AFBA-75BA2DAFBB42}"/>
              </a:ext>
            </a:extLst>
          </p:cNvPr>
          <p:cNvSpPr txBox="1"/>
          <p:nvPr userDrawn="1"/>
        </p:nvSpPr>
        <p:spPr>
          <a:xfrm>
            <a:off x="8885583" y="434230"/>
            <a:ext cx="148195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kern="1200" dirty="0">
                <a:solidFill>
                  <a:schemeClr val="bg1"/>
                </a:solidFill>
                <a:effectLst/>
                <a:latin typeface="+mj-lt"/>
                <a:ea typeface="Roboto" panose="02000000000000000000" pitchFamily="2" charset="0"/>
                <a:cs typeface="+mn-cs"/>
              </a:rPr>
              <a:t>Performance through innovation</a:t>
            </a:r>
            <a:endParaRPr lang="en-US" sz="1700" b="1" kern="1200" dirty="0">
              <a:solidFill>
                <a:schemeClr val="bg1"/>
              </a:solidFill>
              <a:effectLst/>
              <a:latin typeface="+mj-lt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5800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MUAC 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" t="9852" r="1" b="15637"/>
          <a:stretch/>
        </p:blipFill>
        <p:spPr>
          <a:xfrm flipH="1">
            <a:off x="-71018" y="-40640"/>
            <a:ext cx="12310913" cy="616712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0547823" y="-45721"/>
            <a:ext cx="1309850" cy="1427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784" y="209994"/>
            <a:ext cx="995412" cy="1010051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695324" y="1220046"/>
            <a:ext cx="8749243" cy="2208956"/>
          </a:xfrm>
        </p:spPr>
        <p:txBody>
          <a:bodyPr lIns="0" tIns="0" rIns="0" bIns="0" anchor="b"/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95325" y="3429001"/>
            <a:ext cx="8749242" cy="900113"/>
          </a:xfrm>
          <a:noFill/>
        </p:spPr>
        <p:txBody>
          <a:bodyPr lIns="0" tIns="72000" rIns="0" bIns="0" anchor="t" anchorCtr="0"/>
          <a:lstStyle>
            <a:lvl1pPr marL="0" indent="0">
              <a:buFont typeface="Wingdings" pitchFamily="2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0856" y="5872432"/>
            <a:ext cx="12202856" cy="985568"/>
            <a:chOff x="0" y="5778916"/>
            <a:chExt cx="12202856" cy="98556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008935"/>
              <a:ext cx="12202856" cy="755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9812236" y="5778916"/>
              <a:ext cx="2388682" cy="246228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  <a:gd name="connsiteX0" fmla="*/ 0 w 14933"/>
                <a:gd name="connsiteY0" fmla="*/ 18822 h 19397"/>
                <a:gd name="connsiteX1" fmla="*/ 10497 w 14933"/>
                <a:gd name="connsiteY1" fmla="*/ 19397 h 19397"/>
                <a:gd name="connsiteX2" fmla="*/ 14933 w 14933"/>
                <a:gd name="connsiteY2" fmla="*/ 0 h 19397"/>
                <a:gd name="connsiteX3" fmla="*/ 1057 w 14933"/>
                <a:gd name="connsiteY3" fmla="*/ 9 h 19397"/>
                <a:gd name="connsiteX4" fmla="*/ 0 w 14933"/>
                <a:gd name="connsiteY4" fmla="*/ 18822 h 19397"/>
                <a:gd name="connsiteX0" fmla="*/ 0 w 10553"/>
                <a:gd name="connsiteY0" fmla="*/ 18813 h 19388"/>
                <a:gd name="connsiteX1" fmla="*/ 10497 w 10553"/>
                <a:gd name="connsiteY1" fmla="*/ 19388 h 19388"/>
                <a:gd name="connsiteX2" fmla="*/ 10553 w 10553"/>
                <a:gd name="connsiteY2" fmla="*/ 188 h 19388"/>
                <a:gd name="connsiteX3" fmla="*/ 1057 w 10553"/>
                <a:gd name="connsiteY3" fmla="*/ 0 h 19388"/>
                <a:gd name="connsiteX4" fmla="*/ 0 w 10553"/>
                <a:gd name="connsiteY4" fmla="*/ 18813 h 19388"/>
                <a:gd name="connsiteX0" fmla="*/ 0 w 10574"/>
                <a:gd name="connsiteY0" fmla="*/ 18813 h 19388"/>
                <a:gd name="connsiteX1" fmla="*/ 10574 w 10574"/>
                <a:gd name="connsiteY1" fmla="*/ 19388 h 19388"/>
                <a:gd name="connsiteX2" fmla="*/ 10553 w 10574"/>
                <a:gd name="connsiteY2" fmla="*/ 188 h 19388"/>
                <a:gd name="connsiteX3" fmla="*/ 1057 w 10574"/>
                <a:gd name="connsiteY3" fmla="*/ 0 h 19388"/>
                <a:gd name="connsiteX4" fmla="*/ 0 w 10574"/>
                <a:gd name="connsiteY4" fmla="*/ 18813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4" h="19388">
                  <a:moveTo>
                    <a:pt x="0" y="18813"/>
                  </a:moveTo>
                  <a:lnTo>
                    <a:pt x="10574" y="19388"/>
                  </a:lnTo>
                  <a:cubicBezTo>
                    <a:pt x="10579" y="16055"/>
                    <a:pt x="10548" y="3521"/>
                    <a:pt x="10553" y="188"/>
                  </a:cubicBezTo>
                  <a:lnTo>
                    <a:pt x="1057" y="0"/>
                  </a:lnTo>
                  <a:cubicBezTo>
                    <a:pt x="870" y="3333"/>
                    <a:pt x="187" y="15480"/>
                    <a:pt x="0" y="188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75" y="5985783"/>
            <a:ext cx="1387848" cy="624085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95324" y="6251052"/>
            <a:ext cx="42866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CC0000"/>
                </a:solidFill>
              </a:rPr>
              <a:t>Maastricht Upper Area Control Centre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-71016" y="6102451"/>
            <a:ext cx="190318" cy="7555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13A97E-1AAB-46C8-AE6B-C950B85D59B8}"/>
              </a:ext>
            </a:extLst>
          </p:cNvPr>
          <p:cNvSpPr txBox="1"/>
          <p:nvPr userDrawn="1"/>
        </p:nvSpPr>
        <p:spPr>
          <a:xfrm>
            <a:off x="8885583" y="434230"/>
            <a:ext cx="148195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kern="1200" dirty="0">
                <a:solidFill>
                  <a:schemeClr val="bg1"/>
                </a:solidFill>
                <a:effectLst/>
                <a:latin typeface="+mj-lt"/>
                <a:ea typeface="Roboto" panose="02000000000000000000" pitchFamily="2" charset="0"/>
                <a:cs typeface="+mn-cs"/>
              </a:rPr>
              <a:t>Performance through innovation</a:t>
            </a:r>
            <a:endParaRPr lang="en-US" sz="1700" b="1" kern="1200" dirty="0">
              <a:solidFill>
                <a:schemeClr val="bg1"/>
              </a:solidFill>
              <a:effectLst/>
              <a:latin typeface="+mj-lt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3030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MUAC 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" t="5279" r="-61" b="19071"/>
          <a:stretch/>
        </p:blipFill>
        <p:spPr>
          <a:xfrm flipH="1">
            <a:off x="-91441" y="-91441"/>
            <a:ext cx="12305212" cy="621792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0547823" y="-45721"/>
            <a:ext cx="1309850" cy="1427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784" y="209994"/>
            <a:ext cx="995412" cy="1010051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695324" y="1220046"/>
            <a:ext cx="8749243" cy="2208956"/>
          </a:xfrm>
        </p:spPr>
        <p:txBody>
          <a:bodyPr lIns="0" tIns="0" rIns="0" bIns="0" anchor="b"/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95325" y="3429001"/>
            <a:ext cx="8749242" cy="900113"/>
          </a:xfrm>
          <a:noFill/>
        </p:spPr>
        <p:txBody>
          <a:bodyPr lIns="0" tIns="72000" rIns="0" bIns="0" anchor="t" anchorCtr="0"/>
          <a:lstStyle>
            <a:lvl1pPr marL="0" indent="0">
              <a:buFont typeface="Wingdings" pitchFamily="2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0856" y="5872432"/>
            <a:ext cx="12202856" cy="985568"/>
            <a:chOff x="0" y="5778916"/>
            <a:chExt cx="12202856" cy="98556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008935"/>
              <a:ext cx="12202856" cy="755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9812236" y="5778916"/>
              <a:ext cx="2388682" cy="246228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  <a:gd name="connsiteX0" fmla="*/ 0 w 14933"/>
                <a:gd name="connsiteY0" fmla="*/ 18822 h 19397"/>
                <a:gd name="connsiteX1" fmla="*/ 10497 w 14933"/>
                <a:gd name="connsiteY1" fmla="*/ 19397 h 19397"/>
                <a:gd name="connsiteX2" fmla="*/ 14933 w 14933"/>
                <a:gd name="connsiteY2" fmla="*/ 0 h 19397"/>
                <a:gd name="connsiteX3" fmla="*/ 1057 w 14933"/>
                <a:gd name="connsiteY3" fmla="*/ 9 h 19397"/>
                <a:gd name="connsiteX4" fmla="*/ 0 w 14933"/>
                <a:gd name="connsiteY4" fmla="*/ 18822 h 19397"/>
                <a:gd name="connsiteX0" fmla="*/ 0 w 10553"/>
                <a:gd name="connsiteY0" fmla="*/ 18813 h 19388"/>
                <a:gd name="connsiteX1" fmla="*/ 10497 w 10553"/>
                <a:gd name="connsiteY1" fmla="*/ 19388 h 19388"/>
                <a:gd name="connsiteX2" fmla="*/ 10553 w 10553"/>
                <a:gd name="connsiteY2" fmla="*/ 188 h 19388"/>
                <a:gd name="connsiteX3" fmla="*/ 1057 w 10553"/>
                <a:gd name="connsiteY3" fmla="*/ 0 h 19388"/>
                <a:gd name="connsiteX4" fmla="*/ 0 w 10553"/>
                <a:gd name="connsiteY4" fmla="*/ 18813 h 19388"/>
                <a:gd name="connsiteX0" fmla="*/ 0 w 10574"/>
                <a:gd name="connsiteY0" fmla="*/ 18813 h 19388"/>
                <a:gd name="connsiteX1" fmla="*/ 10574 w 10574"/>
                <a:gd name="connsiteY1" fmla="*/ 19388 h 19388"/>
                <a:gd name="connsiteX2" fmla="*/ 10553 w 10574"/>
                <a:gd name="connsiteY2" fmla="*/ 188 h 19388"/>
                <a:gd name="connsiteX3" fmla="*/ 1057 w 10574"/>
                <a:gd name="connsiteY3" fmla="*/ 0 h 19388"/>
                <a:gd name="connsiteX4" fmla="*/ 0 w 10574"/>
                <a:gd name="connsiteY4" fmla="*/ 18813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4" h="19388">
                  <a:moveTo>
                    <a:pt x="0" y="18813"/>
                  </a:moveTo>
                  <a:lnTo>
                    <a:pt x="10574" y="19388"/>
                  </a:lnTo>
                  <a:cubicBezTo>
                    <a:pt x="10579" y="16055"/>
                    <a:pt x="10548" y="3521"/>
                    <a:pt x="10553" y="188"/>
                  </a:cubicBezTo>
                  <a:lnTo>
                    <a:pt x="1057" y="0"/>
                  </a:lnTo>
                  <a:cubicBezTo>
                    <a:pt x="870" y="3333"/>
                    <a:pt x="187" y="15480"/>
                    <a:pt x="0" y="188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75" y="5985783"/>
            <a:ext cx="1387848" cy="624085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95324" y="6251052"/>
            <a:ext cx="42866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CC0000"/>
                </a:solidFill>
              </a:rPr>
              <a:t>Maastricht Upper Area Control Centre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-71016" y="6102451"/>
            <a:ext cx="190318" cy="7555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E9552F-949C-4EB6-8356-048E114D1103}"/>
              </a:ext>
            </a:extLst>
          </p:cNvPr>
          <p:cNvSpPr txBox="1"/>
          <p:nvPr userDrawn="1"/>
        </p:nvSpPr>
        <p:spPr>
          <a:xfrm>
            <a:off x="8885583" y="434230"/>
            <a:ext cx="148195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kern="1200" dirty="0">
                <a:solidFill>
                  <a:schemeClr val="bg1"/>
                </a:solidFill>
                <a:effectLst/>
                <a:latin typeface="+mj-lt"/>
                <a:ea typeface="Roboto" panose="02000000000000000000" pitchFamily="2" charset="0"/>
                <a:cs typeface="+mn-cs"/>
              </a:rPr>
              <a:t>Performance through innovation</a:t>
            </a:r>
            <a:endParaRPr lang="en-US" sz="1700" b="1" kern="1200" dirty="0">
              <a:solidFill>
                <a:schemeClr val="bg1"/>
              </a:solidFill>
              <a:effectLst/>
              <a:latin typeface="+mj-lt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1731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MUAC 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6299" r="18426" b="1171"/>
          <a:stretch/>
        </p:blipFill>
        <p:spPr>
          <a:xfrm flipH="1">
            <a:off x="-78378" y="-78377"/>
            <a:ext cx="12279087" cy="618082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0547823" y="-45721"/>
            <a:ext cx="1309850" cy="1427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784" y="209994"/>
            <a:ext cx="995412" cy="1010051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695324" y="1220046"/>
            <a:ext cx="8749243" cy="2208956"/>
          </a:xfrm>
        </p:spPr>
        <p:txBody>
          <a:bodyPr lIns="0" tIns="0" rIns="0" bIns="0" anchor="b"/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95325" y="3429001"/>
            <a:ext cx="8749242" cy="900113"/>
          </a:xfrm>
          <a:noFill/>
        </p:spPr>
        <p:txBody>
          <a:bodyPr lIns="0" tIns="72000" rIns="0" bIns="0" anchor="t" anchorCtr="0"/>
          <a:lstStyle>
            <a:lvl1pPr marL="0" indent="0">
              <a:buFont typeface="Wingdings" pitchFamily="2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0856" y="5872432"/>
            <a:ext cx="12202856" cy="985568"/>
            <a:chOff x="0" y="5778916"/>
            <a:chExt cx="12202856" cy="98556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008935"/>
              <a:ext cx="12202856" cy="755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9812236" y="5778916"/>
              <a:ext cx="2388682" cy="246228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  <a:gd name="connsiteX0" fmla="*/ 0 w 14933"/>
                <a:gd name="connsiteY0" fmla="*/ 18822 h 19397"/>
                <a:gd name="connsiteX1" fmla="*/ 10497 w 14933"/>
                <a:gd name="connsiteY1" fmla="*/ 19397 h 19397"/>
                <a:gd name="connsiteX2" fmla="*/ 14933 w 14933"/>
                <a:gd name="connsiteY2" fmla="*/ 0 h 19397"/>
                <a:gd name="connsiteX3" fmla="*/ 1057 w 14933"/>
                <a:gd name="connsiteY3" fmla="*/ 9 h 19397"/>
                <a:gd name="connsiteX4" fmla="*/ 0 w 14933"/>
                <a:gd name="connsiteY4" fmla="*/ 18822 h 19397"/>
                <a:gd name="connsiteX0" fmla="*/ 0 w 10553"/>
                <a:gd name="connsiteY0" fmla="*/ 18813 h 19388"/>
                <a:gd name="connsiteX1" fmla="*/ 10497 w 10553"/>
                <a:gd name="connsiteY1" fmla="*/ 19388 h 19388"/>
                <a:gd name="connsiteX2" fmla="*/ 10553 w 10553"/>
                <a:gd name="connsiteY2" fmla="*/ 188 h 19388"/>
                <a:gd name="connsiteX3" fmla="*/ 1057 w 10553"/>
                <a:gd name="connsiteY3" fmla="*/ 0 h 19388"/>
                <a:gd name="connsiteX4" fmla="*/ 0 w 10553"/>
                <a:gd name="connsiteY4" fmla="*/ 18813 h 19388"/>
                <a:gd name="connsiteX0" fmla="*/ 0 w 10574"/>
                <a:gd name="connsiteY0" fmla="*/ 18813 h 19388"/>
                <a:gd name="connsiteX1" fmla="*/ 10574 w 10574"/>
                <a:gd name="connsiteY1" fmla="*/ 19388 h 19388"/>
                <a:gd name="connsiteX2" fmla="*/ 10553 w 10574"/>
                <a:gd name="connsiteY2" fmla="*/ 188 h 19388"/>
                <a:gd name="connsiteX3" fmla="*/ 1057 w 10574"/>
                <a:gd name="connsiteY3" fmla="*/ 0 h 19388"/>
                <a:gd name="connsiteX4" fmla="*/ 0 w 10574"/>
                <a:gd name="connsiteY4" fmla="*/ 18813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4" h="19388">
                  <a:moveTo>
                    <a:pt x="0" y="18813"/>
                  </a:moveTo>
                  <a:lnTo>
                    <a:pt x="10574" y="19388"/>
                  </a:lnTo>
                  <a:cubicBezTo>
                    <a:pt x="10579" y="16055"/>
                    <a:pt x="10548" y="3521"/>
                    <a:pt x="10553" y="188"/>
                  </a:cubicBezTo>
                  <a:lnTo>
                    <a:pt x="1057" y="0"/>
                  </a:lnTo>
                  <a:cubicBezTo>
                    <a:pt x="870" y="3333"/>
                    <a:pt x="187" y="15480"/>
                    <a:pt x="0" y="188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75" y="5985783"/>
            <a:ext cx="1387848" cy="624085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95324" y="6251052"/>
            <a:ext cx="42866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CC0000"/>
                </a:solidFill>
              </a:rPr>
              <a:t>Maastricht Upper Area Control Centre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-71016" y="6102451"/>
            <a:ext cx="190318" cy="7555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CE0D5-7704-4835-85BE-CF058A698EA4}"/>
              </a:ext>
            </a:extLst>
          </p:cNvPr>
          <p:cNvSpPr txBox="1"/>
          <p:nvPr userDrawn="1"/>
        </p:nvSpPr>
        <p:spPr>
          <a:xfrm>
            <a:off x="8885583" y="434230"/>
            <a:ext cx="148195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kern="1200" dirty="0">
                <a:solidFill>
                  <a:schemeClr val="bg1"/>
                </a:solidFill>
                <a:effectLst/>
                <a:latin typeface="+mj-lt"/>
                <a:ea typeface="Roboto" panose="02000000000000000000" pitchFamily="2" charset="0"/>
                <a:cs typeface="+mn-cs"/>
              </a:rPr>
              <a:t>Performance through innovation</a:t>
            </a:r>
            <a:endParaRPr lang="en-US" sz="1700" b="1" kern="1200" dirty="0">
              <a:solidFill>
                <a:schemeClr val="bg1"/>
              </a:solidFill>
              <a:effectLst/>
              <a:latin typeface="+mj-lt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8427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MUAC 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1" b="9304"/>
          <a:stretch/>
        </p:blipFill>
        <p:spPr>
          <a:xfrm>
            <a:off x="-71016" y="-13062"/>
            <a:ext cx="12261077" cy="620485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0547823" y="-45721"/>
            <a:ext cx="1309850" cy="1427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784" y="209994"/>
            <a:ext cx="995412" cy="1010051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695324" y="1220046"/>
            <a:ext cx="8749243" cy="2208956"/>
          </a:xfrm>
        </p:spPr>
        <p:txBody>
          <a:bodyPr lIns="0" tIns="0" rIns="0" bIns="0" anchor="b"/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95325" y="3429001"/>
            <a:ext cx="8749242" cy="900113"/>
          </a:xfrm>
          <a:noFill/>
        </p:spPr>
        <p:txBody>
          <a:bodyPr lIns="0" tIns="72000" rIns="0" bIns="0" anchor="t" anchorCtr="0"/>
          <a:lstStyle>
            <a:lvl1pPr marL="0" indent="0">
              <a:buFont typeface="Wingdings" pitchFamily="2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0856" y="5872432"/>
            <a:ext cx="12202856" cy="985568"/>
            <a:chOff x="0" y="5778916"/>
            <a:chExt cx="12202856" cy="98556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008935"/>
              <a:ext cx="12202856" cy="755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9812236" y="5778916"/>
              <a:ext cx="2388682" cy="246228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  <a:gd name="connsiteX0" fmla="*/ 0 w 14933"/>
                <a:gd name="connsiteY0" fmla="*/ 18822 h 19397"/>
                <a:gd name="connsiteX1" fmla="*/ 10497 w 14933"/>
                <a:gd name="connsiteY1" fmla="*/ 19397 h 19397"/>
                <a:gd name="connsiteX2" fmla="*/ 14933 w 14933"/>
                <a:gd name="connsiteY2" fmla="*/ 0 h 19397"/>
                <a:gd name="connsiteX3" fmla="*/ 1057 w 14933"/>
                <a:gd name="connsiteY3" fmla="*/ 9 h 19397"/>
                <a:gd name="connsiteX4" fmla="*/ 0 w 14933"/>
                <a:gd name="connsiteY4" fmla="*/ 18822 h 19397"/>
                <a:gd name="connsiteX0" fmla="*/ 0 w 10553"/>
                <a:gd name="connsiteY0" fmla="*/ 18813 h 19388"/>
                <a:gd name="connsiteX1" fmla="*/ 10497 w 10553"/>
                <a:gd name="connsiteY1" fmla="*/ 19388 h 19388"/>
                <a:gd name="connsiteX2" fmla="*/ 10553 w 10553"/>
                <a:gd name="connsiteY2" fmla="*/ 188 h 19388"/>
                <a:gd name="connsiteX3" fmla="*/ 1057 w 10553"/>
                <a:gd name="connsiteY3" fmla="*/ 0 h 19388"/>
                <a:gd name="connsiteX4" fmla="*/ 0 w 10553"/>
                <a:gd name="connsiteY4" fmla="*/ 18813 h 19388"/>
                <a:gd name="connsiteX0" fmla="*/ 0 w 10574"/>
                <a:gd name="connsiteY0" fmla="*/ 18813 h 19388"/>
                <a:gd name="connsiteX1" fmla="*/ 10574 w 10574"/>
                <a:gd name="connsiteY1" fmla="*/ 19388 h 19388"/>
                <a:gd name="connsiteX2" fmla="*/ 10553 w 10574"/>
                <a:gd name="connsiteY2" fmla="*/ 188 h 19388"/>
                <a:gd name="connsiteX3" fmla="*/ 1057 w 10574"/>
                <a:gd name="connsiteY3" fmla="*/ 0 h 19388"/>
                <a:gd name="connsiteX4" fmla="*/ 0 w 10574"/>
                <a:gd name="connsiteY4" fmla="*/ 18813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4" h="19388">
                  <a:moveTo>
                    <a:pt x="0" y="18813"/>
                  </a:moveTo>
                  <a:lnTo>
                    <a:pt x="10574" y="19388"/>
                  </a:lnTo>
                  <a:cubicBezTo>
                    <a:pt x="10579" y="16055"/>
                    <a:pt x="10548" y="3521"/>
                    <a:pt x="10553" y="188"/>
                  </a:cubicBezTo>
                  <a:lnTo>
                    <a:pt x="1057" y="0"/>
                  </a:lnTo>
                  <a:cubicBezTo>
                    <a:pt x="870" y="3333"/>
                    <a:pt x="187" y="15480"/>
                    <a:pt x="0" y="188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75" y="5985783"/>
            <a:ext cx="1387848" cy="624085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95324" y="6251052"/>
            <a:ext cx="42866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CC0000"/>
                </a:solidFill>
              </a:rPr>
              <a:t>Maastricht Upper Area Control Centre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-71016" y="6102451"/>
            <a:ext cx="190318" cy="7555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2249EE-EC23-4A9A-B71A-46E7004D3543}"/>
              </a:ext>
            </a:extLst>
          </p:cNvPr>
          <p:cNvSpPr txBox="1"/>
          <p:nvPr userDrawn="1"/>
        </p:nvSpPr>
        <p:spPr>
          <a:xfrm>
            <a:off x="8885583" y="434230"/>
            <a:ext cx="148195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kern="1200" dirty="0">
                <a:solidFill>
                  <a:srgbClr val="103E69"/>
                </a:solidFill>
                <a:effectLst/>
                <a:latin typeface="+mj-lt"/>
                <a:ea typeface="Roboto" panose="02000000000000000000" pitchFamily="2" charset="0"/>
                <a:cs typeface="+mn-cs"/>
              </a:rPr>
              <a:t>Performance through innovation</a:t>
            </a:r>
            <a:endParaRPr lang="en-US" sz="1700" b="1" kern="1200" dirty="0">
              <a:solidFill>
                <a:srgbClr val="103E69"/>
              </a:solidFill>
              <a:effectLst/>
              <a:latin typeface="+mj-lt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90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6330696"/>
            <a:ext cx="12201021" cy="527304"/>
            <a:chOff x="0" y="6330696"/>
            <a:chExt cx="12201021" cy="527304"/>
          </a:xfrm>
          <a:solidFill>
            <a:srgbClr val="C00000"/>
          </a:solidFill>
        </p:grpSpPr>
        <p:sp>
          <p:nvSpPr>
            <p:cNvPr id="15" name="Rectangle 14"/>
            <p:cNvSpPr/>
            <p:nvPr userDrawn="1"/>
          </p:nvSpPr>
          <p:spPr>
            <a:xfrm>
              <a:off x="0" y="6557112"/>
              <a:ext cx="12192000" cy="3008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9800141" y="6330696"/>
              <a:ext cx="2400880" cy="248907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  <a:gd name="connsiteX0" fmla="*/ 0 w 14953"/>
                <a:gd name="connsiteY0" fmla="*/ 18822 h 19790"/>
                <a:gd name="connsiteX1" fmla="*/ 14953 w 14953"/>
                <a:gd name="connsiteY1" fmla="*/ 19790 h 19790"/>
                <a:gd name="connsiteX2" fmla="*/ 14933 w 14953"/>
                <a:gd name="connsiteY2" fmla="*/ 0 h 19790"/>
                <a:gd name="connsiteX3" fmla="*/ 1057 w 14953"/>
                <a:gd name="connsiteY3" fmla="*/ 9 h 19790"/>
                <a:gd name="connsiteX4" fmla="*/ 0 w 14953"/>
                <a:gd name="connsiteY4" fmla="*/ 18822 h 19790"/>
                <a:gd name="connsiteX0" fmla="*/ 0 w 14933"/>
                <a:gd name="connsiteY0" fmla="*/ 18822 h 19409"/>
                <a:gd name="connsiteX1" fmla="*/ 10584 w 14933"/>
                <a:gd name="connsiteY1" fmla="*/ 19409 h 19409"/>
                <a:gd name="connsiteX2" fmla="*/ 14933 w 14933"/>
                <a:gd name="connsiteY2" fmla="*/ 0 h 19409"/>
                <a:gd name="connsiteX3" fmla="*/ 1057 w 14933"/>
                <a:gd name="connsiteY3" fmla="*/ 9 h 19409"/>
                <a:gd name="connsiteX4" fmla="*/ 0 w 14933"/>
                <a:gd name="connsiteY4" fmla="*/ 18822 h 19409"/>
                <a:gd name="connsiteX0" fmla="*/ 0 w 10628"/>
                <a:gd name="connsiteY0" fmla="*/ 19012 h 19599"/>
                <a:gd name="connsiteX1" fmla="*/ 10584 w 10628"/>
                <a:gd name="connsiteY1" fmla="*/ 19599 h 19599"/>
                <a:gd name="connsiteX2" fmla="*/ 10628 w 10628"/>
                <a:gd name="connsiteY2" fmla="*/ 0 h 19599"/>
                <a:gd name="connsiteX3" fmla="*/ 1057 w 10628"/>
                <a:gd name="connsiteY3" fmla="*/ 199 h 19599"/>
                <a:gd name="connsiteX4" fmla="*/ 0 w 10628"/>
                <a:gd name="connsiteY4" fmla="*/ 19012 h 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8" h="19599">
                  <a:moveTo>
                    <a:pt x="0" y="19012"/>
                  </a:moveTo>
                  <a:lnTo>
                    <a:pt x="10584" y="19599"/>
                  </a:lnTo>
                  <a:cubicBezTo>
                    <a:pt x="10589" y="16266"/>
                    <a:pt x="10623" y="3333"/>
                    <a:pt x="10628" y="0"/>
                  </a:cubicBezTo>
                  <a:lnTo>
                    <a:pt x="1057" y="199"/>
                  </a:lnTo>
                  <a:cubicBezTo>
                    <a:pt x="870" y="3532"/>
                    <a:pt x="187" y="15679"/>
                    <a:pt x="0" y="190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77839"/>
            <a:ext cx="91186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14488"/>
            <a:ext cx="10972800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72251"/>
            <a:ext cx="5562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000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altLang="en-US" dirty="0"/>
              <a:t>enter your presentation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47400" y="6572251"/>
            <a:ext cx="635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76F93E7-8A88-4C49-B595-C88A0DA0006D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629141" y="8218"/>
            <a:ext cx="953259" cy="1017394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E6E6E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558" y="124662"/>
            <a:ext cx="724423" cy="7350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62" r:id="rId4"/>
    <p:sldLayoutId id="2147483663" r:id="rId5"/>
    <p:sldLayoutId id="2147483667" r:id="rId6"/>
    <p:sldLayoutId id="2147483669" r:id="rId7"/>
    <p:sldLayoutId id="2147483670" r:id="rId8"/>
    <p:sldLayoutId id="2147483668" r:id="rId9"/>
    <p:sldLayoutId id="2147483650" r:id="rId10"/>
    <p:sldLayoutId id="2147483651" r:id="rId11"/>
    <p:sldLayoutId id="2147483652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+mj-lt"/>
          <a:ea typeface="Roboto" panose="02000000000000000000" pitchFamily="2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5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419" y="2354079"/>
            <a:ext cx="9479616" cy="2208956"/>
          </a:xfrm>
        </p:spPr>
        <p:txBody>
          <a:bodyPr/>
          <a:lstStyle/>
          <a:p>
            <a:r>
              <a:rPr lang="en-GB" dirty="0"/>
              <a:t>TBO – Implementation at MUAC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419" y="4582782"/>
            <a:ext cx="8749242" cy="900113"/>
          </a:xfrm>
        </p:spPr>
        <p:txBody>
          <a:bodyPr/>
          <a:lstStyle/>
          <a:p>
            <a:r>
              <a:rPr lang="en-GB" dirty="0"/>
              <a:t>TBO Symposium 04-06 June 2024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7484AF8-C71A-032D-4D0B-BC00BC25E567}"/>
              </a:ext>
            </a:extLst>
          </p:cNvPr>
          <p:cNvSpPr txBox="1">
            <a:spLocks/>
          </p:cNvSpPr>
          <p:nvPr/>
        </p:nvSpPr>
        <p:spPr bwMode="auto">
          <a:xfrm>
            <a:off x="7312370" y="5331920"/>
            <a:ext cx="4378698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600" b="1" kern="0" dirty="0"/>
              <a:t>Peter Hendrickx  </a:t>
            </a:r>
          </a:p>
          <a:p>
            <a:r>
              <a:rPr lang="en-GB" sz="1600" b="1" kern="0" dirty="0"/>
              <a:t>Head ATM Development</a:t>
            </a:r>
          </a:p>
        </p:txBody>
      </p:sp>
    </p:spTree>
    <p:extLst>
      <p:ext uri="{BB962C8B-B14F-4D97-AF65-F5344CB8AC3E}">
        <p14:creationId xmlns:p14="http://schemas.microsoft.com/office/powerpoint/2010/main" val="355455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4">
            <a:extLst>
              <a:ext uri="{FF2B5EF4-FFF2-40B4-BE49-F238E27FC236}">
                <a16:creationId xmlns:a16="http://schemas.microsoft.com/office/drawing/2014/main" id="{739CACDA-FA6C-402D-A995-8158F884566E}"/>
              </a:ext>
            </a:extLst>
          </p:cNvPr>
          <p:cNvSpPr txBox="1">
            <a:spLocks/>
          </p:cNvSpPr>
          <p:nvPr/>
        </p:nvSpPr>
        <p:spPr bwMode="auto">
          <a:xfrm>
            <a:off x="3240578" y="2373890"/>
            <a:ext cx="6501938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9600" kern="0" dirty="0"/>
              <a:t>Thank you!</a:t>
            </a:r>
            <a:endParaRPr lang="en-GB" sz="8800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5A5E70-1C56-4614-A5C6-78F83849FFCB}"/>
              </a:ext>
            </a:extLst>
          </p:cNvPr>
          <p:cNvSpPr txBox="1"/>
          <p:nvPr/>
        </p:nvSpPr>
        <p:spPr>
          <a:xfrm>
            <a:off x="8398042" y="5095876"/>
            <a:ext cx="379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Peter.hendrickx@eurocontrol.int</a:t>
            </a:r>
          </a:p>
        </p:txBody>
      </p:sp>
    </p:spTree>
    <p:extLst>
      <p:ext uri="{BB962C8B-B14F-4D97-AF65-F5344CB8AC3E}">
        <p14:creationId xmlns:p14="http://schemas.microsoft.com/office/powerpoint/2010/main" val="21415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B2A7A-ACAD-A6C8-E685-87D5F696A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Datalink Implementation at MUAC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BC464-5F16-10F7-1A02-D6C26BAFEA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TBO @ MUAC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F9971-1B08-6586-2392-C58295F7F5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23EFA5-4A3B-8EFA-7C98-7DF0000CAB58}"/>
              </a:ext>
            </a:extLst>
          </p:cNvPr>
          <p:cNvGrpSpPr/>
          <p:nvPr/>
        </p:nvGrpSpPr>
        <p:grpSpPr>
          <a:xfrm>
            <a:off x="187105" y="1052920"/>
            <a:ext cx="11817789" cy="5519331"/>
            <a:chOff x="27655" y="1183124"/>
            <a:chExt cx="11817789" cy="551933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9F26C0-81C1-3E87-10D3-E6343FCC7679}"/>
                </a:ext>
              </a:extLst>
            </p:cNvPr>
            <p:cNvSpPr/>
            <p:nvPr/>
          </p:nvSpPr>
          <p:spPr>
            <a:xfrm>
              <a:off x="5031956" y="4725913"/>
              <a:ext cx="6416776" cy="1976542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2700000" scaled="1"/>
              <a:tileRect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9B8D3596-8237-F8F5-8838-DFD7340B9A8D}"/>
                </a:ext>
              </a:extLst>
            </p:cNvPr>
            <p:cNvSpPr/>
            <p:nvPr/>
          </p:nvSpPr>
          <p:spPr>
            <a:xfrm>
              <a:off x="1044295" y="1776248"/>
              <a:ext cx="2875006" cy="811052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i4D under SESAR1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F39C38CD-E76B-C4BB-8E14-0728FAC0D60F}"/>
                </a:ext>
              </a:extLst>
            </p:cNvPr>
            <p:cNvSpPr/>
            <p:nvPr/>
          </p:nvSpPr>
          <p:spPr>
            <a:xfrm>
              <a:off x="3422970" y="2233751"/>
              <a:ext cx="3513437" cy="879129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kern="0" dirty="0">
                  <a:solidFill>
                    <a:prstClr val="white"/>
                  </a:solidFill>
                  <a:latin typeface="Calibri" panose="020F0502020204030204"/>
                </a:rPr>
                <a:t>ATS B2/ADS-C</a:t>
              </a: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under SESAR2020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1CD2DC1D-A65C-73D3-B846-AF1F25EF2758}"/>
                </a:ext>
              </a:extLst>
            </p:cNvPr>
            <p:cNvSpPr/>
            <p:nvPr/>
          </p:nvSpPr>
          <p:spPr>
            <a:xfrm>
              <a:off x="6095115" y="3216490"/>
              <a:ext cx="4617311" cy="716918"/>
            </a:xfrm>
            <a:prstGeom prst="rightArrow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GB" kern="0" dirty="0">
                  <a:solidFill>
                    <a:schemeClr val="bg1"/>
                  </a:solidFill>
                  <a:latin typeface="Calibri" panose="020F0502020204030204"/>
                </a:rPr>
                <a:t>Fully Operational 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9099BC4B-7FFF-CE3A-563A-7B880B080ABA}"/>
                </a:ext>
              </a:extLst>
            </p:cNvPr>
            <p:cNvSpPr/>
            <p:nvPr/>
          </p:nvSpPr>
          <p:spPr>
            <a:xfrm>
              <a:off x="5221889" y="2862563"/>
              <a:ext cx="901030" cy="579426"/>
            </a:xfrm>
            <a:prstGeom prst="rightArrow">
              <a:avLst/>
            </a:prstGeom>
            <a:gradFill flip="none" rotWithShape="1">
              <a:gsLst>
                <a:gs pos="0">
                  <a:srgbClr val="FFC000"/>
                </a:gs>
                <a:gs pos="48000">
                  <a:srgbClr val="FFFF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PRE-OPS</a:t>
              </a:r>
            </a:p>
          </p:txBody>
        </p:sp>
        <p:sp>
          <p:nvSpPr>
            <p:cNvPr id="11" name="Star: 7 Points 10">
              <a:extLst>
                <a:ext uri="{FF2B5EF4-FFF2-40B4-BE49-F238E27FC236}">
                  <a16:creationId xmlns:a16="http://schemas.microsoft.com/office/drawing/2014/main" id="{5371C639-205C-065B-5B6E-ABCF120C1EE1}"/>
                </a:ext>
              </a:extLst>
            </p:cNvPr>
            <p:cNvSpPr/>
            <p:nvPr/>
          </p:nvSpPr>
          <p:spPr>
            <a:xfrm>
              <a:off x="10656104" y="3109221"/>
              <a:ext cx="1189340" cy="958131"/>
            </a:xfrm>
            <a:prstGeom prst="star7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CP1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Target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169A0E-D6EC-6ABC-DB84-AEA9ABB96605}"/>
                </a:ext>
              </a:extLst>
            </p:cNvPr>
            <p:cNvSpPr txBox="1"/>
            <p:nvPr/>
          </p:nvSpPr>
          <p:spPr>
            <a:xfrm>
              <a:off x="1607042" y="1691915"/>
              <a:ext cx="1210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prstClr val="black"/>
                  </a:solidFill>
                  <a:latin typeface="Calibri" panose="020F0502020204030204"/>
                </a:rPr>
                <a:t>2009-2016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95AFAB-CF53-7178-7E48-ED093D185F7E}"/>
                </a:ext>
              </a:extLst>
            </p:cNvPr>
            <p:cNvSpPr txBox="1"/>
            <p:nvPr/>
          </p:nvSpPr>
          <p:spPr>
            <a:xfrm>
              <a:off x="4450641" y="2152672"/>
              <a:ext cx="1210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prstClr val="black"/>
                  </a:solidFill>
                  <a:latin typeface="Calibri" panose="020F0502020204030204"/>
                </a:rPr>
                <a:t>2016-2022</a:t>
              </a: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AF8F68FA-77E1-FDB9-BF8A-90FD4AF562D4}"/>
                </a:ext>
              </a:extLst>
            </p:cNvPr>
            <p:cNvSpPr/>
            <p:nvPr/>
          </p:nvSpPr>
          <p:spPr>
            <a:xfrm>
              <a:off x="5221888" y="4123321"/>
              <a:ext cx="6582033" cy="776008"/>
            </a:xfrm>
            <a:prstGeom prst="rightArrow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Continuous Evolutions</a:t>
              </a:r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75F3B414-2DE2-34DE-D6C1-FC2A5914FED0}"/>
                </a:ext>
              </a:extLst>
            </p:cNvPr>
            <p:cNvSpPr/>
            <p:nvPr/>
          </p:nvSpPr>
          <p:spPr>
            <a:xfrm>
              <a:off x="1540628" y="2244062"/>
              <a:ext cx="263611" cy="313094"/>
            </a:xfrm>
            <a:prstGeom prst="star5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0A1DAF1D-71B3-6CE5-8F34-ABDBFF04FB36}"/>
                </a:ext>
              </a:extLst>
            </p:cNvPr>
            <p:cNvSpPr/>
            <p:nvPr/>
          </p:nvSpPr>
          <p:spPr>
            <a:xfrm>
              <a:off x="814810" y="2868312"/>
              <a:ext cx="1202725" cy="672502"/>
            </a:xfrm>
            <a:prstGeom prst="wedgeEllipseCallout">
              <a:avLst>
                <a:gd name="adj1" fmla="val 19587"/>
                <a:gd name="adj2" fmla="val -92384"/>
              </a:avLst>
            </a:prstGeom>
            <a:solidFill>
              <a:srgbClr val="4472C4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2012: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en-GB" sz="1400" b="0" i="0" u="none" strike="noStrike" kern="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Flight Trial</a:t>
              </a:r>
            </a:p>
          </p:txBody>
        </p:sp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3294996C-B68E-6A03-B2DF-85A40C015704}"/>
                </a:ext>
              </a:extLst>
            </p:cNvPr>
            <p:cNvSpPr/>
            <p:nvPr/>
          </p:nvSpPr>
          <p:spPr>
            <a:xfrm>
              <a:off x="2082269" y="2855825"/>
              <a:ext cx="1209215" cy="672502"/>
            </a:xfrm>
            <a:prstGeom prst="wedgeEllipseCallout">
              <a:avLst>
                <a:gd name="adj1" fmla="val -11530"/>
                <a:gd name="adj2" fmla="val -87754"/>
              </a:avLst>
            </a:prstGeom>
            <a:solidFill>
              <a:srgbClr val="4472C4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2014: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GB" sz="1400" b="0" i="0" u="none" strike="noStrike" kern="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nd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Flight Trial</a:t>
              </a:r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FF8CE35-06A8-83ED-5985-C0E7F56E9F2D}"/>
                </a:ext>
              </a:extLst>
            </p:cNvPr>
            <p:cNvSpPr/>
            <p:nvPr/>
          </p:nvSpPr>
          <p:spPr>
            <a:xfrm>
              <a:off x="2413836" y="2259692"/>
              <a:ext cx="263611" cy="313094"/>
            </a:xfrm>
            <a:prstGeom prst="star5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FFC48A8D-576A-C037-DD10-0ED9103C0456}"/>
                </a:ext>
              </a:extLst>
            </p:cNvPr>
            <p:cNvSpPr/>
            <p:nvPr/>
          </p:nvSpPr>
          <p:spPr>
            <a:xfrm>
              <a:off x="3740893" y="2936209"/>
              <a:ext cx="1060110" cy="769949"/>
            </a:xfrm>
            <a:prstGeom prst="wedgeEllipseCallout">
              <a:avLst>
                <a:gd name="adj1" fmla="val 77966"/>
                <a:gd name="adj2" fmla="val -20818"/>
              </a:avLst>
            </a:prstGeom>
            <a:solidFill>
              <a:srgbClr val="C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July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2019</a:t>
              </a:r>
            </a:p>
          </p:txBody>
        </p:sp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0A853376-959B-3C82-5735-EDC740F60D40}"/>
                </a:ext>
              </a:extLst>
            </p:cNvPr>
            <p:cNvSpPr/>
            <p:nvPr/>
          </p:nvSpPr>
          <p:spPr>
            <a:xfrm>
              <a:off x="4850303" y="3377796"/>
              <a:ext cx="1060110" cy="769949"/>
            </a:xfrm>
            <a:prstGeom prst="wedgeEllipseCallout">
              <a:avLst>
                <a:gd name="adj1" fmla="val 59982"/>
                <a:gd name="adj2" fmla="val -23193"/>
              </a:avLst>
            </a:prstGeom>
            <a:solidFill>
              <a:srgbClr val="C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2022</a:t>
              </a:r>
            </a:p>
          </p:txBody>
        </p: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7C2BD99E-04DD-6D3F-1654-8F782715E62A}"/>
                </a:ext>
              </a:extLst>
            </p:cNvPr>
            <p:cNvSpPr/>
            <p:nvPr/>
          </p:nvSpPr>
          <p:spPr>
            <a:xfrm>
              <a:off x="5031407" y="2958574"/>
              <a:ext cx="263611" cy="313094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A8B8AB3F-5B29-9FCE-02DE-60F57992C69A}"/>
                </a:ext>
              </a:extLst>
            </p:cNvPr>
            <p:cNvSpPr/>
            <p:nvPr/>
          </p:nvSpPr>
          <p:spPr>
            <a:xfrm>
              <a:off x="5964083" y="3389881"/>
              <a:ext cx="263611" cy="313094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hought Bubble: Cloud 22">
              <a:extLst>
                <a:ext uri="{FF2B5EF4-FFF2-40B4-BE49-F238E27FC236}">
                  <a16:creationId xmlns:a16="http://schemas.microsoft.com/office/drawing/2014/main" id="{5A9F1B60-BF6D-0F23-3A50-0A75B3F8A19D}"/>
                </a:ext>
              </a:extLst>
            </p:cNvPr>
            <p:cNvSpPr/>
            <p:nvPr/>
          </p:nvSpPr>
          <p:spPr>
            <a:xfrm>
              <a:off x="7301302" y="5039889"/>
              <a:ext cx="1565189" cy="726013"/>
            </a:xfrm>
            <a:prstGeom prst="cloudCallout">
              <a:avLst>
                <a:gd name="adj1" fmla="val -29063"/>
                <a:gd name="adj2" fmla="val -90000"/>
              </a:avLst>
            </a:prstGeom>
            <a:solidFill>
              <a:schemeClr val="tx2">
                <a:lumMod val="75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Tool 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enhancements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hought Bubble: Cloud 23">
              <a:extLst>
                <a:ext uri="{FF2B5EF4-FFF2-40B4-BE49-F238E27FC236}">
                  <a16:creationId xmlns:a16="http://schemas.microsoft.com/office/drawing/2014/main" id="{FDB1EED6-3211-0A54-FA89-B895EC963798}"/>
                </a:ext>
              </a:extLst>
            </p:cNvPr>
            <p:cNvSpPr/>
            <p:nvPr/>
          </p:nvSpPr>
          <p:spPr>
            <a:xfrm>
              <a:off x="5875666" y="5509734"/>
              <a:ext cx="1565189" cy="726012"/>
            </a:xfrm>
            <a:prstGeom prst="cloudCallout">
              <a:avLst>
                <a:gd name="adj1" fmla="val -4923"/>
                <a:gd name="adj2" fmla="val -155058"/>
              </a:avLst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txBody>
            <a:bodyPr rtlCol="0" anchor="ctr"/>
            <a:lstStyle/>
            <a:p>
              <a:pPr algn="ctr"/>
              <a:r>
                <a:rPr lang="en-GB" kern="0" dirty="0">
                  <a:solidFill>
                    <a:prstClr val="white"/>
                  </a:solidFill>
                  <a:latin typeface="Calibri" panose="020F0502020204030204"/>
                </a:rPr>
                <a:t>HMI </a:t>
              </a:r>
              <a:r>
                <a:rPr lang="en-GB" sz="1100" kern="0" dirty="0">
                  <a:solidFill>
                    <a:prstClr val="white"/>
                  </a:solidFill>
                  <a:latin typeface="Calibri" panose="020F0502020204030204"/>
                </a:rPr>
                <a:t>enhancements</a:t>
              </a:r>
            </a:p>
          </p:txBody>
        </p:sp>
        <p:sp>
          <p:nvSpPr>
            <p:cNvPr id="25" name="Thought Bubble: Cloud 24">
              <a:extLst>
                <a:ext uri="{FF2B5EF4-FFF2-40B4-BE49-F238E27FC236}">
                  <a16:creationId xmlns:a16="http://schemas.microsoft.com/office/drawing/2014/main" id="{A3B17ACB-3C40-C2D1-96D6-12D185B34B6F}"/>
                </a:ext>
              </a:extLst>
            </p:cNvPr>
            <p:cNvSpPr/>
            <p:nvPr/>
          </p:nvSpPr>
          <p:spPr>
            <a:xfrm>
              <a:off x="8240344" y="5581151"/>
              <a:ext cx="1886466" cy="773204"/>
            </a:xfrm>
            <a:prstGeom prst="cloudCallout">
              <a:avLst>
                <a:gd name="adj1" fmla="val 8038"/>
                <a:gd name="adj2" fmla="val -156117"/>
              </a:avLst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txBody>
            <a:bodyPr rtlCol="0" anchor="ctr"/>
            <a:lstStyle/>
            <a:p>
              <a:pPr algn="ctr"/>
              <a:r>
                <a:rPr lang="en-GB" kern="0" dirty="0">
                  <a:solidFill>
                    <a:prstClr val="white"/>
                  </a:solidFill>
                  <a:latin typeface="Calibri" panose="020F0502020204030204"/>
                </a:rPr>
                <a:t>Main pilar for TBO</a:t>
              </a:r>
            </a:p>
          </p:txBody>
        </p:sp>
        <p:sp>
          <p:nvSpPr>
            <p:cNvPr id="26" name="Thought Bubble: Cloud 25">
              <a:extLst>
                <a:ext uri="{FF2B5EF4-FFF2-40B4-BE49-F238E27FC236}">
                  <a16:creationId xmlns:a16="http://schemas.microsoft.com/office/drawing/2014/main" id="{8844659F-CDA7-586F-5358-DB008151D7C9}"/>
                </a:ext>
              </a:extLst>
            </p:cNvPr>
            <p:cNvSpPr/>
            <p:nvPr/>
          </p:nvSpPr>
          <p:spPr>
            <a:xfrm>
              <a:off x="10052048" y="5212333"/>
              <a:ext cx="1565189" cy="726013"/>
            </a:xfrm>
            <a:prstGeom prst="cloudCallout">
              <a:avLst>
                <a:gd name="adj1" fmla="val -43698"/>
                <a:gd name="adj2" fmla="val -116781"/>
              </a:avLst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GB" sz="1400" kern="0" dirty="0">
                  <a:solidFill>
                    <a:prstClr val="white"/>
                  </a:solidFill>
                  <a:latin typeface="Calibri" panose="020F0502020204030204"/>
                </a:rPr>
                <a:t>Updates of Standards</a:t>
              </a: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1C77F37C-8F3B-C35B-048D-30756B6D6F64}"/>
                </a:ext>
              </a:extLst>
            </p:cNvPr>
            <p:cNvSpPr/>
            <p:nvPr/>
          </p:nvSpPr>
          <p:spPr>
            <a:xfrm>
              <a:off x="120580" y="1183124"/>
              <a:ext cx="10488730" cy="754441"/>
            </a:xfrm>
            <a:prstGeom prst="rightArrow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48000">
                  <a:srgbClr val="3CA2BE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kern="0" noProof="0" dirty="0">
                  <a:solidFill>
                    <a:prstClr val="white"/>
                  </a:solidFill>
                  <a:latin typeface="Calibri" panose="020F0502020204030204"/>
                </a:rPr>
                <a:t>CPDLC</a:t>
              </a: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Fully</a:t>
              </a:r>
              <a:r>
                <a:rPr kumimoji="0" lang="en-GB" sz="1800" b="0" i="0" u="none" strike="noStrike" kern="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Operational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1671CB9-560A-2AE9-0BC2-E2425427F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93249" y="1575543"/>
              <a:ext cx="298730" cy="353599"/>
            </a:xfrm>
            <a:prstGeom prst="rect">
              <a:avLst/>
            </a:prstGeom>
          </p:spPr>
        </p:pic>
        <p:sp>
          <p:nvSpPr>
            <p:cNvPr id="29" name="Speech Bubble: Oval 28">
              <a:extLst>
                <a:ext uri="{FF2B5EF4-FFF2-40B4-BE49-F238E27FC236}">
                  <a16:creationId xmlns:a16="http://schemas.microsoft.com/office/drawing/2014/main" id="{3EC429C8-4B23-E13D-727D-37AAF3E84E5B}"/>
                </a:ext>
              </a:extLst>
            </p:cNvPr>
            <p:cNvSpPr/>
            <p:nvPr/>
          </p:nvSpPr>
          <p:spPr>
            <a:xfrm>
              <a:off x="6658260" y="1831169"/>
              <a:ext cx="1274804" cy="648725"/>
            </a:xfrm>
            <a:prstGeom prst="wedgeEllipseCallout">
              <a:avLst>
                <a:gd name="adj1" fmla="val -163637"/>
                <a:gd name="adj2" fmla="val -53445"/>
              </a:avLst>
            </a:prstGeom>
            <a:solidFill>
              <a:srgbClr val="C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CPDLC v2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July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2019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6BDD6E8-A2A5-566C-8260-7098E4EA7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447" y="3968280"/>
              <a:ext cx="3679941" cy="2541594"/>
            </a:xfrm>
            <a:prstGeom prst="rect">
              <a:avLst/>
            </a:prstGeom>
          </p:spPr>
        </p:pic>
        <p:sp>
          <p:nvSpPr>
            <p:cNvPr id="32" name="Speech Bubble: Oval 31">
              <a:extLst>
                <a:ext uri="{FF2B5EF4-FFF2-40B4-BE49-F238E27FC236}">
                  <a16:creationId xmlns:a16="http://schemas.microsoft.com/office/drawing/2014/main" id="{AC16E1F7-67A2-344A-C812-1B4DBCD583FF}"/>
                </a:ext>
              </a:extLst>
            </p:cNvPr>
            <p:cNvSpPr/>
            <p:nvPr/>
          </p:nvSpPr>
          <p:spPr>
            <a:xfrm>
              <a:off x="27655" y="2358337"/>
              <a:ext cx="1309091" cy="576685"/>
            </a:xfrm>
            <a:prstGeom prst="wedgeEllipseCallout">
              <a:avLst>
                <a:gd name="adj1" fmla="val -42561"/>
                <a:gd name="adj2" fmla="val -169619"/>
              </a:avLst>
            </a:prstGeom>
            <a:solidFill>
              <a:srgbClr val="C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CPDLC v1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kern="0" noProof="0" dirty="0">
                  <a:solidFill>
                    <a:prstClr val="white"/>
                  </a:solidFill>
                  <a:latin typeface="Calibri" panose="020F0502020204030204"/>
                </a:rPr>
                <a:t>2001</a:t>
              </a:r>
              <a:endPara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0901EE-D951-4D96-2741-54B0FCB65ED4}"/>
                </a:ext>
              </a:extLst>
            </p:cNvPr>
            <p:cNvSpPr txBox="1"/>
            <p:nvPr/>
          </p:nvSpPr>
          <p:spPr>
            <a:xfrm>
              <a:off x="10609310" y="2497237"/>
              <a:ext cx="11944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prstClr val="black"/>
                  </a:solidFill>
                  <a:latin typeface="Calibri" panose="020F0502020204030204"/>
                </a:rPr>
                <a:t>December 2027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A390D0A-CEBA-FE89-7C36-A5A309463292}"/>
              </a:ext>
            </a:extLst>
          </p:cNvPr>
          <p:cNvSpPr txBox="1"/>
          <p:nvPr/>
        </p:nvSpPr>
        <p:spPr>
          <a:xfrm>
            <a:off x="6817710" y="6089854"/>
            <a:ext cx="3750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C00000"/>
                </a:solidFill>
                <a:latin typeface="Calibri" panose="020F0502020204030204"/>
              </a:rPr>
              <a:t>All as evolutions, in small steps!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81B7E50-75B7-CD31-F808-3E297A19C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97" y="1292445"/>
            <a:ext cx="298730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760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BBCB-2445-8E4A-A1FE-F802BC6C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ATS-B2 MUAC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572DA90-22AA-98B3-D2A8-90451C2F180E}"/>
              </a:ext>
            </a:extLst>
          </p:cNvPr>
          <p:cNvSpPr txBox="1">
            <a:spLocks/>
          </p:cNvSpPr>
          <p:nvPr/>
        </p:nvSpPr>
        <p:spPr>
          <a:xfrm>
            <a:off x="-360403" y="1713892"/>
            <a:ext cx="7904820" cy="724603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1440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DISPLAY OF EPP (a/c intent trajectory up to 128 waypoints)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F02DA13-5805-F81D-2BDC-8B6CCCEF5FCF}"/>
              </a:ext>
            </a:extLst>
          </p:cNvPr>
          <p:cNvGrpSpPr/>
          <p:nvPr/>
        </p:nvGrpSpPr>
        <p:grpSpPr>
          <a:xfrm>
            <a:off x="331059" y="1012468"/>
            <a:ext cx="10492125" cy="487722"/>
            <a:chOff x="331059" y="739820"/>
            <a:chExt cx="10492125" cy="48772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AFD8E6D-7911-6C59-158E-A2D36F49C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059" y="739820"/>
              <a:ext cx="10492125" cy="487722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1800F11-CD00-9509-A988-389E2A5DCF68}"/>
                </a:ext>
              </a:extLst>
            </p:cNvPr>
            <p:cNvSpPr txBox="1"/>
            <p:nvPr/>
          </p:nvSpPr>
          <p:spPr>
            <a:xfrm>
              <a:off x="579561" y="752848"/>
              <a:ext cx="3354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ADS-C 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AC5A3FC-EC59-09C8-49D1-2C9DDF468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137" y="2615123"/>
            <a:ext cx="3974517" cy="162775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7A25A19-4ACE-E0CF-691B-62CC1F82CF99}"/>
              </a:ext>
            </a:extLst>
          </p:cNvPr>
          <p:cNvGrpSpPr/>
          <p:nvPr/>
        </p:nvGrpSpPr>
        <p:grpSpPr>
          <a:xfrm>
            <a:off x="738668" y="4813451"/>
            <a:ext cx="3498446" cy="1334242"/>
            <a:chOff x="674467" y="5321923"/>
            <a:chExt cx="3498446" cy="133424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2A1B1A2-4F46-E526-FE9B-150C65EAB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67" y="5321923"/>
              <a:ext cx="3498446" cy="133424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5125438-3320-2A69-7A09-0BB428ED60BD}"/>
                </a:ext>
              </a:extLst>
            </p:cNvPr>
            <p:cNvSpPr txBox="1"/>
            <p:nvPr/>
          </p:nvSpPr>
          <p:spPr>
            <a:xfrm>
              <a:off x="3206259" y="5524482"/>
              <a:ext cx="643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FF66FF"/>
                  </a:solidFill>
                </a:rPr>
                <a:t>TOC</a:t>
              </a:r>
            </a:p>
          </p:txBody>
        </p: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6CD2F980-2F62-5A29-E46D-1A016A733DE8}"/>
              </a:ext>
            </a:extLst>
          </p:cNvPr>
          <p:cNvSpPr txBox="1">
            <a:spLocks/>
          </p:cNvSpPr>
          <p:nvPr/>
        </p:nvSpPr>
        <p:spPr>
          <a:xfrm>
            <a:off x="-344702" y="4469269"/>
            <a:ext cx="8557054" cy="724603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1440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DISPLAY OF TOC &amp; TOD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3A8F028-20B6-5DA2-A133-1D1C5BA67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669" y="1801546"/>
            <a:ext cx="1238212" cy="981075"/>
          </a:xfrm>
          <a:prstGeom prst="rect">
            <a:avLst/>
          </a:prstGeom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0D8D0B54-B0F7-3FB3-5647-E14CAA1D8EAD}"/>
              </a:ext>
            </a:extLst>
          </p:cNvPr>
          <p:cNvSpPr txBox="1">
            <a:spLocks/>
          </p:cNvSpPr>
          <p:nvPr/>
        </p:nvSpPr>
        <p:spPr>
          <a:xfrm>
            <a:off x="7444686" y="1695717"/>
            <a:ext cx="4662765" cy="724603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1440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DISPLAY TOA RANGE </a:t>
            </a:r>
            <a:r>
              <a:rPr lang="en-GB" sz="1100" dirty="0">
                <a:solidFill>
                  <a:srgbClr val="000000"/>
                </a:solidFill>
                <a:latin typeface="+mn-lt"/>
              </a:rPr>
              <a:t>(Time Of Arrival)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4" name="Picture 53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20EB7F26-6841-2937-FA22-523DB08532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440" y="2145893"/>
            <a:ext cx="774933" cy="256887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FEFC5B34-8E18-4161-DFE8-319B444843BB}"/>
              </a:ext>
            </a:extLst>
          </p:cNvPr>
          <p:cNvGrpSpPr/>
          <p:nvPr/>
        </p:nvGrpSpPr>
        <p:grpSpPr>
          <a:xfrm>
            <a:off x="680817" y="2078825"/>
            <a:ext cx="4207460" cy="2369770"/>
            <a:chOff x="671580" y="2441297"/>
            <a:chExt cx="4207460" cy="2369770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0C5DBDD-3FC1-2E82-6B91-6D51F185A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1580" y="2441297"/>
              <a:ext cx="4184912" cy="236977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9A6F976-05EE-B0F3-CC6F-DB2071C00120}"/>
                </a:ext>
              </a:extLst>
            </p:cNvPr>
            <p:cNvSpPr txBox="1"/>
            <p:nvPr/>
          </p:nvSpPr>
          <p:spPr>
            <a:xfrm>
              <a:off x="3874191" y="2589748"/>
              <a:ext cx="1004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FF66FF"/>
                  </a:solidFill>
                </a:rPr>
                <a:t>EPP route</a:t>
              </a:r>
            </a:p>
            <a:p>
              <a:r>
                <a:rPr lang="en-GB" sz="1200" dirty="0">
                  <a:solidFill>
                    <a:srgbClr val="66FFFF"/>
                  </a:solidFill>
                </a:rPr>
                <a:t>FDPS route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2D36BE4-A694-8981-9C55-4EA9465BA323}"/>
              </a:ext>
            </a:extLst>
          </p:cNvPr>
          <p:cNvGrpSpPr/>
          <p:nvPr/>
        </p:nvGrpSpPr>
        <p:grpSpPr>
          <a:xfrm>
            <a:off x="8420921" y="1935472"/>
            <a:ext cx="3324539" cy="653442"/>
            <a:chOff x="8411684" y="2297944"/>
            <a:chExt cx="3324539" cy="6534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68B64FA-7CC2-78C2-9A04-321FF4FAC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1684" y="2522311"/>
              <a:ext cx="2810267" cy="209579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4A31248-0BAF-5055-C884-84D41A8EDF51}"/>
                </a:ext>
              </a:extLst>
            </p:cNvPr>
            <p:cNvSpPr/>
            <p:nvPr/>
          </p:nvSpPr>
          <p:spPr>
            <a:xfrm>
              <a:off x="9661269" y="2522311"/>
              <a:ext cx="701932" cy="209579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AA622D9-95EA-D02A-1D0E-E43CBC6F5354}"/>
                </a:ext>
              </a:extLst>
            </p:cNvPr>
            <p:cNvSpPr txBox="1"/>
            <p:nvPr/>
          </p:nvSpPr>
          <p:spPr>
            <a:xfrm>
              <a:off x="9313982" y="2689776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D4D416"/>
                  </a:solidFill>
                </a:rPr>
                <a:t>Earliest time at point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7680FE3-CD02-C156-684D-EC99441C55FB}"/>
                </a:ext>
              </a:extLst>
            </p:cNvPr>
            <p:cNvSpPr/>
            <p:nvPr/>
          </p:nvSpPr>
          <p:spPr>
            <a:xfrm>
              <a:off x="10412453" y="2522311"/>
              <a:ext cx="701932" cy="20957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B256CA2-9C30-EE28-48E0-124415AF1759}"/>
                </a:ext>
              </a:extLst>
            </p:cNvPr>
            <p:cNvSpPr txBox="1"/>
            <p:nvPr/>
          </p:nvSpPr>
          <p:spPr>
            <a:xfrm>
              <a:off x="10353267" y="2297944"/>
              <a:ext cx="13829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FF0000"/>
                  </a:solidFill>
                </a:rPr>
                <a:t>Latest time at point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0750D71-E20D-84C1-A33F-7BB9DC78D61E}"/>
              </a:ext>
            </a:extLst>
          </p:cNvPr>
          <p:cNvGrpSpPr/>
          <p:nvPr/>
        </p:nvGrpSpPr>
        <p:grpSpPr>
          <a:xfrm>
            <a:off x="4344577" y="4326915"/>
            <a:ext cx="5450155" cy="1820778"/>
            <a:chOff x="5833736" y="2542524"/>
            <a:chExt cx="5450155" cy="182077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57F1BE2-91F2-E7B4-ABC9-D2CEC74F7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33736" y="2542524"/>
              <a:ext cx="5450155" cy="182077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4F77064-1F85-4DDF-8DAB-82CE98E61997}"/>
                </a:ext>
              </a:extLst>
            </p:cNvPr>
            <p:cNvSpPr txBox="1"/>
            <p:nvPr/>
          </p:nvSpPr>
          <p:spPr>
            <a:xfrm>
              <a:off x="6377436" y="3651656"/>
              <a:ext cx="643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FF66FF"/>
                  </a:solidFill>
                </a:rPr>
                <a:t>TOD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115DF90-B6F4-D4B2-749D-F39BBE711E0C}"/>
                </a:ext>
              </a:extLst>
            </p:cNvPr>
            <p:cNvSpPr/>
            <p:nvPr/>
          </p:nvSpPr>
          <p:spPr>
            <a:xfrm>
              <a:off x="8359821" y="3366050"/>
              <a:ext cx="2883876" cy="179076"/>
            </a:xfrm>
            <a:prstGeom prst="rect">
              <a:avLst/>
            </a:prstGeom>
            <a:noFill/>
            <a:ln w="1905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DA80E91-1F10-4EC5-098D-D8AF08B8D4AC}"/>
                </a:ext>
              </a:extLst>
            </p:cNvPr>
            <p:cNvCxnSpPr/>
            <p:nvPr/>
          </p:nvCxnSpPr>
          <p:spPr>
            <a:xfrm flipH="1">
              <a:off x="6747970" y="3452913"/>
              <a:ext cx="1612259" cy="614471"/>
            </a:xfrm>
            <a:prstGeom prst="straightConnector1">
              <a:avLst/>
            </a:prstGeom>
            <a:ln w="15875">
              <a:solidFill>
                <a:srgbClr val="FF66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ED5943C-64A2-87B2-52DC-B9D26D6974C7}"/>
                </a:ext>
              </a:extLst>
            </p:cNvPr>
            <p:cNvSpPr/>
            <p:nvPr/>
          </p:nvSpPr>
          <p:spPr>
            <a:xfrm>
              <a:off x="6451042" y="3906611"/>
              <a:ext cx="296928" cy="321927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4" name="Footer Placeholder 3">
            <a:extLst>
              <a:ext uri="{FF2B5EF4-FFF2-40B4-BE49-F238E27FC236}">
                <a16:creationId xmlns:a16="http://schemas.microsoft.com/office/drawing/2014/main" id="{D9E4D753-7537-5C1E-FF59-D72041483F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572251"/>
            <a:ext cx="5562600" cy="269875"/>
          </a:xfrm>
        </p:spPr>
        <p:txBody>
          <a:bodyPr/>
          <a:lstStyle/>
          <a:p>
            <a:r>
              <a:rPr lang="en-GB" altLang="en-US" dirty="0"/>
              <a:t>TBO @ MUAC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AE5968A-AB4B-B790-9898-BDAD68638D40}"/>
              </a:ext>
            </a:extLst>
          </p:cNvPr>
          <p:cNvSpPr txBox="1"/>
          <p:nvPr/>
        </p:nvSpPr>
        <p:spPr>
          <a:xfrm>
            <a:off x="6776275" y="2669399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FF00"/>
                </a:solidFill>
              </a:rPr>
              <a:t>Discrepancy Indication</a:t>
            </a:r>
          </a:p>
        </p:txBody>
      </p:sp>
    </p:spTree>
    <p:extLst>
      <p:ext uri="{BB962C8B-B14F-4D97-AF65-F5344CB8AC3E}">
        <p14:creationId xmlns:p14="http://schemas.microsoft.com/office/powerpoint/2010/main" val="15720522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1" grpId="0"/>
      <p:bldP spid="53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BBCB-2445-8E4A-A1FE-F802BC6C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ATS-B2 MUAC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572DA90-22AA-98B3-D2A8-90451C2F180E}"/>
              </a:ext>
            </a:extLst>
          </p:cNvPr>
          <p:cNvSpPr txBox="1">
            <a:spLocks/>
          </p:cNvSpPr>
          <p:nvPr/>
        </p:nvSpPr>
        <p:spPr>
          <a:xfrm>
            <a:off x="-360403" y="1713892"/>
            <a:ext cx="7904820" cy="724603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1440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DISPLAY OF EPP (a/c intent trajectory up to 128 waypoints)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F02DA13-5805-F81D-2BDC-8B6CCCEF5FCF}"/>
              </a:ext>
            </a:extLst>
          </p:cNvPr>
          <p:cNvGrpSpPr/>
          <p:nvPr/>
        </p:nvGrpSpPr>
        <p:grpSpPr>
          <a:xfrm>
            <a:off x="331059" y="1012468"/>
            <a:ext cx="10492125" cy="487722"/>
            <a:chOff x="331059" y="739820"/>
            <a:chExt cx="10492125" cy="48772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AFD8E6D-7911-6C59-158E-A2D36F49C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059" y="739820"/>
              <a:ext cx="10492125" cy="487722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1800F11-CD00-9509-A988-389E2A5DCF68}"/>
                </a:ext>
              </a:extLst>
            </p:cNvPr>
            <p:cNvSpPr txBox="1"/>
            <p:nvPr/>
          </p:nvSpPr>
          <p:spPr>
            <a:xfrm>
              <a:off x="579560" y="752848"/>
              <a:ext cx="6559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Safety Improvement / Workload Reduction 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AC5A3FC-EC59-09C8-49D1-2C9DDF468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137" y="2615123"/>
            <a:ext cx="3974517" cy="162775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7A25A19-4ACE-E0CF-691B-62CC1F82CF99}"/>
              </a:ext>
            </a:extLst>
          </p:cNvPr>
          <p:cNvGrpSpPr/>
          <p:nvPr/>
        </p:nvGrpSpPr>
        <p:grpSpPr>
          <a:xfrm>
            <a:off x="738668" y="4813451"/>
            <a:ext cx="3498446" cy="1334242"/>
            <a:chOff x="674467" y="5321923"/>
            <a:chExt cx="3498446" cy="133424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2A1B1A2-4F46-E526-FE9B-150C65EAB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67" y="5321923"/>
              <a:ext cx="3498446" cy="133424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5125438-3320-2A69-7A09-0BB428ED60BD}"/>
                </a:ext>
              </a:extLst>
            </p:cNvPr>
            <p:cNvSpPr txBox="1"/>
            <p:nvPr/>
          </p:nvSpPr>
          <p:spPr>
            <a:xfrm>
              <a:off x="3206259" y="5524482"/>
              <a:ext cx="643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FF66FF"/>
                  </a:solidFill>
                </a:rPr>
                <a:t>TOC</a:t>
              </a:r>
            </a:p>
          </p:txBody>
        </p: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6CD2F980-2F62-5A29-E46D-1A016A733DE8}"/>
              </a:ext>
            </a:extLst>
          </p:cNvPr>
          <p:cNvSpPr txBox="1">
            <a:spLocks/>
          </p:cNvSpPr>
          <p:nvPr/>
        </p:nvSpPr>
        <p:spPr>
          <a:xfrm>
            <a:off x="-344702" y="4469269"/>
            <a:ext cx="8557054" cy="724603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1440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DISPLAY OF TOC &amp; TOD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3A8F028-20B6-5DA2-A133-1D1C5BA67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669" y="1801546"/>
            <a:ext cx="1238212" cy="981075"/>
          </a:xfrm>
          <a:prstGeom prst="rect">
            <a:avLst/>
          </a:prstGeom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0D8D0B54-B0F7-3FB3-5647-E14CAA1D8EAD}"/>
              </a:ext>
            </a:extLst>
          </p:cNvPr>
          <p:cNvSpPr txBox="1">
            <a:spLocks/>
          </p:cNvSpPr>
          <p:nvPr/>
        </p:nvSpPr>
        <p:spPr>
          <a:xfrm>
            <a:off x="7444686" y="1695717"/>
            <a:ext cx="4662765" cy="724603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1440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DISPLAY TOA RANGE </a:t>
            </a:r>
            <a:r>
              <a:rPr lang="en-GB" sz="1100" dirty="0">
                <a:solidFill>
                  <a:srgbClr val="000000"/>
                </a:solidFill>
                <a:latin typeface="+mn-lt"/>
              </a:rPr>
              <a:t>(Time Of Arrival)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4" name="Picture 53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20EB7F26-6841-2937-FA22-523DB08532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440" y="2145893"/>
            <a:ext cx="774933" cy="256887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FEFC5B34-8E18-4161-DFE8-319B444843BB}"/>
              </a:ext>
            </a:extLst>
          </p:cNvPr>
          <p:cNvGrpSpPr/>
          <p:nvPr/>
        </p:nvGrpSpPr>
        <p:grpSpPr>
          <a:xfrm>
            <a:off x="680817" y="2078825"/>
            <a:ext cx="4207460" cy="2369770"/>
            <a:chOff x="671580" y="2441297"/>
            <a:chExt cx="4207460" cy="2369770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0C5DBDD-3FC1-2E82-6B91-6D51F185A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1580" y="2441297"/>
              <a:ext cx="4184912" cy="236977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9A6F976-05EE-B0F3-CC6F-DB2071C00120}"/>
                </a:ext>
              </a:extLst>
            </p:cNvPr>
            <p:cNvSpPr txBox="1"/>
            <p:nvPr/>
          </p:nvSpPr>
          <p:spPr>
            <a:xfrm>
              <a:off x="3874191" y="2589748"/>
              <a:ext cx="1004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FF66FF"/>
                  </a:solidFill>
                </a:rPr>
                <a:t>EPP route</a:t>
              </a:r>
            </a:p>
            <a:p>
              <a:r>
                <a:rPr lang="en-GB" sz="1200" dirty="0">
                  <a:solidFill>
                    <a:srgbClr val="66FFFF"/>
                  </a:solidFill>
                </a:rPr>
                <a:t>FDPS route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2D36BE4-A694-8981-9C55-4EA9465BA323}"/>
              </a:ext>
            </a:extLst>
          </p:cNvPr>
          <p:cNvGrpSpPr/>
          <p:nvPr/>
        </p:nvGrpSpPr>
        <p:grpSpPr>
          <a:xfrm>
            <a:off x="8420921" y="1935472"/>
            <a:ext cx="3324539" cy="653442"/>
            <a:chOff x="8411684" y="2297944"/>
            <a:chExt cx="3324539" cy="6534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68B64FA-7CC2-78C2-9A04-321FF4FAC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1684" y="2522311"/>
              <a:ext cx="2810267" cy="209579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4A31248-0BAF-5055-C884-84D41A8EDF51}"/>
                </a:ext>
              </a:extLst>
            </p:cNvPr>
            <p:cNvSpPr/>
            <p:nvPr/>
          </p:nvSpPr>
          <p:spPr>
            <a:xfrm>
              <a:off x="9661269" y="2522311"/>
              <a:ext cx="701932" cy="209579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AA622D9-95EA-D02A-1D0E-E43CBC6F5354}"/>
                </a:ext>
              </a:extLst>
            </p:cNvPr>
            <p:cNvSpPr txBox="1"/>
            <p:nvPr/>
          </p:nvSpPr>
          <p:spPr>
            <a:xfrm>
              <a:off x="9313982" y="2689776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D4D416"/>
                  </a:solidFill>
                </a:rPr>
                <a:t>Earliest time at point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7680FE3-CD02-C156-684D-EC99441C55FB}"/>
                </a:ext>
              </a:extLst>
            </p:cNvPr>
            <p:cNvSpPr/>
            <p:nvPr/>
          </p:nvSpPr>
          <p:spPr>
            <a:xfrm>
              <a:off x="10412453" y="2522311"/>
              <a:ext cx="701932" cy="20957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B256CA2-9C30-EE28-48E0-124415AF1759}"/>
                </a:ext>
              </a:extLst>
            </p:cNvPr>
            <p:cNvSpPr txBox="1"/>
            <p:nvPr/>
          </p:nvSpPr>
          <p:spPr>
            <a:xfrm>
              <a:off x="10353267" y="2297944"/>
              <a:ext cx="13829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FF0000"/>
                  </a:solidFill>
                </a:rPr>
                <a:t>Latest time at point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0750D71-E20D-84C1-A33F-7BB9DC78D61E}"/>
              </a:ext>
            </a:extLst>
          </p:cNvPr>
          <p:cNvGrpSpPr/>
          <p:nvPr/>
        </p:nvGrpSpPr>
        <p:grpSpPr>
          <a:xfrm>
            <a:off x="4344577" y="4326915"/>
            <a:ext cx="5450155" cy="1820778"/>
            <a:chOff x="5833736" y="2542524"/>
            <a:chExt cx="5450155" cy="182077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57F1BE2-91F2-E7B4-ABC9-D2CEC74F7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33736" y="2542524"/>
              <a:ext cx="5450155" cy="182077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4F77064-1F85-4DDF-8DAB-82CE98E61997}"/>
                </a:ext>
              </a:extLst>
            </p:cNvPr>
            <p:cNvSpPr txBox="1"/>
            <p:nvPr/>
          </p:nvSpPr>
          <p:spPr>
            <a:xfrm>
              <a:off x="6377436" y="3651656"/>
              <a:ext cx="643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FF66FF"/>
                  </a:solidFill>
                </a:rPr>
                <a:t>TOD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115DF90-B6F4-D4B2-749D-F39BBE711E0C}"/>
                </a:ext>
              </a:extLst>
            </p:cNvPr>
            <p:cNvSpPr/>
            <p:nvPr/>
          </p:nvSpPr>
          <p:spPr>
            <a:xfrm>
              <a:off x="8359821" y="3366050"/>
              <a:ext cx="2883876" cy="179076"/>
            </a:xfrm>
            <a:prstGeom prst="rect">
              <a:avLst/>
            </a:prstGeom>
            <a:noFill/>
            <a:ln w="1905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DA80E91-1F10-4EC5-098D-D8AF08B8D4AC}"/>
                </a:ext>
              </a:extLst>
            </p:cNvPr>
            <p:cNvCxnSpPr/>
            <p:nvPr/>
          </p:nvCxnSpPr>
          <p:spPr>
            <a:xfrm flipH="1">
              <a:off x="6747970" y="3452913"/>
              <a:ext cx="1612259" cy="614471"/>
            </a:xfrm>
            <a:prstGeom prst="straightConnector1">
              <a:avLst/>
            </a:prstGeom>
            <a:ln w="15875">
              <a:solidFill>
                <a:srgbClr val="FF66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ED5943C-64A2-87B2-52DC-B9D26D6974C7}"/>
                </a:ext>
              </a:extLst>
            </p:cNvPr>
            <p:cNvSpPr/>
            <p:nvPr/>
          </p:nvSpPr>
          <p:spPr>
            <a:xfrm>
              <a:off x="6451042" y="3906611"/>
              <a:ext cx="296928" cy="321927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4" name="Footer Placeholder 3">
            <a:extLst>
              <a:ext uri="{FF2B5EF4-FFF2-40B4-BE49-F238E27FC236}">
                <a16:creationId xmlns:a16="http://schemas.microsoft.com/office/drawing/2014/main" id="{D9E4D753-7537-5C1E-FF59-D72041483F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572251"/>
            <a:ext cx="5562600" cy="269875"/>
          </a:xfrm>
        </p:spPr>
        <p:txBody>
          <a:bodyPr/>
          <a:lstStyle/>
          <a:p>
            <a:r>
              <a:rPr lang="en-GB" altLang="en-US" dirty="0"/>
              <a:t>TBO @ MUAC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AE5968A-AB4B-B790-9898-BDAD68638D40}"/>
              </a:ext>
            </a:extLst>
          </p:cNvPr>
          <p:cNvSpPr txBox="1"/>
          <p:nvPr/>
        </p:nvSpPr>
        <p:spPr>
          <a:xfrm>
            <a:off x="6776275" y="2669399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FF00"/>
                </a:solidFill>
              </a:rPr>
              <a:t>Discrepancy Indication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962A9-074D-42CD-4BAD-240126AA1BDA}"/>
              </a:ext>
            </a:extLst>
          </p:cNvPr>
          <p:cNvSpPr txBox="1"/>
          <p:nvPr/>
        </p:nvSpPr>
        <p:spPr>
          <a:xfrm>
            <a:off x="4313616" y="3024796"/>
            <a:ext cx="5173284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Safety Improvement</a:t>
            </a:r>
          </a:p>
          <a:p>
            <a:r>
              <a:rPr lang="en-GB" sz="2400" dirty="0"/>
              <a:t>Reduction ATCO Mental Workload</a:t>
            </a:r>
          </a:p>
        </p:txBody>
      </p:sp>
    </p:spTree>
    <p:extLst>
      <p:ext uri="{BB962C8B-B14F-4D97-AF65-F5344CB8AC3E}">
        <p14:creationId xmlns:p14="http://schemas.microsoft.com/office/powerpoint/2010/main" val="16411262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BBCB-2445-8E4A-A1FE-F802BC6C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ATS-B2 MUAC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F02DA13-5805-F81D-2BDC-8B6CCCEF5FCF}"/>
              </a:ext>
            </a:extLst>
          </p:cNvPr>
          <p:cNvGrpSpPr/>
          <p:nvPr/>
        </p:nvGrpSpPr>
        <p:grpSpPr>
          <a:xfrm>
            <a:off x="331059" y="1012468"/>
            <a:ext cx="10492125" cy="487722"/>
            <a:chOff x="331059" y="739820"/>
            <a:chExt cx="10492125" cy="48772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AFD8E6D-7911-6C59-158E-A2D36F49C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059" y="739820"/>
              <a:ext cx="10492125" cy="487722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1800F11-CD00-9509-A988-389E2A5DCF68}"/>
                </a:ext>
              </a:extLst>
            </p:cNvPr>
            <p:cNvSpPr txBox="1"/>
            <p:nvPr/>
          </p:nvSpPr>
          <p:spPr>
            <a:xfrm>
              <a:off x="579561" y="752848"/>
              <a:ext cx="4027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Efficiency improvement</a:t>
              </a: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B572DA90-22AA-98B3-D2A8-90451C2F180E}"/>
              </a:ext>
            </a:extLst>
          </p:cNvPr>
          <p:cNvSpPr txBox="1">
            <a:spLocks/>
          </p:cNvSpPr>
          <p:nvPr/>
        </p:nvSpPr>
        <p:spPr>
          <a:xfrm>
            <a:off x="-332138" y="1822577"/>
            <a:ext cx="7904820" cy="724603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1440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DISPLAY OF EPP (a/c intent trajectory up to 128 waypoints)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AC5A3FC-EC59-09C8-49D1-2C9DDF468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402" y="2708161"/>
            <a:ext cx="3974517" cy="162775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7A25A19-4ACE-E0CF-691B-62CC1F82CF99}"/>
              </a:ext>
            </a:extLst>
          </p:cNvPr>
          <p:cNvGrpSpPr/>
          <p:nvPr/>
        </p:nvGrpSpPr>
        <p:grpSpPr>
          <a:xfrm>
            <a:off x="766933" y="4906489"/>
            <a:ext cx="3498446" cy="1334242"/>
            <a:chOff x="674467" y="5321923"/>
            <a:chExt cx="3498446" cy="133424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2A1B1A2-4F46-E526-FE9B-150C65EAB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67" y="5321923"/>
              <a:ext cx="3498446" cy="133424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5125438-3320-2A69-7A09-0BB428ED60BD}"/>
                </a:ext>
              </a:extLst>
            </p:cNvPr>
            <p:cNvSpPr txBox="1"/>
            <p:nvPr/>
          </p:nvSpPr>
          <p:spPr>
            <a:xfrm>
              <a:off x="3206259" y="5524482"/>
              <a:ext cx="643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FF66FF"/>
                  </a:solidFill>
                </a:rPr>
                <a:t>TOC</a:t>
              </a:r>
            </a:p>
          </p:txBody>
        </p: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6CD2F980-2F62-5A29-E46D-1A016A733DE8}"/>
              </a:ext>
            </a:extLst>
          </p:cNvPr>
          <p:cNvSpPr txBox="1">
            <a:spLocks/>
          </p:cNvSpPr>
          <p:nvPr/>
        </p:nvSpPr>
        <p:spPr>
          <a:xfrm>
            <a:off x="-306872" y="4609395"/>
            <a:ext cx="8557054" cy="724603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1440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DISPLAY OF TOC &amp; TOD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3A8F028-20B6-5DA2-A133-1D1C5BA67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934" y="1894584"/>
            <a:ext cx="1238212" cy="981075"/>
          </a:xfrm>
          <a:prstGeom prst="rect">
            <a:avLst/>
          </a:prstGeom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0D8D0B54-B0F7-3FB3-5647-E14CAA1D8EAD}"/>
              </a:ext>
            </a:extLst>
          </p:cNvPr>
          <p:cNvSpPr txBox="1">
            <a:spLocks/>
          </p:cNvSpPr>
          <p:nvPr/>
        </p:nvSpPr>
        <p:spPr>
          <a:xfrm>
            <a:off x="7472951" y="1788755"/>
            <a:ext cx="4662765" cy="724603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1440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DISPLAY TOA RANGE </a:t>
            </a:r>
            <a:r>
              <a:rPr lang="en-GB" sz="1100" dirty="0">
                <a:solidFill>
                  <a:srgbClr val="000000"/>
                </a:solidFill>
                <a:latin typeface="+mn-lt"/>
              </a:rPr>
              <a:t>(Time Over Arrival)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4" name="Picture 53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20EB7F26-6841-2937-FA22-523DB08532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705" y="2238931"/>
            <a:ext cx="774933" cy="256887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FEFC5B34-8E18-4161-DFE8-319B444843BB}"/>
              </a:ext>
            </a:extLst>
          </p:cNvPr>
          <p:cNvGrpSpPr/>
          <p:nvPr/>
        </p:nvGrpSpPr>
        <p:grpSpPr>
          <a:xfrm>
            <a:off x="709082" y="2171863"/>
            <a:ext cx="4207460" cy="2369770"/>
            <a:chOff x="671580" y="2441297"/>
            <a:chExt cx="4207460" cy="2369770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0C5DBDD-3FC1-2E82-6B91-6D51F185A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1580" y="2441297"/>
              <a:ext cx="4184912" cy="236977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9A6F976-05EE-B0F3-CC6F-DB2071C00120}"/>
                </a:ext>
              </a:extLst>
            </p:cNvPr>
            <p:cNvSpPr txBox="1"/>
            <p:nvPr/>
          </p:nvSpPr>
          <p:spPr>
            <a:xfrm>
              <a:off x="3874191" y="2589748"/>
              <a:ext cx="1004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FF66FF"/>
                  </a:solidFill>
                </a:rPr>
                <a:t>EPP route</a:t>
              </a:r>
            </a:p>
            <a:p>
              <a:r>
                <a:rPr lang="en-GB" sz="1200" dirty="0">
                  <a:solidFill>
                    <a:srgbClr val="66FFFF"/>
                  </a:solidFill>
                </a:rPr>
                <a:t>FDPS route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2D36BE4-A694-8981-9C55-4EA9465BA323}"/>
              </a:ext>
            </a:extLst>
          </p:cNvPr>
          <p:cNvGrpSpPr/>
          <p:nvPr/>
        </p:nvGrpSpPr>
        <p:grpSpPr>
          <a:xfrm>
            <a:off x="8449186" y="2028510"/>
            <a:ext cx="3324539" cy="653442"/>
            <a:chOff x="8411684" y="2297944"/>
            <a:chExt cx="3324539" cy="6534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68B64FA-7CC2-78C2-9A04-321FF4FAC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1684" y="2522311"/>
              <a:ext cx="2810267" cy="209579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4A31248-0BAF-5055-C884-84D41A8EDF51}"/>
                </a:ext>
              </a:extLst>
            </p:cNvPr>
            <p:cNvSpPr/>
            <p:nvPr/>
          </p:nvSpPr>
          <p:spPr>
            <a:xfrm>
              <a:off x="9661269" y="2522311"/>
              <a:ext cx="701932" cy="209579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AA622D9-95EA-D02A-1D0E-E43CBC6F5354}"/>
                </a:ext>
              </a:extLst>
            </p:cNvPr>
            <p:cNvSpPr txBox="1"/>
            <p:nvPr/>
          </p:nvSpPr>
          <p:spPr>
            <a:xfrm>
              <a:off x="9313982" y="2689776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D4D416"/>
                  </a:solidFill>
                </a:rPr>
                <a:t>Earliest time at point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7680FE3-CD02-C156-684D-EC99441C55FB}"/>
                </a:ext>
              </a:extLst>
            </p:cNvPr>
            <p:cNvSpPr/>
            <p:nvPr/>
          </p:nvSpPr>
          <p:spPr>
            <a:xfrm>
              <a:off x="10412453" y="2522311"/>
              <a:ext cx="701932" cy="20957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B256CA2-9C30-EE28-48E0-124415AF1759}"/>
                </a:ext>
              </a:extLst>
            </p:cNvPr>
            <p:cNvSpPr txBox="1"/>
            <p:nvPr/>
          </p:nvSpPr>
          <p:spPr>
            <a:xfrm>
              <a:off x="10353267" y="2297944"/>
              <a:ext cx="13829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FF0000"/>
                  </a:solidFill>
                </a:rPr>
                <a:t>Latest time at point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0750D71-E20D-84C1-A33F-7BB9DC78D61E}"/>
              </a:ext>
            </a:extLst>
          </p:cNvPr>
          <p:cNvGrpSpPr/>
          <p:nvPr/>
        </p:nvGrpSpPr>
        <p:grpSpPr>
          <a:xfrm>
            <a:off x="4372842" y="4419953"/>
            <a:ext cx="5450155" cy="1820778"/>
            <a:chOff x="5833736" y="2542524"/>
            <a:chExt cx="5450155" cy="182077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57F1BE2-91F2-E7B4-ABC9-D2CEC74F7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33736" y="2542524"/>
              <a:ext cx="5450155" cy="182077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4F77064-1F85-4DDF-8DAB-82CE98E61997}"/>
                </a:ext>
              </a:extLst>
            </p:cNvPr>
            <p:cNvSpPr txBox="1"/>
            <p:nvPr/>
          </p:nvSpPr>
          <p:spPr>
            <a:xfrm>
              <a:off x="6377436" y="3651656"/>
              <a:ext cx="643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FF66FF"/>
                  </a:solidFill>
                </a:rPr>
                <a:t>TOD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115DF90-B6F4-D4B2-749D-F39BBE711E0C}"/>
                </a:ext>
              </a:extLst>
            </p:cNvPr>
            <p:cNvSpPr/>
            <p:nvPr/>
          </p:nvSpPr>
          <p:spPr>
            <a:xfrm>
              <a:off x="8359821" y="3366050"/>
              <a:ext cx="2883876" cy="179076"/>
            </a:xfrm>
            <a:prstGeom prst="rect">
              <a:avLst/>
            </a:prstGeom>
            <a:noFill/>
            <a:ln w="1905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DA80E91-1F10-4EC5-098D-D8AF08B8D4AC}"/>
                </a:ext>
              </a:extLst>
            </p:cNvPr>
            <p:cNvCxnSpPr/>
            <p:nvPr/>
          </p:nvCxnSpPr>
          <p:spPr>
            <a:xfrm flipH="1">
              <a:off x="6747970" y="3452913"/>
              <a:ext cx="1612259" cy="614471"/>
            </a:xfrm>
            <a:prstGeom prst="straightConnector1">
              <a:avLst/>
            </a:prstGeom>
            <a:ln w="15875">
              <a:solidFill>
                <a:srgbClr val="FF66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ED5943C-64A2-87B2-52DC-B9D26D6974C7}"/>
                </a:ext>
              </a:extLst>
            </p:cNvPr>
            <p:cNvSpPr/>
            <p:nvPr/>
          </p:nvSpPr>
          <p:spPr>
            <a:xfrm>
              <a:off x="6451042" y="3906611"/>
              <a:ext cx="296928" cy="321927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24100B8-DCAF-2580-4819-C4AD155CBC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4821" y="2013052"/>
            <a:ext cx="6123442" cy="223278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957A240-D4CA-72E7-1F88-49BADD57F419}"/>
              </a:ext>
            </a:extLst>
          </p:cNvPr>
          <p:cNvGrpSpPr/>
          <p:nvPr/>
        </p:nvGrpSpPr>
        <p:grpSpPr>
          <a:xfrm>
            <a:off x="7083275" y="3158708"/>
            <a:ext cx="1755242" cy="2676376"/>
            <a:chOff x="6286007" y="3307786"/>
            <a:chExt cx="1755242" cy="26763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E02B538-3A64-C09C-C02F-6D115C720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86007" y="3307786"/>
              <a:ext cx="1658256" cy="2676376"/>
            </a:xfrm>
            <a:prstGeom prst="rect">
              <a:avLst/>
            </a:prstGeom>
            <a:ln w="28575">
              <a:solidFill>
                <a:srgbClr val="00FF00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723193-1D5C-2322-6FB8-6801291B5A0F}"/>
                </a:ext>
              </a:extLst>
            </p:cNvPr>
            <p:cNvSpPr txBox="1"/>
            <p:nvPr/>
          </p:nvSpPr>
          <p:spPr>
            <a:xfrm rot="2320954">
              <a:off x="6356172" y="4333748"/>
              <a:ext cx="1685077" cy="307777"/>
            </a:xfrm>
            <a:prstGeom prst="rect">
              <a:avLst/>
            </a:prstGeom>
            <a:noFill/>
            <a:ln w="28575">
              <a:solidFill>
                <a:srgbClr val="00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More “when ready”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090070D-4E3C-0A03-A1DA-D0D4CE5F5B4E}"/>
              </a:ext>
            </a:extLst>
          </p:cNvPr>
          <p:cNvSpPr txBox="1"/>
          <p:nvPr/>
        </p:nvSpPr>
        <p:spPr>
          <a:xfrm>
            <a:off x="3053974" y="4245836"/>
            <a:ext cx="3483506" cy="144655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u="sng" dirty="0"/>
              <a:t>Totals 15/11/2022-31/11/2023</a:t>
            </a:r>
          </a:p>
          <a:p>
            <a:r>
              <a:rPr lang="en-GB" sz="1600" dirty="0"/>
              <a:t>Descend at </a:t>
            </a:r>
            <a:r>
              <a:rPr lang="en-GB" sz="1600" dirty="0" err="1"/>
              <a:t>ToD</a:t>
            </a:r>
            <a:r>
              <a:rPr lang="en-GB" sz="1600" dirty="0"/>
              <a:t> vs. 1500 fpm profile</a:t>
            </a:r>
          </a:p>
          <a:p>
            <a:r>
              <a:rPr lang="en-GB" sz="1600" dirty="0"/>
              <a:t>22.205 nm maintaining</a:t>
            </a:r>
          </a:p>
          <a:p>
            <a:r>
              <a:rPr lang="en-GB" sz="1600" dirty="0"/>
              <a:t>17.764 kg fuel saved</a:t>
            </a:r>
          </a:p>
          <a:p>
            <a:r>
              <a:rPr lang="en-GB" sz="1600" dirty="0"/>
              <a:t>56.134 kg CO2 saved</a:t>
            </a:r>
          </a:p>
          <a:p>
            <a:r>
              <a:rPr lang="en-GB" sz="800" dirty="0"/>
              <a:t>Note: fuel/CO2 values are dependent on cost index/gross weight.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873497C-B41C-00C1-2347-AFBF92149E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572251"/>
            <a:ext cx="5562600" cy="269875"/>
          </a:xfrm>
        </p:spPr>
        <p:txBody>
          <a:bodyPr/>
          <a:lstStyle/>
          <a:p>
            <a:r>
              <a:rPr lang="en-GB" altLang="en-US" dirty="0"/>
              <a:t>TBO @ MUAC</a:t>
            </a:r>
          </a:p>
        </p:txBody>
      </p:sp>
    </p:spTree>
    <p:extLst>
      <p:ext uri="{BB962C8B-B14F-4D97-AF65-F5344CB8AC3E}">
        <p14:creationId xmlns:p14="http://schemas.microsoft.com/office/powerpoint/2010/main" val="24505100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BBCB-2445-8E4A-A1FE-F802BC6C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ATS-B2 MUAC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572DA90-22AA-98B3-D2A8-90451C2F180E}"/>
              </a:ext>
            </a:extLst>
          </p:cNvPr>
          <p:cNvSpPr txBox="1">
            <a:spLocks/>
          </p:cNvSpPr>
          <p:nvPr/>
        </p:nvSpPr>
        <p:spPr>
          <a:xfrm>
            <a:off x="-360403" y="1713892"/>
            <a:ext cx="7904820" cy="724603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1440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DISPLAY OF EPP (a/c intent trajectory up to 128 waypoints)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AFD8E6D-7911-6C59-158E-A2D36F49C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59" y="1012468"/>
            <a:ext cx="10492125" cy="48772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AC5A3FC-EC59-09C8-49D1-2C9DDF468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137" y="2615123"/>
            <a:ext cx="3974517" cy="162775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7A25A19-4ACE-E0CF-691B-62CC1F82CF99}"/>
              </a:ext>
            </a:extLst>
          </p:cNvPr>
          <p:cNvGrpSpPr/>
          <p:nvPr/>
        </p:nvGrpSpPr>
        <p:grpSpPr>
          <a:xfrm>
            <a:off x="738668" y="4813451"/>
            <a:ext cx="3498446" cy="1334242"/>
            <a:chOff x="674467" y="5321923"/>
            <a:chExt cx="3498446" cy="133424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2A1B1A2-4F46-E526-FE9B-150C65EAB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67" y="5321923"/>
              <a:ext cx="3498446" cy="133424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5125438-3320-2A69-7A09-0BB428ED60BD}"/>
                </a:ext>
              </a:extLst>
            </p:cNvPr>
            <p:cNvSpPr txBox="1"/>
            <p:nvPr/>
          </p:nvSpPr>
          <p:spPr>
            <a:xfrm>
              <a:off x="3206259" y="5524482"/>
              <a:ext cx="643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FF66FF"/>
                  </a:solidFill>
                </a:rPr>
                <a:t>TOC</a:t>
              </a:r>
            </a:p>
          </p:txBody>
        </p: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6CD2F980-2F62-5A29-E46D-1A016A733DE8}"/>
              </a:ext>
            </a:extLst>
          </p:cNvPr>
          <p:cNvSpPr txBox="1">
            <a:spLocks/>
          </p:cNvSpPr>
          <p:nvPr/>
        </p:nvSpPr>
        <p:spPr>
          <a:xfrm>
            <a:off x="-344702" y="4469269"/>
            <a:ext cx="8557054" cy="724603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1440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DISPLAY OF TOC &amp; TOD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3A8F028-20B6-5DA2-A133-1D1C5BA67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669" y="1801546"/>
            <a:ext cx="1238212" cy="981075"/>
          </a:xfrm>
          <a:prstGeom prst="rect">
            <a:avLst/>
          </a:prstGeom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0D8D0B54-B0F7-3FB3-5647-E14CAA1D8EAD}"/>
              </a:ext>
            </a:extLst>
          </p:cNvPr>
          <p:cNvSpPr txBox="1">
            <a:spLocks/>
          </p:cNvSpPr>
          <p:nvPr/>
        </p:nvSpPr>
        <p:spPr>
          <a:xfrm>
            <a:off x="7444686" y="1695717"/>
            <a:ext cx="4662765" cy="724603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1440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DISPLAY TOA RANGE </a:t>
            </a:r>
            <a:r>
              <a:rPr lang="en-GB" sz="1100" dirty="0">
                <a:solidFill>
                  <a:srgbClr val="000000"/>
                </a:solidFill>
                <a:latin typeface="+mn-lt"/>
              </a:rPr>
              <a:t>(Time Over Arrival)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4" name="Picture 53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20EB7F26-6841-2937-FA22-523DB08532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440" y="2145893"/>
            <a:ext cx="774933" cy="256887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FEFC5B34-8E18-4161-DFE8-319B444843BB}"/>
              </a:ext>
            </a:extLst>
          </p:cNvPr>
          <p:cNvGrpSpPr/>
          <p:nvPr/>
        </p:nvGrpSpPr>
        <p:grpSpPr>
          <a:xfrm>
            <a:off x="680817" y="2078825"/>
            <a:ext cx="4207460" cy="2369770"/>
            <a:chOff x="671580" y="2441297"/>
            <a:chExt cx="4207460" cy="2369770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0C5DBDD-3FC1-2E82-6B91-6D51F185A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1580" y="2441297"/>
              <a:ext cx="4184912" cy="236977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9A6F976-05EE-B0F3-CC6F-DB2071C00120}"/>
                </a:ext>
              </a:extLst>
            </p:cNvPr>
            <p:cNvSpPr txBox="1"/>
            <p:nvPr/>
          </p:nvSpPr>
          <p:spPr>
            <a:xfrm>
              <a:off x="3874191" y="2589748"/>
              <a:ext cx="1004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FF66FF"/>
                  </a:solidFill>
                </a:rPr>
                <a:t>EPP route</a:t>
              </a:r>
            </a:p>
            <a:p>
              <a:r>
                <a:rPr lang="en-GB" sz="1200" dirty="0">
                  <a:solidFill>
                    <a:srgbClr val="66FFFF"/>
                  </a:solidFill>
                </a:rPr>
                <a:t>FDPS route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2D36BE4-A694-8981-9C55-4EA9465BA323}"/>
              </a:ext>
            </a:extLst>
          </p:cNvPr>
          <p:cNvGrpSpPr/>
          <p:nvPr/>
        </p:nvGrpSpPr>
        <p:grpSpPr>
          <a:xfrm>
            <a:off x="8420921" y="1935472"/>
            <a:ext cx="3324539" cy="653442"/>
            <a:chOff x="8411684" y="2297944"/>
            <a:chExt cx="3324539" cy="6534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68B64FA-7CC2-78C2-9A04-321FF4FAC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1684" y="2522311"/>
              <a:ext cx="2810267" cy="209579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4A31248-0BAF-5055-C884-84D41A8EDF51}"/>
                </a:ext>
              </a:extLst>
            </p:cNvPr>
            <p:cNvSpPr/>
            <p:nvPr/>
          </p:nvSpPr>
          <p:spPr>
            <a:xfrm>
              <a:off x="9661269" y="2522311"/>
              <a:ext cx="701932" cy="209579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AA622D9-95EA-D02A-1D0E-E43CBC6F5354}"/>
                </a:ext>
              </a:extLst>
            </p:cNvPr>
            <p:cNvSpPr txBox="1"/>
            <p:nvPr/>
          </p:nvSpPr>
          <p:spPr>
            <a:xfrm>
              <a:off x="9313982" y="2689776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D4D416"/>
                  </a:solidFill>
                </a:rPr>
                <a:t>Earliest time at point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7680FE3-CD02-C156-684D-EC99441C55FB}"/>
                </a:ext>
              </a:extLst>
            </p:cNvPr>
            <p:cNvSpPr/>
            <p:nvPr/>
          </p:nvSpPr>
          <p:spPr>
            <a:xfrm>
              <a:off x="10412453" y="2522311"/>
              <a:ext cx="701932" cy="20957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B256CA2-9C30-EE28-48E0-124415AF1759}"/>
                </a:ext>
              </a:extLst>
            </p:cNvPr>
            <p:cNvSpPr txBox="1"/>
            <p:nvPr/>
          </p:nvSpPr>
          <p:spPr>
            <a:xfrm>
              <a:off x="10353267" y="2297944"/>
              <a:ext cx="13829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FF0000"/>
                  </a:solidFill>
                </a:rPr>
                <a:t>Latest time at point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0750D71-E20D-84C1-A33F-7BB9DC78D61E}"/>
              </a:ext>
            </a:extLst>
          </p:cNvPr>
          <p:cNvGrpSpPr/>
          <p:nvPr/>
        </p:nvGrpSpPr>
        <p:grpSpPr>
          <a:xfrm>
            <a:off x="4344577" y="4326915"/>
            <a:ext cx="5450155" cy="1820778"/>
            <a:chOff x="5833736" y="2542524"/>
            <a:chExt cx="5450155" cy="182077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57F1BE2-91F2-E7B4-ABC9-D2CEC74F7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33736" y="2542524"/>
              <a:ext cx="5450155" cy="182077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4F77064-1F85-4DDF-8DAB-82CE98E61997}"/>
                </a:ext>
              </a:extLst>
            </p:cNvPr>
            <p:cNvSpPr txBox="1"/>
            <p:nvPr/>
          </p:nvSpPr>
          <p:spPr>
            <a:xfrm>
              <a:off x="6377436" y="3651656"/>
              <a:ext cx="643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FF66FF"/>
                  </a:solidFill>
                </a:rPr>
                <a:t>TOD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115DF90-B6F4-D4B2-749D-F39BBE711E0C}"/>
                </a:ext>
              </a:extLst>
            </p:cNvPr>
            <p:cNvSpPr/>
            <p:nvPr/>
          </p:nvSpPr>
          <p:spPr>
            <a:xfrm>
              <a:off x="8359821" y="3366050"/>
              <a:ext cx="2883876" cy="179076"/>
            </a:xfrm>
            <a:prstGeom prst="rect">
              <a:avLst/>
            </a:prstGeom>
            <a:noFill/>
            <a:ln w="1905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DA80E91-1F10-4EC5-098D-D8AF08B8D4AC}"/>
                </a:ext>
              </a:extLst>
            </p:cNvPr>
            <p:cNvCxnSpPr/>
            <p:nvPr/>
          </p:nvCxnSpPr>
          <p:spPr>
            <a:xfrm flipH="1">
              <a:off x="6747970" y="3452913"/>
              <a:ext cx="1612259" cy="614471"/>
            </a:xfrm>
            <a:prstGeom prst="straightConnector1">
              <a:avLst/>
            </a:prstGeom>
            <a:ln w="15875">
              <a:solidFill>
                <a:srgbClr val="FF66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ED5943C-64A2-87B2-52DC-B9D26D6974C7}"/>
                </a:ext>
              </a:extLst>
            </p:cNvPr>
            <p:cNvSpPr/>
            <p:nvPr/>
          </p:nvSpPr>
          <p:spPr>
            <a:xfrm>
              <a:off x="6451042" y="3906611"/>
              <a:ext cx="296928" cy="321927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979FB5B-8893-8830-866A-F32F688200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7130" y="1487161"/>
            <a:ext cx="9294474" cy="48697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ED1B45-5C09-533B-E0E9-B9DC033E8580}"/>
              </a:ext>
            </a:extLst>
          </p:cNvPr>
          <p:cNvSpPr txBox="1"/>
          <p:nvPr/>
        </p:nvSpPr>
        <p:spPr>
          <a:xfrm>
            <a:off x="240396" y="3540626"/>
            <a:ext cx="3082024" cy="27084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Fuel/CO2 savings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Shortcut 5 nm @ FL360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A320: ~25 kg / 79 kg CO2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A330: ~60 kg / 189 kg CO2</a:t>
            </a: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Shortcut 20 nm @ FL360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A320: ~100 kg / 316 kg CO2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A330: ~240 kg / 758 kg CO2</a:t>
            </a:r>
          </a:p>
          <a:p>
            <a:pPr algn="ctr"/>
            <a:r>
              <a:rPr lang="en-GB" sz="800" dirty="0"/>
              <a:t>Note: values are dependent on cost index/gross weight.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8417B81-E70E-3F30-BA51-A060F75FC2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572251"/>
            <a:ext cx="5562600" cy="269875"/>
          </a:xfrm>
        </p:spPr>
        <p:txBody>
          <a:bodyPr/>
          <a:lstStyle/>
          <a:p>
            <a:r>
              <a:rPr lang="en-GB" altLang="en-US" dirty="0"/>
              <a:t>TBO @ MUAC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638B9A-827E-41BB-3AC5-369EA6E17087}"/>
              </a:ext>
            </a:extLst>
          </p:cNvPr>
          <p:cNvSpPr txBox="1"/>
          <p:nvPr/>
        </p:nvSpPr>
        <p:spPr>
          <a:xfrm>
            <a:off x="579561" y="1025496"/>
            <a:ext cx="402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Efficiency improvement</a:t>
            </a:r>
          </a:p>
        </p:txBody>
      </p:sp>
    </p:spTree>
    <p:extLst>
      <p:ext uri="{BB962C8B-B14F-4D97-AF65-F5344CB8AC3E}">
        <p14:creationId xmlns:p14="http://schemas.microsoft.com/office/powerpoint/2010/main" val="740971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BBCB-2445-8E4A-A1FE-F802BC6C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ATS-B2 MUAC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572DA90-22AA-98B3-D2A8-90451C2F180E}"/>
              </a:ext>
            </a:extLst>
          </p:cNvPr>
          <p:cNvSpPr txBox="1">
            <a:spLocks/>
          </p:cNvSpPr>
          <p:nvPr/>
        </p:nvSpPr>
        <p:spPr>
          <a:xfrm>
            <a:off x="-590732" y="1713116"/>
            <a:ext cx="7904820" cy="724603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1440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DISPLAY OF EPP (a/c intent trajectory up to 128 waypoints)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F02DA13-5805-F81D-2BDC-8B6CCCEF5FCF}"/>
              </a:ext>
            </a:extLst>
          </p:cNvPr>
          <p:cNvGrpSpPr/>
          <p:nvPr/>
        </p:nvGrpSpPr>
        <p:grpSpPr>
          <a:xfrm>
            <a:off x="331059" y="1012468"/>
            <a:ext cx="10492125" cy="487722"/>
            <a:chOff x="331059" y="739820"/>
            <a:chExt cx="10492125" cy="48772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AFD8E6D-7911-6C59-158E-A2D36F49C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059" y="739820"/>
              <a:ext cx="10492125" cy="487722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1800F11-CD00-9509-A988-389E2A5DCF68}"/>
                </a:ext>
              </a:extLst>
            </p:cNvPr>
            <p:cNvSpPr txBox="1"/>
            <p:nvPr/>
          </p:nvSpPr>
          <p:spPr>
            <a:xfrm>
              <a:off x="579560" y="752848"/>
              <a:ext cx="7822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ADS-C with CPDLC V2 – Efficiency Improvement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AC5A3FC-EC59-09C8-49D1-2C9DDF468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664" y="2617377"/>
            <a:ext cx="3974517" cy="162775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7A25A19-4ACE-E0CF-691B-62CC1F82CF99}"/>
              </a:ext>
            </a:extLst>
          </p:cNvPr>
          <p:cNvGrpSpPr/>
          <p:nvPr/>
        </p:nvGrpSpPr>
        <p:grpSpPr>
          <a:xfrm>
            <a:off x="720195" y="4815705"/>
            <a:ext cx="3498446" cy="1334242"/>
            <a:chOff x="674467" y="5321923"/>
            <a:chExt cx="3498446" cy="133424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2A1B1A2-4F46-E526-FE9B-150C65EAB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67" y="5321923"/>
              <a:ext cx="3498446" cy="133424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5125438-3320-2A69-7A09-0BB428ED60BD}"/>
                </a:ext>
              </a:extLst>
            </p:cNvPr>
            <p:cNvSpPr txBox="1"/>
            <p:nvPr/>
          </p:nvSpPr>
          <p:spPr>
            <a:xfrm>
              <a:off x="3206259" y="5524482"/>
              <a:ext cx="643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FF66FF"/>
                  </a:solidFill>
                </a:rPr>
                <a:t>TOC</a:t>
              </a:r>
            </a:p>
          </p:txBody>
        </p: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6CD2F980-2F62-5A29-E46D-1A016A733DE8}"/>
              </a:ext>
            </a:extLst>
          </p:cNvPr>
          <p:cNvSpPr txBox="1">
            <a:spLocks/>
          </p:cNvSpPr>
          <p:nvPr/>
        </p:nvSpPr>
        <p:spPr>
          <a:xfrm>
            <a:off x="-313245" y="4526323"/>
            <a:ext cx="8557054" cy="724603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1440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DISPLAY OF TOC &amp; TOD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3A8F028-20B6-5DA2-A133-1D1C5BA67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196" y="1803800"/>
            <a:ext cx="1238212" cy="981075"/>
          </a:xfrm>
          <a:prstGeom prst="rect">
            <a:avLst/>
          </a:prstGeom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0D8D0B54-B0F7-3FB3-5647-E14CAA1D8EAD}"/>
              </a:ext>
            </a:extLst>
          </p:cNvPr>
          <p:cNvSpPr txBox="1">
            <a:spLocks/>
          </p:cNvSpPr>
          <p:nvPr/>
        </p:nvSpPr>
        <p:spPr>
          <a:xfrm>
            <a:off x="7426213" y="1697971"/>
            <a:ext cx="4662765" cy="724603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1440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DISPLAY TOA RANGE </a:t>
            </a:r>
            <a:r>
              <a:rPr lang="en-GB" sz="1100" dirty="0">
                <a:solidFill>
                  <a:srgbClr val="000000"/>
                </a:solidFill>
                <a:latin typeface="+mn-lt"/>
              </a:rPr>
              <a:t>(Time Over Arrival)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4" name="Picture 53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20EB7F26-6841-2937-FA22-523DB08532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67" y="2148147"/>
            <a:ext cx="774933" cy="256887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FEFC5B34-8E18-4161-DFE8-319B444843BB}"/>
              </a:ext>
            </a:extLst>
          </p:cNvPr>
          <p:cNvGrpSpPr/>
          <p:nvPr/>
        </p:nvGrpSpPr>
        <p:grpSpPr>
          <a:xfrm>
            <a:off x="662344" y="2081079"/>
            <a:ext cx="4207460" cy="2369770"/>
            <a:chOff x="671580" y="2441297"/>
            <a:chExt cx="4207460" cy="2369770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0C5DBDD-3FC1-2E82-6B91-6D51F185A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1580" y="2441297"/>
              <a:ext cx="4184912" cy="236977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9A6F976-05EE-B0F3-CC6F-DB2071C00120}"/>
                </a:ext>
              </a:extLst>
            </p:cNvPr>
            <p:cNvSpPr txBox="1"/>
            <p:nvPr/>
          </p:nvSpPr>
          <p:spPr>
            <a:xfrm>
              <a:off x="3874191" y="2589748"/>
              <a:ext cx="1004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FF66FF"/>
                  </a:solidFill>
                </a:rPr>
                <a:t>EPP route</a:t>
              </a:r>
            </a:p>
            <a:p>
              <a:r>
                <a:rPr lang="en-GB" sz="1200" dirty="0">
                  <a:solidFill>
                    <a:srgbClr val="66FFFF"/>
                  </a:solidFill>
                </a:rPr>
                <a:t>FDPS route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2D36BE4-A694-8981-9C55-4EA9465BA323}"/>
              </a:ext>
            </a:extLst>
          </p:cNvPr>
          <p:cNvGrpSpPr/>
          <p:nvPr/>
        </p:nvGrpSpPr>
        <p:grpSpPr>
          <a:xfrm>
            <a:off x="8402448" y="1937726"/>
            <a:ext cx="3324539" cy="653442"/>
            <a:chOff x="8411684" y="2297944"/>
            <a:chExt cx="3324539" cy="6534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68B64FA-7CC2-78C2-9A04-321FF4FAC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1684" y="2522311"/>
              <a:ext cx="2810267" cy="209579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4A31248-0BAF-5055-C884-84D41A8EDF51}"/>
                </a:ext>
              </a:extLst>
            </p:cNvPr>
            <p:cNvSpPr/>
            <p:nvPr/>
          </p:nvSpPr>
          <p:spPr>
            <a:xfrm>
              <a:off x="9661269" y="2522311"/>
              <a:ext cx="701932" cy="209579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AA622D9-95EA-D02A-1D0E-E43CBC6F5354}"/>
                </a:ext>
              </a:extLst>
            </p:cNvPr>
            <p:cNvSpPr txBox="1"/>
            <p:nvPr/>
          </p:nvSpPr>
          <p:spPr>
            <a:xfrm>
              <a:off x="9313982" y="2689776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D4D416"/>
                  </a:solidFill>
                </a:rPr>
                <a:t>Earliest time at point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7680FE3-CD02-C156-684D-EC99441C55FB}"/>
                </a:ext>
              </a:extLst>
            </p:cNvPr>
            <p:cNvSpPr/>
            <p:nvPr/>
          </p:nvSpPr>
          <p:spPr>
            <a:xfrm>
              <a:off x="10412453" y="2522311"/>
              <a:ext cx="701932" cy="20957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B256CA2-9C30-EE28-48E0-124415AF1759}"/>
                </a:ext>
              </a:extLst>
            </p:cNvPr>
            <p:cNvSpPr txBox="1"/>
            <p:nvPr/>
          </p:nvSpPr>
          <p:spPr>
            <a:xfrm>
              <a:off x="10353267" y="2297944"/>
              <a:ext cx="13829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FF0000"/>
                  </a:solidFill>
                </a:rPr>
                <a:t>Latest time at point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0750D71-E20D-84C1-A33F-7BB9DC78D61E}"/>
              </a:ext>
            </a:extLst>
          </p:cNvPr>
          <p:cNvGrpSpPr/>
          <p:nvPr/>
        </p:nvGrpSpPr>
        <p:grpSpPr>
          <a:xfrm>
            <a:off x="4326104" y="4329169"/>
            <a:ext cx="5450155" cy="1820778"/>
            <a:chOff x="5833736" y="2542524"/>
            <a:chExt cx="5450155" cy="182077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57F1BE2-91F2-E7B4-ABC9-D2CEC74F7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33736" y="2542524"/>
              <a:ext cx="5450155" cy="182077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4F77064-1F85-4DDF-8DAB-82CE98E61997}"/>
                </a:ext>
              </a:extLst>
            </p:cNvPr>
            <p:cNvSpPr txBox="1"/>
            <p:nvPr/>
          </p:nvSpPr>
          <p:spPr>
            <a:xfrm>
              <a:off x="6377436" y="3651656"/>
              <a:ext cx="643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FF66FF"/>
                  </a:solidFill>
                </a:rPr>
                <a:t>TOD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115DF90-B6F4-D4B2-749D-F39BBE711E0C}"/>
                </a:ext>
              </a:extLst>
            </p:cNvPr>
            <p:cNvSpPr/>
            <p:nvPr/>
          </p:nvSpPr>
          <p:spPr>
            <a:xfrm>
              <a:off x="8359821" y="3366050"/>
              <a:ext cx="2883876" cy="179076"/>
            </a:xfrm>
            <a:prstGeom prst="rect">
              <a:avLst/>
            </a:prstGeom>
            <a:noFill/>
            <a:ln w="1905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DA80E91-1F10-4EC5-098D-D8AF08B8D4AC}"/>
                </a:ext>
              </a:extLst>
            </p:cNvPr>
            <p:cNvCxnSpPr/>
            <p:nvPr/>
          </p:nvCxnSpPr>
          <p:spPr>
            <a:xfrm flipH="1">
              <a:off x="6747970" y="3452913"/>
              <a:ext cx="1612259" cy="614471"/>
            </a:xfrm>
            <a:prstGeom prst="straightConnector1">
              <a:avLst/>
            </a:prstGeom>
            <a:ln w="15875">
              <a:solidFill>
                <a:srgbClr val="FF66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ED5943C-64A2-87B2-52DC-B9D26D6974C7}"/>
                </a:ext>
              </a:extLst>
            </p:cNvPr>
            <p:cNvSpPr/>
            <p:nvPr/>
          </p:nvSpPr>
          <p:spPr>
            <a:xfrm>
              <a:off x="6451042" y="3906611"/>
              <a:ext cx="296928" cy="321927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E145CDF-E81F-6A43-3487-F15EDB4118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8054" y="1912027"/>
            <a:ext cx="9231593" cy="3779326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F900762-112C-2E93-4D5F-79ABA44DF1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572251"/>
            <a:ext cx="5562600" cy="269875"/>
          </a:xfrm>
        </p:spPr>
        <p:txBody>
          <a:bodyPr/>
          <a:lstStyle/>
          <a:p>
            <a:r>
              <a:rPr lang="en-GB" altLang="en-US" dirty="0"/>
              <a:t>TBO @ MUAC</a:t>
            </a:r>
          </a:p>
        </p:txBody>
      </p:sp>
    </p:spTree>
    <p:extLst>
      <p:ext uri="{BB962C8B-B14F-4D97-AF65-F5344CB8AC3E}">
        <p14:creationId xmlns:p14="http://schemas.microsoft.com/office/powerpoint/2010/main" val="290437243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F517670-61AD-5FB8-B7CB-07A2F9B6A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933" y="4416319"/>
            <a:ext cx="593301" cy="6011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3AED04-82FF-D738-4616-2E65E9636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ATS-B2 benefits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2FE89-B8E4-CFFE-2516-0092EAE237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8</a:t>
            </a:fld>
            <a:endParaRPr lang="en-GB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3D871B-CCFD-3DBE-3573-DD5F307CF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749" y="1423172"/>
            <a:ext cx="434557" cy="4852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9076D4E-FF32-054A-CD7F-221735CBB384}"/>
              </a:ext>
            </a:extLst>
          </p:cNvPr>
          <p:cNvSpPr txBox="1">
            <a:spLocks/>
          </p:cNvSpPr>
          <p:nvPr/>
        </p:nvSpPr>
        <p:spPr>
          <a:xfrm>
            <a:off x="797257" y="1627732"/>
            <a:ext cx="5471060" cy="1208997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7200" b="0" dirty="0">
                <a:solidFill>
                  <a:srgbClr val="FF0000"/>
                </a:solidFill>
                <a:latin typeface="+mn-lt"/>
              </a:rPr>
              <a:t>Safety enhancement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7200" b="0" dirty="0">
                <a:solidFill>
                  <a:srgbClr val="FF0000"/>
                </a:solidFill>
                <a:latin typeface="+mn-lt"/>
              </a:rPr>
              <a:t>Workload reduction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7200" b="0" dirty="0">
                <a:solidFill>
                  <a:srgbClr val="FF0000"/>
                </a:solidFill>
                <a:latin typeface="+mn-lt"/>
              </a:rPr>
              <a:t>Improving efficiency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7200" b="0" dirty="0">
                <a:solidFill>
                  <a:srgbClr val="FF0000"/>
                </a:solidFill>
                <a:latin typeface="+mn-lt"/>
              </a:rPr>
              <a:t>Better traffic management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b="0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100" b="0" dirty="0">
              <a:solidFill>
                <a:srgbClr val="000000"/>
              </a:solidFill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1800" dirty="0">
              <a:solidFill>
                <a:srgbClr val="000000"/>
              </a:solidFill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24B73D-70FA-629C-9B29-0B1698785AF7}"/>
              </a:ext>
            </a:extLst>
          </p:cNvPr>
          <p:cNvSpPr txBox="1">
            <a:spLocks/>
          </p:cNvSpPr>
          <p:nvPr/>
        </p:nvSpPr>
        <p:spPr>
          <a:xfrm>
            <a:off x="772776" y="3603725"/>
            <a:ext cx="5123409" cy="1208997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Better prediction of sector loads &amp; runway occupancy times.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More effective traffic management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j-ea"/>
              <a:cs typeface="Calibri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800" b="0" dirty="0">
                <a:solidFill>
                  <a:srgbClr val="000000"/>
                </a:solidFill>
                <a:latin typeface="+mn-lt"/>
              </a:rPr>
              <a:t>Enabling capacity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increase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068634-67A1-A2C6-595C-B7F45FE1CD4F}"/>
              </a:ext>
            </a:extLst>
          </p:cNvPr>
          <p:cNvGrpSpPr/>
          <p:nvPr/>
        </p:nvGrpSpPr>
        <p:grpSpPr>
          <a:xfrm>
            <a:off x="600167" y="1153190"/>
            <a:ext cx="2734057" cy="466790"/>
            <a:chOff x="5071336" y="2306537"/>
            <a:chExt cx="2734058" cy="46679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13CCB39-EF98-DBD1-26C8-20805DAF6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337" y="2306537"/>
              <a:ext cx="2734057" cy="46679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F405B1-1CCC-6078-8EAA-90A8BB04A47D}"/>
                </a:ext>
              </a:extLst>
            </p:cNvPr>
            <p:cNvSpPr txBox="1"/>
            <p:nvPr/>
          </p:nvSpPr>
          <p:spPr>
            <a:xfrm>
              <a:off x="5071336" y="2306537"/>
              <a:ext cx="16321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bg1"/>
                  </a:solidFill>
                </a:rPr>
                <a:t>Controllers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734A6D-E142-1D4A-B079-7D12568BE163}"/>
              </a:ext>
            </a:extLst>
          </p:cNvPr>
          <p:cNvGrpSpPr/>
          <p:nvPr/>
        </p:nvGrpSpPr>
        <p:grpSpPr>
          <a:xfrm>
            <a:off x="600167" y="3119939"/>
            <a:ext cx="2734057" cy="466790"/>
            <a:chOff x="5168900" y="2416229"/>
            <a:chExt cx="2734057" cy="46679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1D93527-54F2-D7F7-755F-35706A954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8900" y="2416229"/>
              <a:ext cx="2734057" cy="46679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A49AA3-8662-C637-0681-8E249CD88714}"/>
                </a:ext>
              </a:extLst>
            </p:cNvPr>
            <p:cNvSpPr txBox="1"/>
            <p:nvPr/>
          </p:nvSpPr>
          <p:spPr>
            <a:xfrm>
              <a:off x="5168900" y="2416229"/>
              <a:ext cx="16321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bg1"/>
                  </a:solidFill>
                </a:rPr>
                <a:t>Network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359113-E8D4-322C-CE38-8BE25CB67E4E}"/>
              </a:ext>
            </a:extLst>
          </p:cNvPr>
          <p:cNvGrpSpPr/>
          <p:nvPr/>
        </p:nvGrpSpPr>
        <p:grpSpPr>
          <a:xfrm>
            <a:off x="3852158" y="4877072"/>
            <a:ext cx="2734057" cy="466790"/>
            <a:chOff x="5168900" y="2416229"/>
            <a:chExt cx="2734057" cy="46679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20C80D-0A1B-FCB8-E992-3CF6A24DB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8900" y="2416229"/>
              <a:ext cx="2734057" cy="4667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0A9E01-52BB-9605-BBDF-3FA78F3BA9E3}"/>
                </a:ext>
              </a:extLst>
            </p:cNvPr>
            <p:cNvSpPr txBox="1"/>
            <p:nvPr/>
          </p:nvSpPr>
          <p:spPr>
            <a:xfrm>
              <a:off x="5168900" y="2416229"/>
              <a:ext cx="16321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bg1"/>
                  </a:solidFill>
                </a:rPr>
                <a:t>Future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0F66AE04-B8BB-D825-73A1-92790753EF12}"/>
              </a:ext>
            </a:extLst>
          </p:cNvPr>
          <p:cNvSpPr txBox="1">
            <a:spLocks/>
          </p:cNvSpPr>
          <p:nvPr/>
        </p:nvSpPr>
        <p:spPr>
          <a:xfrm>
            <a:off x="3674488" y="5244321"/>
            <a:ext cx="6527447" cy="1208997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Improved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meteo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 models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800" b="0" dirty="0">
                <a:solidFill>
                  <a:srgbClr val="FF0000"/>
                </a:solidFill>
                <a:latin typeface="+mn-lt"/>
              </a:rPr>
              <a:t>Enhanced Extended AMAN predictions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800" b="0" dirty="0">
                <a:solidFill>
                  <a:srgbClr val="FF0000"/>
                </a:solidFill>
                <a:latin typeface="+mn-lt"/>
              </a:rPr>
              <a:t>Enabling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automation in ATC -&gt; Capacity increase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800" dirty="0">
                <a:solidFill>
                  <a:srgbClr val="FF0000"/>
                </a:solidFill>
                <a:latin typeface="+mn-lt"/>
              </a:rPr>
              <a:t>Trajectory Based Operations</a:t>
            </a:r>
          </a:p>
          <a:p>
            <a:pPr marL="91440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800" b="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628650">
              <a:buClr>
                <a:srgbClr val="C00000"/>
              </a:buClr>
            </a:pPr>
            <a:endParaRPr lang="en-GB" sz="1800" b="0" dirty="0">
              <a:solidFill>
                <a:schemeClr val="tx1">
                  <a:lumMod val="50000"/>
                </a:schemeClr>
              </a:solidFill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b="0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b="0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b="0" dirty="0">
              <a:solidFill>
                <a:srgbClr val="000000"/>
              </a:solidFill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sz="1800" b="0" dirty="0">
              <a:solidFill>
                <a:srgbClr val="000000"/>
              </a:solidFill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800" dirty="0">
              <a:solidFill>
                <a:srgbClr val="000000"/>
              </a:solidFill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0E5231-FB1D-9875-8FCF-66739C4E7525}"/>
              </a:ext>
            </a:extLst>
          </p:cNvPr>
          <p:cNvGrpSpPr/>
          <p:nvPr/>
        </p:nvGrpSpPr>
        <p:grpSpPr>
          <a:xfrm>
            <a:off x="7562301" y="3064129"/>
            <a:ext cx="2575573" cy="466790"/>
            <a:chOff x="5071336" y="2306537"/>
            <a:chExt cx="2734058" cy="4667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9372FA4-2F14-4D47-9BB7-351579B1D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337" y="2306537"/>
              <a:ext cx="2734057" cy="46679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517FD69-A9BE-8349-1080-F39E46B74EBA}"/>
                </a:ext>
              </a:extLst>
            </p:cNvPr>
            <p:cNvSpPr txBox="1"/>
            <p:nvPr/>
          </p:nvSpPr>
          <p:spPr>
            <a:xfrm>
              <a:off x="5071336" y="2306537"/>
              <a:ext cx="16321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bg1"/>
                  </a:solidFill>
                </a:rPr>
                <a:t>Airlines</a:t>
              </a: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60E86A1D-9DDB-2302-1EA7-B55062D9E1F4}"/>
              </a:ext>
            </a:extLst>
          </p:cNvPr>
          <p:cNvSpPr txBox="1">
            <a:spLocks/>
          </p:cNvSpPr>
          <p:nvPr/>
        </p:nvSpPr>
        <p:spPr>
          <a:xfrm>
            <a:off x="7734910" y="3507902"/>
            <a:ext cx="3829306" cy="1208997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19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Optimized profiles &amp; routes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19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Time saving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19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Fuel saving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19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CO</a:t>
            </a:r>
            <a:r>
              <a:rPr lang="en-GB" sz="15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2</a:t>
            </a:r>
            <a:r>
              <a:rPr lang="en-GB" sz="19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emissions reduction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b="0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100" b="0" dirty="0">
              <a:solidFill>
                <a:srgbClr val="000000"/>
              </a:solidFill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1800" dirty="0">
              <a:solidFill>
                <a:srgbClr val="000000"/>
              </a:solidFill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90BCBF-DAC4-7513-B317-B7B1C661365C}"/>
              </a:ext>
            </a:extLst>
          </p:cNvPr>
          <p:cNvGrpSpPr/>
          <p:nvPr/>
        </p:nvGrpSpPr>
        <p:grpSpPr>
          <a:xfrm>
            <a:off x="7595414" y="1147383"/>
            <a:ext cx="2734057" cy="466790"/>
            <a:chOff x="5168900" y="2416229"/>
            <a:chExt cx="2734057" cy="46679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D66F49-A3EA-527B-FE6D-1703AD825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8900" y="2416229"/>
              <a:ext cx="2734057" cy="46679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1A20CB-BAFC-6096-02DD-815FA59AB35B}"/>
                </a:ext>
              </a:extLst>
            </p:cNvPr>
            <p:cNvSpPr txBox="1"/>
            <p:nvPr/>
          </p:nvSpPr>
          <p:spPr>
            <a:xfrm>
              <a:off x="5168900" y="2416229"/>
              <a:ext cx="16321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bg1"/>
                  </a:solidFill>
                </a:rPr>
                <a:t>Pilots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A6C7098-6D86-CD64-BCA8-9E87B25AF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3123" y="3773625"/>
            <a:ext cx="489995" cy="4834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DE19C1-42EE-4344-DCDC-B74CA5405A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4488" y="1866397"/>
            <a:ext cx="449835" cy="508779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019181B7-BBCB-0647-0521-DF9690865036}"/>
              </a:ext>
            </a:extLst>
          </p:cNvPr>
          <p:cNvSpPr txBox="1">
            <a:spLocks/>
          </p:cNvSpPr>
          <p:nvPr/>
        </p:nvSpPr>
        <p:spPr>
          <a:xfrm>
            <a:off x="7697316" y="1628283"/>
            <a:ext cx="3629136" cy="1208997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Safety enhancement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Workload reduction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Improving efficiency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78FD0E1-B7CF-EE0B-9501-7B03DF502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090" y="1550260"/>
            <a:ext cx="418059" cy="4667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ECA288E-E978-DFB4-2F1B-55AEC1A5FD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995" y="4360766"/>
            <a:ext cx="456504" cy="404736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5D107DA-6744-9802-780A-7826821D2C9B}"/>
              </a:ext>
            </a:extLst>
          </p:cNvPr>
          <p:cNvGrpSpPr/>
          <p:nvPr/>
        </p:nvGrpSpPr>
        <p:grpSpPr>
          <a:xfrm>
            <a:off x="4753159" y="4027959"/>
            <a:ext cx="1455530" cy="406996"/>
            <a:chOff x="4583320" y="4097951"/>
            <a:chExt cx="1455530" cy="40699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791070C-9C3D-2466-6520-116A38220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83320" y="4176091"/>
              <a:ext cx="360660" cy="328856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ECC73A-0848-AB9F-7CF1-BF8BF97CA1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1599" y="4099181"/>
              <a:ext cx="214493" cy="241339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10B600A-FFB1-A3CF-8074-FA969B074FE4}"/>
                </a:ext>
              </a:extLst>
            </p:cNvPr>
            <p:cNvCxnSpPr/>
            <p:nvPr/>
          </p:nvCxnSpPr>
          <p:spPr>
            <a:xfrm>
              <a:off x="5152520" y="4099181"/>
              <a:ext cx="645851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2C121EA-6BA0-9CF7-651B-F3CD419B3C0B}"/>
                </a:ext>
              </a:extLst>
            </p:cNvPr>
            <p:cNvCxnSpPr>
              <a:cxnSpLocks/>
            </p:cNvCxnSpPr>
            <p:nvPr/>
          </p:nvCxnSpPr>
          <p:spPr>
            <a:xfrm>
              <a:off x="5794972" y="4097951"/>
              <a:ext cx="243878" cy="343645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ED5971B-99E2-D2EF-6D0E-5D8121C762B6}"/>
              </a:ext>
            </a:extLst>
          </p:cNvPr>
          <p:cNvGrpSpPr/>
          <p:nvPr/>
        </p:nvGrpSpPr>
        <p:grpSpPr>
          <a:xfrm>
            <a:off x="4208201" y="2178454"/>
            <a:ext cx="1455530" cy="406996"/>
            <a:chOff x="4583320" y="4097951"/>
            <a:chExt cx="1455530" cy="40699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FB9BEF2-F4CF-EEB0-3275-B28A3FA6C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83320" y="4176091"/>
              <a:ext cx="360660" cy="328856"/>
            </a:xfrm>
            <a:prstGeom prst="rect">
              <a:avLst/>
            </a:prstGeom>
          </p:spPr>
        </p:pic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D7179C6-B6B3-B078-7E51-71B4EF0FDE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1599" y="4099181"/>
              <a:ext cx="214493" cy="241339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AFC0915-A290-A25C-9288-288C35807830}"/>
                </a:ext>
              </a:extLst>
            </p:cNvPr>
            <p:cNvCxnSpPr/>
            <p:nvPr/>
          </p:nvCxnSpPr>
          <p:spPr>
            <a:xfrm>
              <a:off x="5152520" y="4099181"/>
              <a:ext cx="645851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B60B06-BE10-917E-E31C-DEA55DA28131}"/>
                </a:ext>
              </a:extLst>
            </p:cNvPr>
            <p:cNvCxnSpPr>
              <a:cxnSpLocks/>
            </p:cNvCxnSpPr>
            <p:nvPr/>
          </p:nvCxnSpPr>
          <p:spPr>
            <a:xfrm>
              <a:off x="5794972" y="4097951"/>
              <a:ext cx="243878" cy="343645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B9DE3A94-3466-70AB-2F67-755EAD7FC9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2955" y="5156694"/>
            <a:ext cx="450954" cy="37433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5D833A9-0E1F-1630-0E23-29FDF28F64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6631" y="5864148"/>
            <a:ext cx="456504" cy="404736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28491F42-6228-6B3B-0CCD-12152E410BF4}"/>
              </a:ext>
            </a:extLst>
          </p:cNvPr>
          <p:cNvGrpSpPr/>
          <p:nvPr/>
        </p:nvGrpSpPr>
        <p:grpSpPr>
          <a:xfrm>
            <a:off x="8378842" y="5510557"/>
            <a:ext cx="1833390" cy="524997"/>
            <a:chOff x="8206526" y="5629122"/>
            <a:chExt cx="1833390" cy="524997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92B3730-ADDE-2651-2D54-39A3E09C9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692527" y="5879103"/>
              <a:ext cx="347389" cy="27501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6D13055-7D73-25BF-6459-68B5A9CDA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315918">
              <a:off x="8624344" y="5629123"/>
              <a:ext cx="403066" cy="40306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BDE7191-ADA5-4C13-56DD-E19AACA40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213003">
              <a:off x="8206526" y="5629122"/>
              <a:ext cx="403066" cy="403066"/>
            </a:xfrm>
            <a:prstGeom prst="rect">
              <a:avLst/>
            </a:prstGeom>
          </p:spPr>
        </p:pic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A3EE924-45E7-66AD-468A-A7A72E9C36B5}"/>
                </a:ext>
              </a:extLst>
            </p:cNvPr>
            <p:cNvCxnSpPr>
              <a:cxnSpLocks/>
            </p:cNvCxnSpPr>
            <p:nvPr/>
          </p:nvCxnSpPr>
          <p:spPr>
            <a:xfrm>
              <a:off x="8956372" y="5840181"/>
              <a:ext cx="456863" cy="0"/>
            </a:xfrm>
            <a:prstGeom prst="line">
              <a:avLst/>
            </a:prstGeom>
            <a:ln w="12700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CED195C-8614-9DA4-0FFA-29772BDC7F0D}"/>
                </a:ext>
              </a:extLst>
            </p:cNvPr>
            <p:cNvCxnSpPr>
              <a:cxnSpLocks/>
            </p:cNvCxnSpPr>
            <p:nvPr/>
          </p:nvCxnSpPr>
          <p:spPr>
            <a:xfrm>
              <a:off x="9414337" y="5835308"/>
              <a:ext cx="279292" cy="176430"/>
            </a:xfrm>
            <a:prstGeom prst="line">
              <a:avLst/>
            </a:prstGeom>
            <a:ln w="12700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C29429D-84B5-8A84-AA01-9F5E53AAFC93}"/>
                </a:ext>
              </a:extLst>
            </p:cNvPr>
            <p:cNvCxnSpPr>
              <a:cxnSpLocks/>
            </p:cNvCxnSpPr>
            <p:nvPr/>
          </p:nvCxnSpPr>
          <p:spPr>
            <a:xfrm>
              <a:off x="8540447" y="5833831"/>
              <a:ext cx="156080" cy="0"/>
            </a:xfrm>
            <a:prstGeom prst="line">
              <a:avLst/>
            </a:prstGeom>
            <a:ln w="12700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15A801FC-9765-4F2E-CC6D-81434C605A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93747" y="1935156"/>
            <a:ext cx="426018" cy="43833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C5EEEFA-AB30-2889-E883-035131FF83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809" y="1823358"/>
            <a:ext cx="370007" cy="38070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1B00A0F-8D8C-EDC6-B561-350F6B72BA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11946" y="2270055"/>
            <a:ext cx="426018" cy="477515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C1054E2B-3829-2BAD-B928-41F33FBC9F61}"/>
              </a:ext>
            </a:extLst>
          </p:cNvPr>
          <p:cNvGrpSpPr/>
          <p:nvPr/>
        </p:nvGrpSpPr>
        <p:grpSpPr>
          <a:xfrm>
            <a:off x="10706352" y="3225502"/>
            <a:ext cx="1455530" cy="406996"/>
            <a:chOff x="4583320" y="4097951"/>
            <a:chExt cx="1455530" cy="406996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F107AC6-3991-985C-41C9-00ECE2DF7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83320" y="4176091"/>
              <a:ext cx="360660" cy="328856"/>
            </a:xfrm>
            <a:prstGeom prst="rect">
              <a:avLst/>
            </a:prstGeom>
          </p:spPr>
        </p:pic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8DF6371-DF19-EF63-2574-7D46D25F7C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1599" y="4099181"/>
              <a:ext cx="214493" cy="241339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CDB16CD-6519-7D4B-97E8-0638471A91C8}"/>
                </a:ext>
              </a:extLst>
            </p:cNvPr>
            <p:cNvCxnSpPr/>
            <p:nvPr/>
          </p:nvCxnSpPr>
          <p:spPr>
            <a:xfrm>
              <a:off x="5152520" y="4099181"/>
              <a:ext cx="645851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BE83069-EC71-60D1-04E4-18CF577B29EE}"/>
                </a:ext>
              </a:extLst>
            </p:cNvPr>
            <p:cNvCxnSpPr>
              <a:cxnSpLocks/>
            </p:cNvCxnSpPr>
            <p:nvPr/>
          </p:nvCxnSpPr>
          <p:spPr>
            <a:xfrm>
              <a:off x="5794972" y="4097951"/>
              <a:ext cx="243878" cy="343645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26CFC36B-E40F-95A6-92FB-528D40D65E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3096" y="3543767"/>
            <a:ext cx="456464" cy="36136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53F860D-5D8E-986B-D7B5-94F4689918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57227" y="3510239"/>
            <a:ext cx="401825" cy="39919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6C5D5F5-E358-86E6-F473-6B3B195B488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49234" y="4415410"/>
            <a:ext cx="625008" cy="554443"/>
          </a:xfrm>
          <a:prstGeom prst="rect">
            <a:avLst/>
          </a:prstGeom>
        </p:spPr>
      </p:pic>
      <p:sp>
        <p:nvSpPr>
          <p:cNvPr id="67" name="Footer Placeholder 3">
            <a:extLst>
              <a:ext uri="{FF2B5EF4-FFF2-40B4-BE49-F238E27FC236}">
                <a16:creationId xmlns:a16="http://schemas.microsoft.com/office/drawing/2014/main" id="{1E0C32A7-261C-6C31-A1FC-19A8E0D2C8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572250"/>
            <a:ext cx="5562600" cy="269875"/>
          </a:xfrm>
        </p:spPr>
        <p:txBody>
          <a:bodyPr/>
          <a:lstStyle/>
          <a:p>
            <a:r>
              <a:rPr lang="en-GB" altLang="en-US" dirty="0"/>
              <a:t>TBO @ MUAC</a:t>
            </a:r>
          </a:p>
        </p:txBody>
      </p:sp>
    </p:spTree>
    <p:extLst>
      <p:ext uri="{BB962C8B-B14F-4D97-AF65-F5344CB8AC3E}">
        <p14:creationId xmlns:p14="http://schemas.microsoft.com/office/powerpoint/2010/main" val="2314688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  <p:bldP spid="22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F7AA-0E53-BBD5-63FF-5009C4E34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FF-ICE R1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291CC-37E6-ACCC-80CF-480119FE2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Implementation plan 2025 under construction:</a:t>
            </a:r>
          </a:p>
          <a:p>
            <a:pPr lvl="1"/>
            <a:r>
              <a:rPr lang="en-GB" dirty="0"/>
              <a:t>Call for Tender for Industry being prepared</a:t>
            </a:r>
          </a:p>
          <a:p>
            <a:r>
              <a:rPr lang="en-GB" dirty="0"/>
              <a:t>Full </a:t>
            </a:r>
            <a:r>
              <a:rPr lang="en-GB" dirty="0" err="1"/>
              <a:t>eFPL</a:t>
            </a:r>
            <a:r>
              <a:rPr lang="en-GB" dirty="0"/>
              <a:t> in FIXM Format processed by FDPS targeted 2026-2027</a:t>
            </a:r>
          </a:p>
          <a:p>
            <a:pPr lvl="1"/>
            <a:endParaRPr lang="en-GB" dirty="0"/>
          </a:p>
          <a:p>
            <a:r>
              <a:rPr lang="en-GB" dirty="0"/>
              <a:t>Expected benefits: </a:t>
            </a:r>
          </a:p>
          <a:p>
            <a:pPr lvl="1"/>
            <a:r>
              <a:rPr lang="en-GB" dirty="0"/>
              <a:t>More data available:</a:t>
            </a:r>
          </a:p>
          <a:p>
            <a:pPr lvl="2"/>
            <a:r>
              <a:rPr lang="en-GB" dirty="0"/>
              <a:t>Exact use TBD – depends on quality – TP/Display purposes</a:t>
            </a:r>
          </a:p>
          <a:p>
            <a:pPr lvl="1"/>
            <a:r>
              <a:rPr lang="en-GB" dirty="0"/>
              <a:t>Being prepared for possible other FF-ICE R1 services:</a:t>
            </a:r>
          </a:p>
          <a:p>
            <a:pPr lvl="2"/>
            <a:r>
              <a:rPr lang="en-GB" dirty="0"/>
              <a:t>Consolidated feedback</a:t>
            </a:r>
          </a:p>
          <a:p>
            <a:pPr lvl="2"/>
            <a:r>
              <a:rPr lang="en-GB" dirty="0"/>
              <a:t>Unconstrained Desired Trajectory</a:t>
            </a:r>
          </a:p>
          <a:p>
            <a:pPr lvl="1"/>
            <a:r>
              <a:rPr lang="en-GB" dirty="0"/>
              <a:t>Being prepared for </a:t>
            </a:r>
            <a:r>
              <a:rPr lang="en-GB"/>
              <a:t>FF-ICE R2:</a:t>
            </a:r>
            <a:endParaRPr lang="en-GB" dirty="0"/>
          </a:p>
          <a:p>
            <a:pPr lvl="2"/>
            <a:r>
              <a:rPr lang="en-GB" dirty="0"/>
              <a:t>Involvement of Local Flow Management in optimisations during execution phase</a:t>
            </a:r>
          </a:p>
          <a:p>
            <a:pPr lvl="2"/>
            <a:r>
              <a:rPr lang="en-GB" dirty="0"/>
              <a:t>Subject of SESAR Network TBO Project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B0C75-CB13-86EE-95EF-597374679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9</a:t>
            </a:fld>
            <a:endParaRPr lang="en-GB" alt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3197212-E9FD-9151-4E1E-1CD396C519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572250"/>
            <a:ext cx="5562600" cy="269875"/>
          </a:xfrm>
        </p:spPr>
        <p:txBody>
          <a:bodyPr/>
          <a:lstStyle/>
          <a:p>
            <a:r>
              <a:rPr lang="en-GB" altLang="en-US" dirty="0"/>
              <a:t>TBO @ MUAC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AF9C52-14C9-48E7-D2E5-C9D7C0F84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786" y="477839"/>
            <a:ext cx="2925414" cy="16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11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ORPORATE-template-201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-9 MUAC PPT Template.pptx" id="{DA89F70F-BB45-4A31-9956-9B945A4751FE}" vid="{6A34AEAD-DC60-4388-8A4A-9D410441773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A8BCA88201AB4C84C4DB4980F640F8" ma:contentTypeVersion="1" ma:contentTypeDescription="Create a new document." ma:contentTypeScope="" ma:versionID="d9476514e585c89ac7df964a6c84f086">
  <xsd:schema xmlns:xsd="http://www.w3.org/2001/XMLSchema" xmlns:xs="http://www.w3.org/2001/XMLSchema" xmlns:p="http://schemas.microsoft.com/office/2006/metadata/properties" xmlns:ns2="a8a159a7-e510-4b4e-8909-6dcb91b10363" xmlns:ns3="5d6d98db-9419-42a8-a650-fd21284111b5" targetNamespace="http://schemas.microsoft.com/office/2006/metadata/properties" ma:root="true" ma:fieldsID="241f8726302ac577468040a67cd3f41e" ns2:_="" ns3:_="">
    <xsd:import namespace="a8a159a7-e510-4b4e-8909-6dcb91b10363"/>
    <xsd:import namespace="5d6d98db-9419-42a8-a650-fd21284111b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159a7-e510-4b4e-8909-6dcb91b1036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6d98db-9419-42a8-a650-fd21284111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8a159a7-e510-4b4e-8909-6dcb91b10363">6NFA4XTZTFFW-732133614-23</_dlc_DocId>
    <_dlc_DocIdUrl xmlns="a8a159a7-e510-4b4e-8909-6dcb91b10363">
      <Url>https://sharepoint.portal.muac.corp.eurocontrol.int/sites/SRM/Communications_tips_and_tools/_layouts/15/DocIdRedir.aspx?ID=6NFA4XTZTFFW-732133614-23</Url>
      <Description>6NFA4XTZTFFW-732133614-23</Description>
    </_dlc_DocIdUrl>
  </documentManagement>
</p:properties>
</file>

<file path=customXml/itemProps1.xml><?xml version="1.0" encoding="utf-8"?>
<ds:datastoreItem xmlns:ds="http://schemas.openxmlformats.org/officeDocument/2006/customXml" ds:itemID="{A204E63B-A9C8-4914-8017-2C442BC97C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2861AC-C405-4FCA-9A79-4507729BA00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0FA3B9E-49CA-4F1E-B001-1C0D0C2E4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a159a7-e510-4b4e-8909-6dcb91b10363"/>
    <ds:schemaRef ds:uri="5d6d98db-9419-42a8-a650-fd21284111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B3098A9-F23E-4CDF-8019-F6DB6B3B64AA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a8a159a7-e510-4b4e-8909-6dcb91b10363"/>
    <ds:schemaRef ds:uri="http://schemas.microsoft.com/office/2006/documentManagement/types"/>
    <ds:schemaRef ds:uri="http://schemas.openxmlformats.org/package/2006/metadata/core-properties"/>
    <ds:schemaRef ds:uri="5d6d98db-9419-42a8-a650-fd21284111b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16-9 MUAC PPT Template</Template>
  <TotalTime>3730</TotalTime>
  <Words>614</Words>
  <Application>Microsoft Office PowerPoint</Application>
  <PresentationFormat>Widescreen</PresentationFormat>
  <Paragraphs>204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CORPORATE-template-2019</vt:lpstr>
      <vt:lpstr>TBO – Implementation at MUAC</vt:lpstr>
      <vt:lpstr>Datalink Implementation at MUAC</vt:lpstr>
      <vt:lpstr>ATS-B2 MUAC</vt:lpstr>
      <vt:lpstr>ATS-B2 MUAC</vt:lpstr>
      <vt:lpstr>ATS-B2 MUAC</vt:lpstr>
      <vt:lpstr>ATS-B2 MUAC</vt:lpstr>
      <vt:lpstr>ATS-B2 MUAC</vt:lpstr>
      <vt:lpstr>ATS-B2 benefits</vt:lpstr>
      <vt:lpstr>FF-ICE R1 Implementation</vt:lpstr>
      <vt:lpstr>PowerPoint Presentation</vt:lpstr>
    </vt:vector>
  </TitlesOfParts>
  <Company>EUROCONTROL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CELIS Seppe</dc:creator>
  <cp:lastModifiedBy>Perrine Lumen</cp:lastModifiedBy>
  <cp:revision>66</cp:revision>
  <dcterms:created xsi:type="dcterms:W3CDTF">2020-07-02T14:05:48Z</dcterms:created>
  <dcterms:modified xsi:type="dcterms:W3CDTF">2024-05-29T14:02:53Z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0x010100E5A8BCA88201AB4C84C4DB4980F640F8</vt:lpwstr>
  </property>
  <property fmtid="{D5CDD505-2E9C-101B-9397-08002B2CF9AE}" pid="3" name="_dlc_DocIdItemGuid">
    <vt:lpwstr>d266c5b3-5d97-49b7-bdbe-aa8c65466b98</vt:lpwstr>
  </property>
</Properties>
</file>