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9"/>
  </p:notesMasterIdLst>
  <p:handoutMasterIdLst>
    <p:handoutMasterId r:id="rId20"/>
  </p:handoutMasterIdLst>
  <p:sldIdLst>
    <p:sldId id="266" r:id="rId5"/>
    <p:sldId id="371" r:id="rId6"/>
    <p:sldId id="389" r:id="rId7"/>
    <p:sldId id="357" r:id="rId8"/>
    <p:sldId id="342" r:id="rId9"/>
    <p:sldId id="340" r:id="rId10"/>
    <p:sldId id="370" r:id="rId11"/>
    <p:sldId id="381" r:id="rId12"/>
    <p:sldId id="383" r:id="rId13"/>
    <p:sldId id="374" r:id="rId14"/>
    <p:sldId id="384" r:id="rId15"/>
    <p:sldId id="385" r:id="rId16"/>
    <p:sldId id="386" r:id="rId17"/>
    <p:sldId id="390" r:id="rId18"/>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252"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3399CC"/>
    <a:srgbClr val="E6E6E6"/>
    <a:srgbClr val="F8F8F8"/>
    <a:srgbClr val="EAEAEA"/>
    <a:srgbClr val="808080"/>
    <a:srgbClr val="DDDDDD"/>
    <a:srgbClr val="002A54"/>
    <a:srgbClr val="0013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A4A8A3-5AAB-F47D-95AD-A2FD0240B20A}" v="6" dt="2024-06-05T10:40:51.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869" autoAdjust="0"/>
  </p:normalViewPr>
  <p:slideViewPr>
    <p:cSldViewPr snapToGrid="0">
      <p:cViewPr varScale="1">
        <p:scale>
          <a:sx n="107" d="100"/>
          <a:sy n="107" d="100"/>
        </p:scale>
        <p:origin x="894" y="144"/>
      </p:cViewPr>
      <p:guideLst>
        <p:guide orient="horz" pos="4252"/>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286" y="-11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7587f1b71d5457329c16a10e35989335406953785debade4a78aaa67015a0993::" providerId="AD" clId="Web-{87A4A8A3-5AAB-F47D-95AD-A2FD0240B20A}"/>
    <pc:docChg chg="modSld sldOrd">
      <pc:chgData name="Guest User" userId="S::urn:spo:anon#7587f1b71d5457329c16a10e35989335406953785debade4a78aaa67015a0993::" providerId="AD" clId="Web-{87A4A8A3-5AAB-F47D-95AD-A2FD0240B20A}" dt="2024-06-05T10:40:51.663" v="5" actId="1076"/>
      <pc:docMkLst>
        <pc:docMk/>
      </pc:docMkLst>
      <pc:sldChg chg="modSp ord">
        <pc:chgData name="Guest User" userId="S::urn:spo:anon#7587f1b71d5457329c16a10e35989335406953785debade4a78aaa67015a0993::" providerId="AD" clId="Web-{87A4A8A3-5AAB-F47D-95AD-A2FD0240B20A}" dt="2024-06-05T10:40:51.663" v="5" actId="1076"/>
        <pc:sldMkLst>
          <pc:docMk/>
          <pc:sldMk cId="2184837887" sldId="386"/>
        </pc:sldMkLst>
        <pc:picChg chg="mod">
          <ac:chgData name="Guest User" userId="S::urn:spo:anon#7587f1b71d5457329c16a10e35989335406953785debade4a78aaa67015a0993::" providerId="AD" clId="Web-{87A4A8A3-5AAB-F47D-95AD-A2FD0240B20A}" dt="2024-06-05T10:40:51.663" v="5" actId="1076"/>
          <ac:picMkLst>
            <pc:docMk/>
            <pc:sldMk cId="2184837887" sldId="386"/>
            <ac:picMk id="4" creationId="{787BE25B-8765-708E-C998-94461B179E2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dirty="0"/>
          </a:p>
        </p:txBody>
      </p:sp>
      <p:sp>
        <p:nvSpPr>
          <p:cNvPr id="129027" name="Rectangle 3"/>
          <p:cNvSpPr>
            <a:spLocks noGrp="1" noChangeArrowheads="1"/>
          </p:cNvSpPr>
          <p:nvPr>
            <p:ph type="dt" sz="quarter" idx="1"/>
          </p:nvPr>
        </p:nvSpPr>
        <p:spPr bwMode="auto">
          <a:xfrm>
            <a:off x="3857625"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dirty="0"/>
          </a:p>
        </p:txBody>
      </p:sp>
      <p:sp>
        <p:nvSpPr>
          <p:cNvPr id="129028" name="Rectangle 4"/>
          <p:cNvSpPr>
            <a:spLocks noGrp="1" noChangeArrowheads="1"/>
          </p:cNvSpPr>
          <p:nvPr>
            <p:ph type="ftr" sz="quarter" idx="2"/>
          </p:nvPr>
        </p:nvSpPr>
        <p:spPr bwMode="auto">
          <a:xfrm>
            <a:off x="0"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dirty="0"/>
          </a:p>
        </p:txBody>
      </p:sp>
      <p:sp>
        <p:nvSpPr>
          <p:cNvPr id="129029" name="Rectangle 5"/>
          <p:cNvSpPr>
            <a:spLocks noGrp="1" noChangeArrowheads="1"/>
          </p:cNvSpPr>
          <p:nvPr>
            <p:ph type="sldNum" sz="quarter" idx="3"/>
          </p:nvPr>
        </p:nvSpPr>
        <p:spPr bwMode="auto">
          <a:xfrm>
            <a:off x="3857625"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21F1781-3A95-46D3-AA46-DBA5E5B01120}" type="slidenum">
              <a:rPr lang="en-GB" altLang="en-US"/>
              <a:pPr/>
              <a:t>‹#›</a:t>
            </a:fld>
            <a:endParaRPr lang="en-GB" altLang="en-US" dirty="0"/>
          </a:p>
        </p:txBody>
      </p:sp>
    </p:spTree>
    <p:extLst>
      <p:ext uri="{BB962C8B-B14F-4D97-AF65-F5344CB8AC3E}">
        <p14:creationId xmlns:p14="http://schemas.microsoft.com/office/powerpoint/2010/main" val="1480017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dirty="0"/>
          </a:p>
        </p:txBody>
      </p:sp>
      <p:sp>
        <p:nvSpPr>
          <p:cNvPr id="5123" name="Rectangle 3"/>
          <p:cNvSpPr>
            <a:spLocks noGrp="1" noChangeArrowheads="1"/>
          </p:cNvSpPr>
          <p:nvPr>
            <p:ph type="dt" idx="1"/>
          </p:nvPr>
        </p:nvSpPr>
        <p:spPr bwMode="auto">
          <a:xfrm>
            <a:off x="3857625"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dirty="0"/>
          </a:p>
        </p:txBody>
      </p:sp>
      <p:sp>
        <p:nvSpPr>
          <p:cNvPr id="5124" name="Rectangle 4"/>
          <p:cNvSpPr>
            <a:spLocks noGrp="1" noRot="1" noChangeAspect="1" noChangeArrowheads="1" noTextEdit="1"/>
          </p:cNvSpPr>
          <p:nvPr>
            <p:ph type="sldImg" idx="2"/>
          </p:nvPr>
        </p:nvSpPr>
        <p:spPr bwMode="auto">
          <a:xfrm>
            <a:off x="920750" y="746125"/>
            <a:ext cx="4970463"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1038" y="4722813"/>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126" name="Rectangle 6"/>
          <p:cNvSpPr>
            <a:spLocks noGrp="1" noChangeArrowheads="1"/>
          </p:cNvSpPr>
          <p:nvPr>
            <p:ph type="ftr" sz="quarter" idx="4"/>
          </p:nvPr>
        </p:nvSpPr>
        <p:spPr bwMode="auto">
          <a:xfrm>
            <a:off x="0"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dirty="0"/>
          </a:p>
        </p:txBody>
      </p:sp>
      <p:sp>
        <p:nvSpPr>
          <p:cNvPr id="5127" name="Rectangle 7"/>
          <p:cNvSpPr>
            <a:spLocks noGrp="1" noChangeArrowheads="1"/>
          </p:cNvSpPr>
          <p:nvPr>
            <p:ph type="sldNum" sz="quarter" idx="5"/>
          </p:nvPr>
        </p:nvSpPr>
        <p:spPr bwMode="auto">
          <a:xfrm>
            <a:off x="3857625"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9441419-AE6F-48B4-864E-F1D5EE0BE1DB}" type="slidenum">
              <a:rPr lang="en-GB" altLang="en-US"/>
              <a:pPr/>
              <a:t>‹#›</a:t>
            </a:fld>
            <a:endParaRPr lang="en-GB" altLang="en-US" dirty="0"/>
          </a:p>
        </p:txBody>
      </p:sp>
    </p:spTree>
    <p:extLst>
      <p:ext uri="{BB962C8B-B14F-4D97-AF65-F5344CB8AC3E}">
        <p14:creationId xmlns:p14="http://schemas.microsoft.com/office/powerpoint/2010/main" val="95989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wmf"/><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RPORATE Colour 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5" t="4612" r="1968" b="2420"/>
          <a:stretch/>
        </p:blipFill>
        <p:spPr>
          <a:xfrm>
            <a:off x="-1" y="1"/>
            <a:ext cx="9210454" cy="6858000"/>
          </a:xfrm>
          <a:prstGeom prst="rect">
            <a:avLst/>
          </a:prstGeom>
        </p:spPr>
      </p:pic>
      <p:sp>
        <p:nvSpPr>
          <p:cNvPr id="3" name="Rectangle 2"/>
          <p:cNvSpPr/>
          <p:nvPr/>
        </p:nvSpPr>
        <p:spPr>
          <a:xfrm>
            <a:off x="0" y="0"/>
            <a:ext cx="9210453" cy="6509182"/>
          </a:xfrm>
          <a:prstGeom prst="rect">
            <a:avLst/>
          </a:prstGeom>
          <a:gradFill flip="none" rotWithShape="1">
            <a:gsLst>
              <a:gs pos="71000">
                <a:schemeClr val="tx1">
                  <a:alpha val="0"/>
                </a:schemeClr>
              </a:gs>
              <a:gs pos="12000">
                <a:schemeClr val="tx1">
                  <a:lumMod val="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7910867" y="-45721"/>
            <a:ext cx="982388" cy="14272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1588" y="209995"/>
            <a:ext cx="746559" cy="1010051"/>
          </a:xfrm>
          <a:prstGeom prst="rect">
            <a:avLst/>
          </a:prstGeom>
        </p:spPr>
      </p:pic>
      <p:sp>
        <p:nvSpPr>
          <p:cNvPr id="20" name="TextBox 19"/>
          <p:cNvSpPr txBox="1"/>
          <p:nvPr/>
        </p:nvSpPr>
        <p:spPr>
          <a:xfrm>
            <a:off x="6700080" y="434230"/>
            <a:ext cx="1075574" cy="680956"/>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sz="1275" kern="1200" dirty="0">
                <a:solidFill>
                  <a:schemeClr val="bg1"/>
                </a:solidFill>
                <a:effectLst/>
                <a:latin typeface="Roboto" panose="02000000000000000000" pitchFamily="2" charset="0"/>
                <a:ea typeface="Roboto" panose="02000000000000000000" pitchFamily="2" charset="0"/>
                <a:cs typeface="+mn-cs"/>
              </a:rPr>
              <a:t>Supporting European </a:t>
            </a:r>
            <a:br>
              <a:rPr lang="en-US" sz="1275" kern="1200" dirty="0">
                <a:solidFill>
                  <a:schemeClr val="bg1"/>
                </a:solidFill>
                <a:effectLst/>
                <a:latin typeface="Roboto" panose="02000000000000000000" pitchFamily="2" charset="0"/>
                <a:ea typeface="Roboto" panose="02000000000000000000" pitchFamily="2" charset="0"/>
                <a:cs typeface="+mn-cs"/>
              </a:rPr>
            </a:br>
            <a:r>
              <a:rPr lang="en-US" sz="1275" kern="1200" dirty="0">
                <a:solidFill>
                  <a:schemeClr val="bg1"/>
                </a:solidFill>
                <a:effectLst/>
                <a:latin typeface="Roboto" panose="02000000000000000000" pitchFamily="2" charset="0"/>
                <a:ea typeface="Roboto" panose="02000000000000000000" pitchFamily="2" charset="0"/>
                <a:cs typeface="+mn-cs"/>
              </a:rPr>
              <a:t>Aviation</a:t>
            </a:r>
          </a:p>
        </p:txBody>
      </p:sp>
      <p:sp>
        <p:nvSpPr>
          <p:cNvPr id="3074" name="Rectangle 2"/>
          <p:cNvSpPr>
            <a:spLocks noGrp="1" noChangeArrowheads="1"/>
          </p:cNvSpPr>
          <p:nvPr>
            <p:ph type="ctrTitle"/>
          </p:nvPr>
        </p:nvSpPr>
        <p:spPr>
          <a:xfrm>
            <a:off x="240030" y="1220046"/>
            <a:ext cx="6843396" cy="2208956"/>
          </a:xfrm>
        </p:spPr>
        <p:txBody>
          <a:bodyPr lIns="0" tIns="0" rIns="0" bIns="0" anchor="b"/>
          <a:lstStyle>
            <a:lvl1pPr>
              <a:defRPr sz="3000" b="1">
                <a:solidFill>
                  <a:srgbClr val="00B0F0"/>
                </a:solidFill>
                <a:latin typeface="Roboto" panose="02000000000000000000" pitchFamily="2" charset="0"/>
                <a:ea typeface="Roboto" panose="02000000000000000000" pitchFamily="2" charset="0"/>
              </a:defRPr>
            </a:lvl1pPr>
          </a:lstStyle>
          <a:p>
            <a:pPr lvl="0"/>
            <a:r>
              <a:rPr lang="en-US" altLang="en-US" noProof="0"/>
              <a:t>Click to edit Master title style</a:t>
            </a:r>
            <a:endParaRPr lang="en-GB" altLang="en-US" noProof="0"/>
          </a:p>
        </p:txBody>
      </p:sp>
      <p:sp>
        <p:nvSpPr>
          <p:cNvPr id="3075" name="Rectangle 3"/>
          <p:cNvSpPr>
            <a:spLocks noGrp="1" noChangeArrowheads="1"/>
          </p:cNvSpPr>
          <p:nvPr>
            <p:ph type="subTitle" idx="1"/>
          </p:nvPr>
        </p:nvSpPr>
        <p:spPr>
          <a:xfrm>
            <a:off x="240030" y="3429002"/>
            <a:ext cx="6843396" cy="900113"/>
          </a:xfrm>
          <a:noFill/>
        </p:spPr>
        <p:txBody>
          <a:bodyPr lIns="0" tIns="72000" rIns="0" bIns="0" anchor="t" anchorCtr="0"/>
          <a:lstStyle>
            <a:lvl1pPr marL="0" indent="0">
              <a:buFont typeface="Wingdings" pitchFamily="2" charset="2"/>
              <a:buNone/>
              <a:defRPr sz="2400">
                <a:solidFill>
                  <a:schemeClr val="bg1"/>
                </a:solidFill>
                <a:latin typeface="Roboto" panose="02000000000000000000" pitchFamily="2" charset="0"/>
                <a:ea typeface="Roboto" panose="02000000000000000000" pitchFamily="2" charset="0"/>
              </a:defRPr>
            </a:lvl1pPr>
          </a:lstStyle>
          <a:p>
            <a:pPr lvl="0"/>
            <a:r>
              <a:rPr lang="en-US" altLang="en-US" noProof="0"/>
              <a:t>Click to edit Master subtitle style</a:t>
            </a:r>
            <a:endParaRPr lang="en-GB" altLang="en-US" noProof="0"/>
          </a:p>
        </p:txBody>
      </p:sp>
      <p:sp>
        <p:nvSpPr>
          <p:cNvPr id="9" name="Rectangle 8"/>
          <p:cNvSpPr/>
          <p:nvPr userDrawn="1"/>
        </p:nvSpPr>
        <p:spPr>
          <a:xfrm>
            <a:off x="0" y="0"/>
            <a:ext cx="9144000" cy="6858000"/>
          </a:xfrm>
          <a:prstGeom prst="rect">
            <a:avLst/>
          </a:prstGeom>
          <a:solidFill>
            <a:srgbClr val="10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p:cNvGrpSpPr/>
          <p:nvPr userDrawn="1"/>
        </p:nvGrpSpPr>
        <p:grpSpPr>
          <a:xfrm>
            <a:off x="0" y="5872232"/>
            <a:ext cx="9144000" cy="1031490"/>
            <a:chOff x="3069712" y="5872232"/>
            <a:chExt cx="9144000" cy="1031490"/>
          </a:xfrm>
        </p:grpSpPr>
        <p:sp>
          <p:nvSpPr>
            <p:cNvPr id="11" name="Freeform 6"/>
            <p:cNvSpPr>
              <a:spLocks/>
            </p:cNvSpPr>
            <p:nvPr userDrawn="1"/>
          </p:nvSpPr>
          <p:spPr bwMode="auto">
            <a:xfrm>
              <a:off x="8840326" y="5872232"/>
              <a:ext cx="3373386" cy="251334"/>
            </a:xfrm>
            <a:custGeom>
              <a:avLst/>
              <a:gdLst>
                <a:gd name="T0" fmla="*/ 0 w 1423"/>
                <a:gd name="T1" fmla="*/ 80 h 80"/>
                <a:gd name="T2" fmla="*/ 1423 w 1423"/>
                <a:gd name="T3" fmla="*/ 80 h 80"/>
                <a:gd name="T4" fmla="*/ 1423 w 1423"/>
                <a:gd name="T5" fmla="*/ 0 h 80"/>
                <a:gd name="T6" fmla="*/ 80 w 1423"/>
                <a:gd name="T7" fmla="*/ 0 h 80"/>
                <a:gd name="T8" fmla="*/ 0 w 1423"/>
                <a:gd name="T9" fmla="*/ 80 h 80"/>
                <a:gd name="connsiteX0" fmla="*/ 0 w 13498"/>
                <a:gd name="connsiteY0" fmla="*/ 10000 h 10000"/>
                <a:gd name="connsiteX1" fmla="*/ 10000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8"/>
                <a:gd name="connsiteY0" fmla="*/ 10000 h 10000"/>
                <a:gd name="connsiteX1" fmla="*/ 13484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9"/>
                <a:gd name="connsiteY0" fmla="*/ 10000 h 10771"/>
                <a:gd name="connsiteX1" fmla="*/ 13498 w 13499"/>
                <a:gd name="connsiteY1" fmla="*/ 10771 h 10771"/>
                <a:gd name="connsiteX2" fmla="*/ 13498 w 13499"/>
                <a:gd name="connsiteY2" fmla="*/ 0 h 10771"/>
                <a:gd name="connsiteX3" fmla="*/ 562 w 13499"/>
                <a:gd name="connsiteY3" fmla="*/ 0 h 10771"/>
                <a:gd name="connsiteX4" fmla="*/ 0 w 13499"/>
                <a:gd name="connsiteY4" fmla="*/ 10000 h 10771"/>
                <a:gd name="connsiteX0" fmla="*/ 0 w 13499"/>
                <a:gd name="connsiteY0" fmla="*/ 18813 h 19584"/>
                <a:gd name="connsiteX1" fmla="*/ 13498 w 13499"/>
                <a:gd name="connsiteY1" fmla="*/ 19584 h 19584"/>
                <a:gd name="connsiteX2" fmla="*/ 13498 w 13499"/>
                <a:gd name="connsiteY2" fmla="*/ 8813 h 19584"/>
                <a:gd name="connsiteX3" fmla="*/ 1057 w 13499"/>
                <a:gd name="connsiteY3" fmla="*/ 0 h 19584"/>
                <a:gd name="connsiteX4" fmla="*/ 0 w 13499"/>
                <a:gd name="connsiteY4" fmla="*/ 18813 h 19584"/>
                <a:gd name="connsiteX0" fmla="*/ 0 w 13498"/>
                <a:gd name="connsiteY0" fmla="*/ 18813 h 19584"/>
                <a:gd name="connsiteX1" fmla="*/ 13498 w 13498"/>
                <a:gd name="connsiteY1" fmla="*/ 19584 h 19584"/>
                <a:gd name="connsiteX2" fmla="*/ 13487 w 13498"/>
                <a:gd name="connsiteY2" fmla="*/ 188 h 19584"/>
                <a:gd name="connsiteX3" fmla="*/ 1057 w 13498"/>
                <a:gd name="connsiteY3" fmla="*/ 0 h 19584"/>
                <a:gd name="connsiteX4" fmla="*/ 0 w 13498"/>
                <a:gd name="connsiteY4" fmla="*/ 18813 h 19584"/>
                <a:gd name="connsiteX0" fmla="*/ 0 w 13993"/>
                <a:gd name="connsiteY0" fmla="*/ 18813 h 19584"/>
                <a:gd name="connsiteX1" fmla="*/ 13498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3993"/>
                <a:gd name="connsiteY0" fmla="*/ 18813 h 19584"/>
                <a:gd name="connsiteX1" fmla="*/ 13959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4933"/>
                <a:gd name="connsiteY0" fmla="*/ 18822 h 19593"/>
                <a:gd name="connsiteX1" fmla="*/ 13959 w 14933"/>
                <a:gd name="connsiteY1" fmla="*/ 19593 h 19593"/>
                <a:gd name="connsiteX2" fmla="*/ 14933 w 14933"/>
                <a:gd name="connsiteY2" fmla="*/ 0 h 19593"/>
                <a:gd name="connsiteX3" fmla="*/ 1057 w 14933"/>
                <a:gd name="connsiteY3" fmla="*/ 9 h 19593"/>
                <a:gd name="connsiteX4" fmla="*/ 0 w 14933"/>
                <a:gd name="connsiteY4" fmla="*/ 18822 h 19593"/>
                <a:gd name="connsiteX0" fmla="*/ 0 w 14933"/>
                <a:gd name="connsiteY0" fmla="*/ 18822 h 19790"/>
                <a:gd name="connsiteX1" fmla="*/ 14932 w 14933"/>
                <a:gd name="connsiteY1" fmla="*/ 19790 h 19790"/>
                <a:gd name="connsiteX2" fmla="*/ 14933 w 14933"/>
                <a:gd name="connsiteY2" fmla="*/ 0 h 19790"/>
                <a:gd name="connsiteX3" fmla="*/ 1057 w 14933"/>
                <a:gd name="connsiteY3" fmla="*/ 9 h 19790"/>
                <a:gd name="connsiteX4" fmla="*/ 0 w 14933"/>
                <a:gd name="connsiteY4" fmla="*/ 18822 h 19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3" h="19790">
                  <a:moveTo>
                    <a:pt x="0" y="18822"/>
                  </a:moveTo>
                  <a:lnTo>
                    <a:pt x="14932" y="19790"/>
                  </a:lnTo>
                  <a:cubicBezTo>
                    <a:pt x="14937" y="16457"/>
                    <a:pt x="14928" y="3333"/>
                    <a:pt x="14933" y="0"/>
                  </a:cubicBezTo>
                  <a:lnTo>
                    <a:pt x="1057" y="9"/>
                  </a:lnTo>
                  <a:cubicBezTo>
                    <a:pt x="870" y="3342"/>
                    <a:pt x="187" y="15489"/>
                    <a:pt x="0" y="1882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Rectangle 11"/>
            <p:cNvSpPr/>
            <p:nvPr userDrawn="1"/>
          </p:nvSpPr>
          <p:spPr>
            <a:xfrm>
              <a:off x="3069712" y="6060562"/>
              <a:ext cx="9133144" cy="843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2"/>
          <p:cNvSpPr>
            <a:spLocks noGrp="1" noChangeArrowheads="1"/>
          </p:cNvSpPr>
          <p:nvPr>
            <p:ph type="ctrTitle"/>
          </p:nvPr>
        </p:nvSpPr>
        <p:spPr>
          <a:xfrm>
            <a:off x="240030" y="1220046"/>
            <a:ext cx="6843396" cy="2208956"/>
          </a:xfrm>
        </p:spPr>
        <p:txBody>
          <a:bodyPr lIns="432000" anchor="b"/>
          <a:lstStyle>
            <a:lvl1pPr>
              <a:defRPr sz="3000">
                <a:solidFill>
                  <a:schemeClr val="bg1"/>
                </a:solidFill>
              </a:defRPr>
            </a:lvl1pPr>
          </a:lstStyle>
          <a:p>
            <a:pPr lvl="0"/>
            <a:r>
              <a:rPr lang="en-US" altLang="en-US" noProof="0" dirty="0"/>
              <a:t>Click to edit Master title style</a:t>
            </a:r>
            <a:endParaRPr lang="en-GB" altLang="en-US" noProof="0" dirty="0"/>
          </a:p>
        </p:txBody>
      </p:sp>
      <p:sp>
        <p:nvSpPr>
          <p:cNvPr id="14" name="Rectangle 3"/>
          <p:cNvSpPr>
            <a:spLocks noGrp="1" noChangeArrowheads="1"/>
          </p:cNvSpPr>
          <p:nvPr>
            <p:ph type="subTitle" idx="1"/>
          </p:nvPr>
        </p:nvSpPr>
        <p:spPr>
          <a:xfrm>
            <a:off x="240030" y="3429002"/>
            <a:ext cx="6843396" cy="900113"/>
          </a:xfrm>
          <a:noFill/>
        </p:spPr>
        <p:txBody>
          <a:bodyPr lIns="432000" anchor="ctr"/>
          <a:lstStyle>
            <a:lvl1pPr marL="0" indent="0">
              <a:buFont typeface="Wingdings" pitchFamily="2" charset="2"/>
              <a:buNone/>
              <a:defRPr sz="2400">
                <a:solidFill>
                  <a:schemeClr val="bg1"/>
                </a:solidFill>
              </a:defRPr>
            </a:lvl1pPr>
          </a:lstStyle>
          <a:p>
            <a:pPr lvl="0"/>
            <a:r>
              <a:rPr lang="en-US" altLang="en-US" noProof="0" dirty="0"/>
              <a:t>Click to edit Master subtitle style</a:t>
            </a:r>
            <a:endParaRPr lang="en-GB" altLang="en-US" noProof="0" dirty="0"/>
          </a:p>
        </p:txBody>
      </p:sp>
      <p:sp>
        <p:nvSpPr>
          <p:cNvPr id="15" name="Rectangle 14"/>
          <p:cNvSpPr/>
          <p:nvPr userDrawn="1"/>
        </p:nvSpPr>
        <p:spPr>
          <a:xfrm>
            <a:off x="7598944" y="-45721"/>
            <a:ext cx="1309850" cy="14272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59905" y="209994"/>
            <a:ext cx="995412" cy="1010051"/>
          </a:xfrm>
          <a:prstGeom prst="rect">
            <a:avLst/>
          </a:prstGeom>
        </p:spPr>
      </p:pic>
      <p:sp>
        <p:nvSpPr>
          <p:cNvPr id="17" name="TextBox 16"/>
          <p:cNvSpPr txBox="1"/>
          <p:nvPr userDrawn="1"/>
        </p:nvSpPr>
        <p:spPr>
          <a:xfrm>
            <a:off x="5984561" y="434230"/>
            <a:ext cx="1434098" cy="877163"/>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bg1"/>
                </a:solidFill>
                <a:effectLst/>
                <a:latin typeface="+mn-lt"/>
                <a:ea typeface="+mn-ea"/>
                <a:cs typeface="+mn-cs"/>
              </a:rPr>
              <a:t>Supporting European </a:t>
            </a:r>
            <a:br>
              <a:rPr lang="en-US" sz="1700" kern="1200" dirty="0">
                <a:solidFill>
                  <a:schemeClr val="bg1"/>
                </a:solidFill>
                <a:effectLst/>
                <a:latin typeface="+mn-lt"/>
                <a:ea typeface="+mn-ea"/>
                <a:cs typeface="+mn-cs"/>
              </a:rPr>
            </a:br>
            <a:r>
              <a:rPr lang="en-US" sz="1700" kern="1200" dirty="0">
                <a:solidFill>
                  <a:schemeClr val="bg1"/>
                </a:solidFill>
                <a:effectLst/>
                <a:latin typeface="+mn-lt"/>
                <a:ea typeface="+mn-ea"/>
                <a:cs typeface="+mn-cs"/>
              </a:rPr>
              <a:t>Aviation</a:t>
            </a:r>
          </a:p>
        </p:txBody>
      </p:sp>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44278" y="6084774"/>
            <a:ext cx="2664401" cy="632609"/>
          </a:xfrm>
          <a:prstGeom prst="rect">
            <a:avLst/>
          </a:prstGeom>
        </p:spPr>
      </p:pic>
    </p:spTree>
    <p:extLst>
      <p:ext uri="{BB962C8B-B14F-4D97-AF65-F5344CB8AC3E}">
        <p14:creationId xmlns:p14="http://schemas.microsoft.com/office/powerpoint/2010/main" val="17982082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477840"/>
            <a:ext cx="1171575" cy="56403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477840"/>
            <a:ext cx="6019800" cy="5640387"/>
          </a:xfrm>
          <a:effectLst/>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dirty="0"/>
              <a:t>NETOPS/30 Summary of recommendations</a:t>
            </a:r>
          </a:p>
        </p:txBody>
      </p:sp>
      <p:sp>
        <p:nvSpPr>
          <p:cNvPr id="5" name="Slide Number Placeholder 4"/>
          <p:cNvSpPr>
            <a:spLocks noGrp="1"/>
          </p:cNvSpPr>
          <p:nvPr>
            <p:ph type="sldNum" sz="quarter" idx="11"/>
          </p:nvPr>
        </p:nvSpPr>
        <p:spPr/>
        <p:txBody>
          <a:bodyPr/>
          <a:lstStyle>
            <a:lvl1pPr>
              <a:defRPr/>
            </a:lvl1pPr>
          </a:lstStyle>
          <a:p>
            <a:fld id="{E76F93E7-8A88-4C49-B595-C88A0DA0006D}" type="slidenum">
              <a:rPr lang="en-GB" altLang="en-US" smtClean="0"/>
              <a:pPr/>
              <a:t>‹#›</a:t>
            </a:fld>
            <a:endParaRPr lang="en-GB" altLang="en-US" dirty="0"/>
          </a:p>
        </p:txBody>
      </p:sp>
    </p:spTree>
    <p:extLst>
      <p:ext uri="{BB962C8B-B14F-4D97-AF65-F5344CB8AC3E}">
        <p14:creationId xmlns:p14="http://schemas.microsoft.com/office/powerpoint/2010/main" val="416600319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CORPORATE Colour Title Slide">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10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2" name="Group 21"/>
          <p:cNvGrpSpPr/>
          <p:nvPr userDrawn="1"/>
        </p:nvGrpSpPr>
        <p:grpSpPr>
          <a:xfrm>
            <a:off x="0" y="5872232"/>
            <a:ext cx="9144000" cy="1031490"/>
            <a:chOff x="3069712" y="5872232"/>
            <a:chExt cx="9144000" cy="1031490"/>
          </a:xfrm>
        </p:grpSpPr>
        <p:sp>
          <p:nvSpPr>
            <p:cNvPr id="23" name="Freeform 6"/>
            <p:cNvSpPr>
              <a:spLocks/>
            </p:cNvSpPr>
            <p:nvPr userDrawn="1"/>
          </p:nvSpPr>
          <p:spPr bwMode="auto">
            <a:xfrm>
              <a:off x="8840326" y="5872232"/>
              <a:ext cx="3373386" cy="251334"/>
            </a:xfrm>
            <a:custGeom>
              <a:avLst/>
              <a:gdLst>
                <a:gd name="T0" fmla="*/ 0 w 1423"/>
                <a:gd name="T1" fmla="*/ 80 h 80"/>
                <a:gd name="T2" fmla="*/ 1423 w 1423"/>
                <a:gd name="T3" fmla="*/ 80 h 80"/>
                <a:gd name="T4" fmla="*/ 1423 w 1423"/>
                <a:gd name="T5" fmla="*/ 0 h 80"/>
                <a:gd name="T6" fmla="*/ 80 w 1423"/>
                <a:gd name="T7" fmla="*/ 0 h 80"/>
                <a:gd name="T8" fmla="*/ 0 w 1423"/>
                <a:gd name="T9" fmla="*/ 80 h 80"/>
                <a:gd name="connsiteX0" fmla="*/ 0 w 13498"/>
                <a:gd name="connsiteY0" fmla="*/ 10000 h 10000"/>
                <a:gd name="connsiteX1" fmla="*/ 10000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8"/>
                <a:gd name="connsiteY0" fmla="*/ 10000 h 10000"/>
                <a:gd name="connsiteX1" fmla="*/ 13484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9"/>
                <a:gd name="connsiteY0" fmla="*/ 10000 h 10771"/>
                <a:gd name="connsiteX1" fmla="*/ 13498 w 13499"/>
                <a:gd name="connsiteY1" fmla="*/ 10771 h 10771"/>
                <a:gd name="connsiteX2" fmla="*/ 13498 w 13499"/>
                <a:gd name="connsiteY2" fmla="*/ 0 h 10771"/>
                <a:gd name="connsiteX3" fmla="*/ 562 w 13499"/>
                <a:gd name="connsiteY3" fmla="*/ 0 h 10771"/>
                <a:gd name="connsiteX4" fmla="*/ 0 w 13499"/>
                <a:gd name="connsiteY4" fmla="*/ 10000 h 10771"/>
                <a:gd name="connsiteX0" fmla="*/ 0 w 13499"/>
                <a:gd name="connsiteY0" fmla="*/ 18813 h 19584"/>
                <a:gd name="connsiteX1" fmla="*/ 13498 w 13499"/>
                <a:gd name="connsiteY1" fmla="*/ 19584 h 19584"/>
                <a:gd name="connsiteX2" fmla="*/ 13498 w 13499"/>
                <a:gd name="connsiteY2" fmla="*/ 8813 h 19584"/>
                <a:gd name="connsiteX3" fmla="*/ 1057 w 13499"/>
                <a:gd name="connsiteY3" fmla="*/ 0 h 19584"/>
                <a:gd name="connsiteX4" fmla="*/ 0 w 13499"/>
                <a:gd name="connsiteY4" fmla="*/ 18813 h 19584"/>
                <a:gd name="connsiteX0" fmla="*/ 0 w 13498"/>
                <a:gd name="connsiteY0" fmla="*/ 18813 h 19584"/>
                <a:gd name="connsiteX1" fmla="*/ 13498 w 13498"/>
                <a:gd name="connsiteY1" fmla="*/ 19584 h 19584"/>
                <a:gd name="connsiteX2" fmla="*/ 13487 w 13498"/>
                <a:gd name="connsiteY2" fmla="*/ 188 h 19584"/>
                <a:gd name="connsiteX3" fmla="*/ 1057 w 13498"/>
                <a:gd name="connsiteY3" fmla="*/ 0 h 19584"/>
                <a:gd name="connsiteX4" fmla="*/ 0 w 13498"/>
                <a:gd name="connsiteY4" fmla="*/ 18813 h 19584"/>
                <a:gd name="connsiteX0" fmla="*/ 0 w 13993"/>
                <a:gd name="connsiteY0" fmla="*/ 18813 h 19584"/>
                <a:gd name="connsiteX1" fmla="*/ 13498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3993"/>
                <a:gd name="connsiteY0" fmla="*/ 18813 h 19584"/>
                <a:gd name="connsiteX1" fmla="*/ 13959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4933"/>
                <a:gd name="connsiteY0" fmla="*/ 18822 h 19593"/>
                <a:gd name="connsiteX1" fmla="*/ 13959 w 14933"/>
                <a:gd name="connsiteY1" fmla="*/ 19593 h 19593"/>
                <a:gd name="connsiteX2" fmla="*/ 14933 w 14933"/>
                <a:gd name="connsiteY2" fmla="*/ 0 h 19593"/>
                <a:gd name="connsiteX3" fmla="*/ 1057 w 14933"/>
                <a:gd name="connsiteY3" fmla="*/ 9 h 19593"/>
                <a:gd name="connsiteX4" fmla="*/ 0 w 14933"/>
                <a:gd name="connsiteY4" fmla="*/ 18822 h 19593"/>
                <a:gd name="connsiteX0" fmla="*/ 0 w 14933"/>
                <a:gd name="connsiteY0" fmla="*/ 18822 h 19790"/>
                <a:gd name="connsiteX1" fmla="*/ 14932 w 14933"/>
                <a:gd name="connsiteY1" fmla="*/ 19790 h 19790"/>
                <a:gd name="connsiteX2" fmla="*/ 14933 w 14933"/>
                <a:gd name="connsiteY2" fmla="*/ 0 h 19790"/>
                <a:gd name="connsiteX3" fmla="*/ 1057 w 14933"/>
                <a:gd name="connsiteY3" fmla="*/ 9 h 19790"/>
                <a:gd name="connsiteX4" fmla="*/ 0 w 14933"/>
                <a:gd name="connsiteY4" fmla="*/ 18822 h 19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3" h="19790">
                  <a:moveTo>
                    <a:pt x="0" y="18822"/>
                  </a:moveTo>
                  <a:lnTo>
                    <a:pt x="14932" y="19790"/>
                  </a:lnTo>
                  <a:cubicBezTo>
                    <a:pt x="14937" y="16457"/>
                    <a:pt x="14928" y="3333"/>
                    <a:pt x="14933" y="0"/>
                  </a:cubicBezTo>
                  <a:lnTo>
                    <a:pt x="1057" y="9"/>
                  </a:lnTo>
                  <a:cubicBezTo>
                    <a:pt x="870" y="3342"/>
                    <a:pt x="187" y="15489"/>
                    <a:pt x="0" y="1882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Rectangle 23"/>
            <p:cNvSpPr/>
            <p:nvPr userDrawn="1"/>
          </p:nvSpPr>
          <p:spPr>
            <a:xfrm>
              <a:off x="3069712" y="6060562"/>
              <a:ext cx="9133144" cy="843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74" name="Rectangle 2"/>
          <p:cNvSpPr>
            <a:spLocks noGrp="1" noChangeArrowheads="1"/>
          </p:cNvSpPr>
          <p:nvPr userDrawn="1">
            <p:ph type="ctrTitle"/>
          </p:nvPr>
        </p:nvSpPr>
        <p:spPr>
          <a:xfrm>
            <a:off x="240030" y="1220046"/>
            <a:ext cx="6843396" cy="2208956"/>
          </a:xfrm>
        </p:spPr>
        <p:txBody>
          <a:bodyPr lIns="432000" anchor="b"/>
          <a:lstStyle>
            <a:lvl1pPr>
              <a:defRPr sz="3000">
                <a:solidFill>
                  <a:schemeClr val="bg1"/>
                </a:solidFill>
              </a:defRPr>
            </a:lvl1pPr>
          </a:lstStyle>
          <a:p>
            <a:pPr lvl="0"/>
            <a:r>
              <a:rPr lang="en-US" altLang="en-US" noProof="0" dirty="0"/>
              <a:t>Click to edit Master title style</a:t>
            </a:r>
            <a:endParaRPr lang="en-GB" altLang="en-US" noProof="0" dirty="0"/>
          </a:p>
        </p:txBody>
      </p:sp>
      <p:sp>
        <p:nvSpPr>
          <p:cNvPr id="3075" name="Rectangle 3"/>
          <p:cNvSpPr>
            <a:spLocks noGrp="1" noChangeArrowheads="1"/>
          </p:cNvSpPr>
          <p:nvPr userDrawn="1">
            <p:ph type="subTitle" idx="1"/>
          </p:nvPr>
        </p:nvSpPr>
        <p:spPr>
          <a:xfrm>
            <a:off x="240030" y="3429002"/>
            <a:ext cx="6843396" cy="900113"/>
          </a:xfrm>
          <a:noFill/>
        </p:spPr>
        <p:txBody>
          <a:bodyPr lIns="432000" anchor="ctr"/>
          <a:lstStyle>
            <a:lvl1pPr marL="0" indent="0">
              <a:buFont typeface="Wingdings" pitchFamily="2" charset="2"/>
              <a:buNone/>
              <a:defRPr sz="2400">
                <a:solidFill>
                  <a:schemeClr val="bg1"/>
                </a:solidFill>
              </a:defRPr>
            </a:lvl1pPr>
          </a:lstStyle>
          <a:p>
            <a:pPr lvl="0"/>
            <a:r>
              <a:rPr lang="en-US" altLang="en-US" noProof="0" dirty="0"/>
              <a:t>Click to edit Master subtitle style</a:t>
            </a:r>
            <a:endParaRPr lang="en-GB" altLang="en-US" noProof="0" dirty="0"/>
          </a:p>
        </p:txBody>
      </p:sp>
      <p:sp>
        <p:nvSpPr>
          <p:cNvPr id="12" name="Rectangle 11"/>
          <p:cNvSpPr/>
          <p:nvPr userDrawn="1"/>
        </p:nvSpPr>
        <p:spPr>
          <a:xfrm>
            <a:off x="7598944" y="-45721"/>
            <a:ext cx="1309850" cy="14272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9905" y="209994"/>
            <a:ext cx="995412" cy="1010051"/>
          </a:xfrm>
          <a:prstGeom prst="rect">
            <a:avLst/>
          </a:prstGeom>
        </p:spPr>
      </p:pic>
      <p:sp>
        <p:nvSpPr>
          <p:cNvPr id="15" name="TextBox 14"/>
          <p:cNvSpPr txBox="1"/>
          <p:nvPr userDrawn="1"/>
        </p:nvSpPr>
        <p:spPr>
          <a:xfrm>
            <a:off x="5984561" y="434230"/>
            <a:ext cx="1434098" cy="877163"/>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bg1"/>
                </a:solidFill>
                <a:effectLst/>
                <a:latin typeface="+mn-lt"/>
                <a:ea typeface="+mn-ea"/>
                <a:cs typeface="+mn-cs"/>
              </a:rPr>
              <a:t>Supporting European </a:t>
            </a:r>
            <a:br>
              <a:rPr lang="en-US" sz="1700" kern="1200" dirty="0">
                <a:solidFill>
                  <a:schemeClr val="bg1"/>
                </a:solidFill>
                <a:effectLst/>
                <a:latin typeface="+mn-lt"/>
                <a:ea typeface="+mn-ea"/>
                <a:cs typeface="+mn-cs"/>
              </a:rPr>
            </a:br>
            <a:r>
              <a:rPr lang="en-US" sz="1700" kern="1200" dirty="0">
                <a:solidFill>
                  <a:schemeClr val="bg1"/>
                </a:solidFill>
                <a:effectLst/>
                <a:latin typeface="+mn-lt"/>
                <a:ea typeface="+mn-ea"/>
                <a:cs typeface="+mn-cs"/>
              </a:rPr>
              <a:t>Aviation</a:t>
            </a:r>
          </a:p>
        </p:txBody>
      </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44278" y="6084774"/>
            <a:ext cx="2664401" cy="632609"/>
          </a:xfrm>
          <a:prstGeom prst="rect">
            <a:avLst/>
          </a:prstGeom>
        </p:spPr>
      </p:pic>
    </p:spTree>
    <p:extLst>
      <p:ext uri="{BB962C8B-B14F-4D97-AF65-F5344CB8AC3E}">
        <p14:creationId xmlns:p14="http://schemas.microsoft.com/office/powerpoint/2010/main" val="10638480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RPORAT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Roboto" panose="02000000000000000000" pitchFamily="2" charset="0"/>
                <a:ea typeface="Roboto" panose="02000000000000000000" pitchFamily="2" charset="0"/>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dirty="0"/>
              <a:t>NETOPS/30 Summary of recommendations</a:t>
            </a:r>
          </a:p>
        </p:txBody>
      </p:sp>
      <p:sp>
        <p:nvSpPr>
          <p:cNvPr id="5" name="Slide Number Placeholder 4"/>
          <p:cNvSpPr>
            <a:spLocks noGrp="1"/>
          </p:cNvSpPr>
          <p:nvPr>
            <p:ph type="sldNum" sz="quarter" idx="11"/>
          </p:nvPr>
        </p:nvSpPr>
        <p:spPr/>
        <p:txBody>
          <a:bodyPr/>
          <a:lstStyle>
            <a:lvl1pPr>
              <a:defRPr/>
            </a:lvl1pPr>
          </a:lstStyle>
          <a:p>
            <a:fld id="{BFDCD14E-C948-4238-95C1-5D3928859336}" type="slidenum">
              <a:rPr lang="en-GB" altLang="en-US" smtClean="0"/>
              <a:pPr/>
              <a:t>‹#›</a:t>
            </a:fld>
            <a:endParaRPr lang="en-GB" altLang="en-US" dirty="0"/>
          </a:p>
        </p:txBody>
      </p:sp>
    </p:spTree>
    <p:extLst>
      <p:ext uri="{BB962C8B-B14F-4D97-AF65-F5344CB8AC3E}">
        <p14:creationId xmlns:p14="http://schemas.microsoft.com/office/powerpoint/2010/main" val="60004447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ORPORAT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8670" y="3652522"/>
            <a:ext cx="7020878" cy="1362075"/>
          </a:xfrm>
        </p:spPr>
        <p:txBody>
          <a:bodyPr/>
          <a:lstStyle>
            <a:lvl1pPr algn="l">
              <a:defRPr sz="2700" b="0" cap="all">
                <a:solidFill>
                  <a:srgbClr val="003366"/>
                </a:solidFill>
              </a:defRPr>
            </a:lvl1pPr>
          </a:lstStyle>
          <a:p>
            <a:r>
              <a:rPr lang="en-US"/>
              <a:t>Click to edit Master title style</a:t>
            </a:r>
            <a:endParaRPr lang="en-GB"/>
          </a:p>
        </p:txBody>
      </p:sp>
      <p:sp>
        <p:nvSpPr>
          <p:cNvPr id="3" name="Text Placeholder 2"/>
          <p:cNvSpPr>
            <a:spLocks noGrp="1"/>
          </p:cNvSpPr>
          <p:nvPr>
            <p:ph type="body" idx="1"/>
          </p:nvPr>
        </p:nvSpPr>
        <p:spPr>
          <a:xfrm>
            <a:off x="797242" y="2003744"/>
            <a:ext cx="7020878" cy="1500187"/>
          </a:xfrm>
        </p:spPr>
        <p:txBody>
          <a:bodyPr anchor="b"/>
          <a:lstStyle>
            <a:lvl1pPr marL="0" indent="0">
              <a:buNone/>
              <a:defRPr sz="1500">
                <a:solidFill>
                  <a:srgbClr val="3399CC"/>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Footer Placeholder 3"/>
          <p:cNvSpPr>
            <a:spLocks noGrp="1"/>
          </p:cNvSpPr>
          <p:nvPr>
            <p:ph type="ftr" sz="quarter" idx="10"/>
          </p:nvPr>
        </p:nvSpPr>
        <p:spPr/>
        <p:txBody>
          <a:bodyPr/>
          <a:lstStyle>
            <a:lvl1pPr>
              <a:defRPr/>
            </a:lvl1pPr>
          </a:lstStyle>
          <a:p>
            <a:r>
              <a:rPr lang="en-GB" altLang="en-US" dirty="0"/>
              <a:t>NETOPS/30 Summary of recommendations</a:t>
            </a:r>
          </a:p>
        </p:txBody>
      </p:sp>
      <p:sp>
        <p:nvSpPr>
          <p:cNvPr id="5" name="Slide Number Placeholder 4"/>
          <p:cNvSpPr>
            <a:spLocks noGrp="1"/>
          </p:cNvSpPr>
          <p:nvPr>
            <p:ph type="sldNum" sz="quarter" idx="11"/>
          </p:nvPr>
        </p:nvSpPr>
        <p:spPr/>
        <p:txBody>
          <a:bodyPr/>
          <a:lstStyle>
            <a:lvl1pPr>
              <a:defRPr/>
            </a:lvl1pPr>
          </a:lstStyle>
          <a:p>
            <a:fld id="{B70B330C-B669-4259-97E4-65746F365173}" type="slidenum">
              <a:rPr lang="en-GB" altLang="en-US" smtClean="0"/>
              <a:pPr/>
              <a:t>‹#›</a:t>
            </a:fld>
            <a:endParaRPr lang="en-GB" altLang="en-US" dirty="0"/>
          </a:p>
        </p:txBody>
      </p:sp>
    </p:spTree>
    <p:extLst>
      <p:ext uri="{BB962C8B-B14F-4D97-AF65-F5344CB8AC3E}">
        <p14:creationId xmlns:p14="http://schemas.microsoft.com/office/powerpoint/2010/main" val="66010074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RPORAT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3366"/>
                </a:solidFill>
              </a:defRPr>
            </a:lvl1pPr>
          </a:lstStyle>
          <a:p>
            <a:r>
              <a:rPr lang="en-US"/>
              <a:t>CLICK TO EDIT MASTER TITLE STYLE</a:t>
            </a:r>
            <a:endParaRPr lang="en-GB"/>
          </a:p>
        </p:txBody>
      </p:sp>
      <p:sp>
        <p:nvSpPr>
          <p:cNvPr id="3" name="Content Placeholder 2"/>
          <p:cNvSpPr>
            <a:spLocks noGrp="1"/>
          </p:cNvSpPr>
          <p:nvPr>
            <p:ph sz="half" idx="1"/>
          </p:nvPr>
        </p:nvSpPr>
        <p:spPr>
          <a:xfrm>
            <a:off x="457200" y="1614488"/>
            <a:ext cx="4038600" cy="4503737"/>
          </a:xfrm>
        </p:spPr>
        <p:txBody>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14488"/>
            <a:ext cx="4038600" cy="4503737"/>
          </a:xfr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dirty="0"/>
              <a:t>NETOPS/30 Summary of recommendations</a:t>
            </a:r>
          </a:p>
        </p:txBody>
      </p:sp>
      <p:sp>
        <p:nvSpPr>
          <p:cNvPr id="6" name="Slide Number Placeholder 5"/>
          <p:cNvSpPr>
            <a:spLocks noGrp="1"/>
          </p:cNvSpPr>
          <p:nvPr>
            <p:ph type="sldNum" sz="quarter" idx="11"/>
          </p:nvPr>
        </p:nvSpPr>
        <p:spPr/>
        <p:txBody>
          <a:bodyPr/>
          <a:lstStyle>
            <a:lvl1pPr>
              <a:defRPr/>
            </a:lvl1pPr>
          </a:lstStyle>
          <a:p>
            <a:fld id="{4D656E8D-B8B0-4628-8A79-AE7530179D17}" type="slidenum">
              <a:rPr lang="en-GB" altLang="en-US" smtClean="0"/>
              <a:pPr/>
              <a:t>‹#›</a:t>
            </a:fld>
            <a:endParaRPr lang="en-GB" altLang="en-US" dirty="0"/>
          </a:p>
        </p:txBody>
      </p:sp>
    </p:spTree>
    <p:extLst>
      <p:ext uri="{BB962C8B-B14F-4D97-AF65-F5344CB8AC3E}">
        <p14:creationId xmlns:p14="http://schemas.microsoft.com/office/powerpoint/2010/main" val="114296759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CORPORAT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ltLang="en-US" dirty="0"/>
              <a:t>NETOPS/30 Summary of recommendations</a:t>
            </a:r>
          </a:p>
        </p:txBody>
      </p:sp>
      <p:sp>
        <p:nvSpPr>
          <p:cNvPr id="4" name="Slide Number Placeholder 3"/>
          <p:cNvSpPr>
            <a:spLocks noGrp="1"/>
          </p:cNvSpPr>
          <p:nvPr>
            <p:ph type="sldNum" sz="quarter" idx="11"/>
          </p:nvPr>
        </p:nvSpPr>
        <p:spPr/>
        <p:txBody>
          <a:bodyPr/>
          <a:lstStyle>
            <a:lvl1pPr>
              <a:defRPr/>
            </a:lvl1pPr>
          </a:lstStyle>
          <a:p>
            <a:fld id="{56F432D7-7D4E-4BD8-89B2-C7242758F859}" type="slidenum">
              <a:rPr lang="en-GB" altLang="en-US" smtClean="0"/>
              <a:pPr/>
              <a:t>‹#›</a:t>
            </a:fld>
            <a:endParaRPr lang="en-GB" altLang="en-US" dirty="0"/>
          </a:p>
        </p:txBody>
      </p:sp>
    </p:spTree>
    <p:extLst>
      <p:ext uri="{BB962C8B-B14F-4D97-AF65-F5344CB8AC3E}">
        <p14:creationId xmlns:p14="http://schemas.microsoft.com/office/powerpoint/2010/main" val="75324965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ORPORATE 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ltLang="en-US" dirty="0"/>
              <a:t>NETOPS/30 Summary of recommendations</a:t>
            </a:r>
          </a:p>
        </p:txBody>
      </p:sp>
      <p:sp>
        <p:nvSpPr>
          <p:cNvPr id="3" name="Slide Number Placeholder 2"/>
          <p:cNvSpPr>
            <a:spLocks noGrp="1"/>
          </p:cNvSpPr>
          <p:nvPr>
            <p:ph type="sldNum" sz="quarter" idx="11"/>
          </p:nvPr>
        </p:nvSpPr>
        <p:spPr/>
        <p:txBody>
          <a:bodyPr/>
          <a:lstStyle>
            <a:lvl1pPr>
              <a:defRPr/>
            </a:lvl1pPr>
          </a:lstStyle>
          <a:p>
            <a:fld id="{C768804C-8C27-42B2-8170-44828B68CAD5}" type="slidenum">
              <a:rPr lang="en-GB" altLang="en-US" smtClean="0"/>
              <a:pPr/>
              <a:t>‹#›</a:t>
            </a:fld>
            <a:endParaRPr lang="en-GB" altLang="en-US" dirty="0"/>
          </a:p>
        </p:txBody>
      </p:sp>
    </p:spTree>
    <p:extLst>
      <p:ext uri="{BB962C8B-B14F-4D97-AF65-F5344CB8AC3E}">
        <p14:creationId xmlns:p14="http://schemas.microsoft.com/office/powerpoint/2010/main" val="206902946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RPORATE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77839"/>
            <a:ext cx="6839100" cy="777600"/>
          </a:xfrm>
        </p:spPr>
        <p:txBody>
          <a:bodyPr anchor="t" anchorCtr="0"/>
          <a:lstStyle>
            <a:lvl1pPr algn="l">
              <a:defRPr sz="2100" b="0"/>
            </a:lvl1pPr>
          </a:lstStyle>
          <a:p>
            <a:r>
              <a:rPr lang="en-US"/>
              <a:t>CLICK TO EDIT MASTER TITLE STYLE</a:t>
            </a:r>
            <a:endParaRPr lang="en-GB"/>
          </a:p>
        </p:txBody>
      </p:sp>
      <p:sp>
        <p:nvSpPr>
          <p:cNvPr id="3" name="Content Placeholder 2"/>
          <p:cNvSpPr>
            <a:spLocks noGrp="1"/>
          </p:cNvSpPr>
          <p:nvPr>
            <p:ph idx="1"/>
          </p:nvPr>
        </p:nvSpPr>
        <p:spPr>
          <a:xfrm>
            <a:off x="3575050" y="1701526"/>
            <a:ext cx="5111750" cy="4310654"/>
          </a:xfrm>
        </p:spPr>
        <p:txBody>
          <a:bodyPr/>
          <a:lstStyle>
            <a:lvl1pPr>
              <a:defRPr sz="1500"/>
            </a:lvl1pPr>
            <a:lvl2pPr>
              <a:defRPr sz="1350"/>
            </a:lvl2pPr>
            <a:lvl3pPr>
              <a:defRPr sz="1200"/>
            </a:lvl3pPr>
            <a:lvl4pPr>
              <a:defRPr sz="1050"/>
            </a:lvl4pPr>
            <a:lvl5pPr>
              <a:defRPr sz="9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701526"/>
            <a:ext cx="3008313" cy="431065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r>
              <a:rPr lang="en-GB" altLang="en-US" dirty="0"/>
              <a:t>NETOPS/30 Summary of recommendations</a:t>
            </a:r>
          </a:p>
        </p:txBody>
      </p:sp>
      <p:sp>
        <p:nvSpPr>
          <p:cNvPr id="6" name="Slide Number Placeholder 5"/>
          <p:cNvSpPr>
            <a:spLocks noGrp="1"/>
          </p:cNvSpPr>
          <p:nvPr>
            <p:ph type="sldNum" sz="quarter" idx="11"/>
          </p:nvPr>
        </p:nvSpPr>
        <p:spPr/>
        <p:txBody>
          <a:bodyPr/>
          <a:lstStyle>
            <a:lvl1pPr>
              <a:defRPr/>
            </a:lvl1pPr>
          </a:lstStyle>
          <a:p>
            <a:fld id="{006E6AFE-AE51-47FD-9E42-0A0B647709DB}" type="slidenum">
              <a:rPr lang="en-GB" altLang="en-US" smtClean="0"/>
              <a:pPr/>
              <a:t>‹#›</a:t>
            </a:fld>
            <a:endParaRPr lang="en-GB" altLang="en-US" dirty="0"/>
          </a:p>
        </p:txBody>
      </p:sp>
    </p:spTree>
    <p:extLst>
      <p:ext uri="{BB962C8B-B14F-4D97-AF65-F5344CB8AC3E}">
        <p14:creationId xmlns:p14="http://schemas.microsoft.com/office/powerpoint/2010/main" val="209869537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t" anchorCtr="0"/>
          <a:lstStyle>
            <a:lvl1pPr algn="l">
              <a:defRPr sz="1500" b="0"/>
            </a:lvl1pPr>
          </a:lstStyle>
          <a:p>
            <a:r>
              <a:rPr lang="en-US"/>
              <a:t>CLICK TO EDIT MASTER TITLE STYLE</a:t>
            </a:r>
            <a:endParaRPr lang="en-GB"/>
          </a:p>
        </p:txBody>
      </p:sp>
      <p:sp>
        <p:nvSpPr>
          <p:cNvPr id="3" name="Picture Placeholder 2"/>
          <p:cNvSpPr>
            <a:spLocks noGrp="1"/>
          </p:cNvSpPr>
          <p:nvPr>
            <p:ph type="pic" idx="1"/>
          </p:nvPr>
        </p:nvSpPr>
        <p:spPr>
          <a:xfrm>
            <a:off x="1792288" y="560071"/>
            <a:ext cx="5486400" cy="4167505"/>
          </a:xfrm>
        </p:spPr>
        <p:txBody>
          <a:bodyPr/>
          <a:lstStyle>
            <a:lvl1pPr marL="0" indent="0">
              <a:buNone/>
              <a:defRPr sz="15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r>
              <a:rPr lang="en-GB" altLang="en-US" dirty="0"/>
              <a:t>NETOPS/30 Summary of recommendations</a:t>
            </a:r>
          </a:p>
        </p:txBody>
      </p:sp>
      <p:sp>
        <p:nvSpPr>
          <p:cNvPr id="6" name="Slide Number Placeholder 5"/>
          <p:cNvSpPr>
            <a:spLocks noGrp="1"/>
          </p:cNvSpPr>
          <p:nvPr>
            <p:ph type="sldNum" sz="quarter" idx="11"/>
          </p:nvPr>
        </p:nvSpPr>
        <p:spPr/>
        <p:txBody>
          <a:bodyPr/>
          <a:lstStyle>
            <a:lvl1pPr>
              <a:defRPr/>
            </a:lvl1pPr>
          </a:lstStyle>
          <a:p>
            <a:fld id="{E76F93E7-8A88-4C49-B595-C88A0DA0006D}" type="slidenum">
              <a:rPr lang="en-GB" altLang="en-US" smtClean="0"/>
              <a:pPr/>
              <a:t>‹#›</a:t>
            </a:fld>
            <a:endParaRPr lang="en-GB" altLang="en-US" dirty="0"/>
          </a:p>
        </p:txBody>
      </p:sp>
    </p:spTree>
    <p:extLst>
      <p:ext uri="{BB962C8B-B14F-4D97-AF65-F5344CB8AC3E}">
        <p14:creationId xmlns:p14="http://schemas.microsoft.com/office/powerpoint/2010/main" val="82690783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77840"/>
            <a:ext cx="7352348" cy="776287"/>
          </a:xfr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14488"/>
            <a:ext cx="7352348" cy="4503737"/>
          </a:xfrm>
          <a:effectLst/>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dirty="0"/>
              <a:t>NETOPS/30 Summary of recommendations</a:t>
            </a:r>
          </a:p>
        </p:txBody>
      </p:sp>
      <p:sp>
        <p:nvSpPr>
          <p:cNvPr id="5" name="Slide Number Placeholder 4"/>
          <p:cNvSpPr>
            <a:spLocks noGrp="1"/>
          </p:cNvSpPr>
          <p:nvPr>
            <p:ph type="sldNum" sz="quarter" idx="11"/>
          </p:nvPr>
        </p:nvSpPr>
        <p:spPr/>
        <p:txBody>
          <a:bodyPr/>
          <a:lstStyle>
            <a:lvl1pPr>
              <a:defRPr/>
            </a:lvl1pPr>
          </a:lstStyle>
          <a:p>
            <a:fld id="{E76F93E7-8A88-4C49-B595-C88A0DA0006D}" type="slidenum">
              <a:rPr lang="en-GB" altLang="en-US" smtClean="0"/>
              <a:pPr/>
              <a:t>‹#›</a:t>
            </a:fld>
            <a:endParaRPr lang="en-GB" altLang="en-US" dirty="0"/>
          </a:p>
        </p:txBody>
      </p:sp>
    </p:spTree>
    <p:extLst>
      <p:ext uri="{BB962C8B-B14F-4D97-AF65-F5344CB8AC3E}">
        <p14:creationId xmlns:p14="http://schemas.microsoft.com/office/powerpoint/2010/main" val="50163988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0" y="6330696"/>
            <a:ext cx="9150766" cy="527304"/>
            <a:chOff x="0" y="6330696"/>
            <a:chExt cx="12201021" cy="527304"/>
          </a:xfrm>
        </p:grpSpPr>
        <p:sp>
          <p:nvSpPr>
            <p:cNvPr id="12" name="Rectangle 11"/>
            <p:cNvSpPr/>
            <p:nvPr userDrawn="1"/>
          </p:nvSpPr>
          <p:spPr>
            <a:xfrm>
              <a:off x="0" y="6557112"/>
              <a:ext cx="12192000" cy="3008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6"/>
            <p:cNvSpPr>
              <a:spLocks/>
            </p:cNvSpPr>
            <p:nvPr userDrawn="1"/>
          </p:nvSpPr>
          <p:spPr bwMode="auto">
            <a:xfrm>
              <a:off x="9800141" y="6330696"/>
              <a:ext cx="2400880" cy="248907"/>
            </a:xfrm>
            <a:custGeom>
              <a:avLst/>
              <a:gdLst>
                <a:gd name="T0" fmla="*/ 0 w 1423"/>
                <a:gd name="T1" fmla="*/ 80 h 80"/>
                <a:gd name="T2" fmla="*/ 1423 w 1423"/>
                <a:gd name="T3" fmla="*/ 80 h 80"/>
                <a:gd name="T4" fmla="*/ 1423 w 1423"/>
                <a:gd name="T5" fmla="*/ 0 h 80"/>
                <a:gd name="T6" fmla="*/ 80 w 1423"/>
                <a:gd name="T7" fmla="*/ 0 h 80"/>
                <a:gd name="T8" fmla="*/ 0 w 1423"/>
                <a:gd name="T9" fmla="*/ 80 h 80"/>
                <a:gd name="connsiteX0" fmla="*/ 0 w 13498"/>
                <a:gd name="connsiteY0" fmla="*/ 10000 h 10000"/>
                <a:gd name="connsiteX1" fmla="*/ 10000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8"/>
                <a:gd name="connsiteY0" fmla="*/ 10000 h 10000"/>
                <a:gd name="connsiteX1" fmla="*/ 13484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9"/>
                <a:gd name="connsiteY0" fmla="*/ 10000 h 10771"/>
                <a:gd name="connsiteX1" fmla="*/ 13498 w 13499"/>
                <a:gd name="connsiteY1" fmla="*/ 10771 h 10771"/>
                <a:gd name="connsiteX2" fmla="*/ 13498 w 13499"/>
                <a:gd name="connsiteY2" fmla="*/ 0 h 10771"/>
                <a:gd name="connsiteX3" fmla="*/ 562 w 13499"/>
                <a:gd name="connsiteY3" fmla="*/ 0 h 10771"/>
                <a:gd name="connsiteX4" fmla="*/ 0 w 13499"/>
                <a:gd name="connsiteY4" fmla="*/ 10000 h 10771"/>
                <a:gd name="connsiteX0" fmla="*/ 0 w 13499"/>
                <a:gd name="connsiteY0" fmla="*/ 18813 h 19584"/>
                <a:gd name="connsiteX1" fmla="*/ 13498 w 13499"/>
                <a:gd name="connsiteY1" fmla="*/ 19584 h 19584"/>
                <a:gd name="connsiteX2" fmla="*/ 13498 w 13499"/>
                <a:gd name="connsiteY2" fmla="*/ 8813 h 19584"/>
                <a:gd name="connsiteX3" fmla="*/ 1057 w 13499"/>
                <a:gd name="connsiteY3" fmla="*/ 0 h 19584"/>
                <a:gd name="connsiteX4" fmla="*/ 0 w 13499"/>
                <a:gd name="connsiteY4" fmla="*/ 18813 h 19584"/>
                <a:gd name="connsiteX0" fmla="*/ 0 w 13498"/>
                <a:gd name="connsiteY0" fmla="*/ 18813 h 19584"/>
                <a:gd name="connsiteX1" fmla="*/ 13498 w 13498"/>
                <a:gd name="connsiteY1" fmla="*/ 19584 h 19584"/>
                <a:gd name="connsiteX2" fmla="*/ 13487 w 13498"/>
                <a:gd name="connsiteY2" fmla="*/ 188 h 19584"/>
                <a:gd name="connsiteX3" fmla="*/ 1057 w 13498"/>
                <a:gd name="connsiteY3" fmla="*/ 0 h 19584"/>
                <a:gd name="connsiteX4" fmla="*/ 0 w 13498"/>
                <a:gd name="connsiteY4" fmla="*/ 18813 h 19584"/>
                <a:gd name="connsiteX0" fmla="*/ 0 w 13993"/>
                <a:gd name="connsiteY0" fmla="*/ 18813 h 19584"/>
                <a:gd name="connsiteX1" fmla="*/ 13498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3993"/>
                <a:gd name="connsiteY0" fmla="*/ 18813 h 19584"/>
                <a:gd name="connsiteX1" fmla="*/ 13959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4933"/>
                <a:gd name="connsiteY0" fmla="*/ 18822 h 19593"/>
                <a:gd name="connsiteX1" fmla="*/ 13959 w 14933"/>
                <a:gd name="connsiteY1" fmla="*/ 19593 h 19593"/>
                <a:gd name="connsiteX2" fmla="*/ 14933 w 14933"/>
                <a:gd name="connsiteY2" fmla="*/ 0 h 19593"/>
                <a:gd name="connsiteX3" fmla="*/ 1057 w 14933"/>
                <a:gd name="connsiteY3" fmla="*/ 9 h 19593"/>
                <a:gd name="connsiteX4" fmla="*/ 0 w 14933"/>
                <a:gd name="connsiteY4" fmla="*/ 18822 h 19593"/>
                <a:gd name="connsiteX0" fmla="*/ 0 w 14933"/>
                <a:gd name="connsiteY0" fmla="*/ 18822 h 19790"/>
                <a:gd name="connsiteX1" fmla="*/ 14932 w 14933"/>
                <a:gd name="connsiteY1" fmla="*/ 19790 h 19790"/>
                <a:gd name="connsiteX2" fmla="*/ 14933 w 14933"/>
                <a:gd name="connsiteY2" fmla="*/ 0 h 19790"/>
                <a:gd name="connsiteX3" fmla="*/ 1057 w 14933"/>
                <a:gd name="connsiteY3" fmla="*/ 9 h 19790"/>
                <a:gd name="connsiteX4" fmla="*/ 0 w 14933"/>
                <a:gd name="connsiteY4" fmla="*/ 18822 h 19790"/>
                <a:gd name="connsiteX0" fmla="*/ 0 w 14953"/>
                <a:gd name="connsiteY0" fmla="*/ 18822 h 19790"/>
                <a:gd name="connsiteX1" fmla="*/ 14953 w 14953"/>
                <a:gd name="connsiteY1" fmla="*/ 19790 h 19790"/>
                <a:gd name="connsiteX2" fmla="*/ 14933 w 14953"/>
                <a:gd name="connsiteY2" fmla="*/ 0 h 19790"/>
                <a:gd name="connsiteX3" fmla="*/ 1057 w 14953"/>
                <a:gd name="connsiteY3" fmla="*/ 9 h 19790"/>
                <a:gd name="connsiteX4" fmla="*/ 0 w 14953"/>
                <a:gd name="connsiteY4" fmla="*/ 18822 h 19790"/>
                <a:gd name="connsiteX0" fmla="*/ 0 w 14933"/>
                <a:gd name="connsiteY0" fmla="*/ 18822 h 19409"/>
                <a:gd name="connsiteX1" fmla="*/ 10584 w 14933"/>
                <a:gd name="connsiteY1" fmla="*/ 19409 h 19409"/>
                <a:gd name="connsiteX2" fmla="*/ 14933 w 14933"/>
                <a:gd name="connsiteY2" fmla="*/ 0 h 19409"/>
                <a:gd name="connsiteX3" fmla="*/ 1057 w 14933"/>
                <a:gd name="connsiteY3" fmla="*/ 9 h 19409"/>
                <a:gd name="connsiteX4" fmla="*/ 0 w 14933"/>
                <a:gd name="connsiteY4" fmla="*/ 18822 h 19409"/>
                <a:gd name="connsiteX0" fmla="*/ 0 w 10628"/>
                <a:gd name="connsiteY0" fmla="*/ 19012 h 19599"/>
                <a:gd name="connsiteX1" fmla="*/ 10584 w 10628"/>
                <a:gd name="connsiteY1" fmla="*/ 19599 h 19599"/>
                <a:gd name="connsiteX2" fmla="*/ 10628 w 10628"/>
                <a:gd name="connsiteY2" fmla="*/ 0 h 19599"/>
                <a:gd name="connsiteX3" fmla="*/ 1057 w 10628"/>
                <a:gd name="connsiteY3" fmla="*/ 199 h 19599"/>
                <a:gd name="connsiteX4" fmla="*/ 0 w 10628"/>
                <a:gd name="connsiteY4" fmla="*/ 19012 h 1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8" h="19599">
                  <a:moveTo>
                    <a:pt x="0" y="19012"/>
                  </a:moveTo>
                  <a:lnTo>
                    <a:pt x="10584" y="19599"/>
                  </a:lnTo>
                  <a:cubicBezTo>
                    <a:pt x="10589" y="16266"/>
                    <a:pt x="10623" y="3333"/>
                    <a:pt x="10628" y="0"/>
                  </a:cubicBezTo>
                  <a:lnTo>
                    <a:pt x="1057" y="199"/>
                  </a:lnTo>
                  <a:cubicBezTo>
                    <a:pt x="870" y="3532"/>
                    <a:pt x="187" y="15679"/>
                    <a:pt x="0" y="1901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026" name="Rectangle 2"/>
          <p:cNvSpPr>
            <a:spLocks noGrp="1" noChangeArrowheads="1"/>
          </p:cNvSpPr>
          <p:nvPr>
            <p:ph type="title"/>
          </p:nvPr>
        </p:nvSpPr>
        <p:spPr bwMode="auto">
          <a:xfrm>
            <a:off x="457200" y="477840"/>
            <a:ext cx="6838950"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457200" y="1614488"/>
            <a:ext cx="8229600" cy="450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9" name="Rectangle 5"/>
          <p:cNvSpPr>
            <a:spLocks noGrp="1" noChangeArrowheads="1"/>
          </p:cNvSpPr>
          <p:nvPr>
            <p:ph type="ftr" sz="quarter" idx="3"/>
          </p:nvPr>
        </p:nvSpPr>
        <p:spPr bwMode="auto">
          <a:xfrm>
            <a:off x="457200" y="6572252"/>
            <a:ext cx="41719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0000" bIns="45720" numCol="1" anchor="ctr" anchorCtr="0" compatLnSpc="1">
            <a:prstTxWarp prst="textNoShape">
              <a:avLst/>
            </a:prstTxWarp>
          </a:bodyPr>
          <a:lstStyle>
            <a:lvl1pPr algn="l">
              <a:defRPr sz="750">
                <a:solidFill>
                  <a:srgbClr val="808080"/>
                </a:solidFill>
              </a:defRPr>
            </a:lvl1pPr>
          </a:lstStyle>
          <a:p>
            <a:r>
              <a:rPr lang="en-GB" altLang="en-US" dirty="0"/>
              <a:t>NETOPS/30 Summary of recommendations</a:t>
            </a:r>
          </a:p>
        </p:txBody>
      </p:sp>
      <p:sp>
        <p:nvSpPr>
          <p:cNvPr id="1030" name="Rectangle 6"/>
          <p:cNvSpPr>
            <a:spLocks noGrp="1" noChangeArrowheads="1"/>
          </p:cNvSpPr>
          <p:nvPr>
            <p:ph type="sldNum" sz="quarter" idx="4"/>
          </p:nvPr>
        </p:nvSpPr>
        <p:spPr bwMode="auto">
          <a:xfrm>
            <a:off x="8210550" y="6572252"/>
            <a:ext cx="4762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750">
                <a:solidFill>
                  <a:srgbClr val="808080"/>
                </a:solidFill>
              </a:defRPr>
            </a:lvl1pPr>
          </a:lstStyle>
          <a:p>
            <a:fld id="{E76F93E7-8A88-4C49-B595-C88A0DA0006D}" type="slidenum">
              <a:rPr lang="en-GB" altLang="en-US" smtClean="0"/>
              <a:pPr/>
              <a:t>‹#›</a:t>
            </a:fld>
            <a:endParaRPr lang="en-GB" altLang="en-US" dirty="0"/>
          </a:p>
        </p:txBody>
      </p:sp>
      <p:sp>
        <p:nvSpPr>
          <p:cNvPr id="9" name="Rectangle 8"/>
          <p:cNvSpPr/>
          <p:nvPr/>
        </p:nvSpPr>
        <p:spPr>
          <a:xfrm>
            <a:off x="7971856" y="8218"/>
            <a:ext cx="714944" cy="1017394"/>
          </a:xfrm>
          <a:prstGeom prst="rect">
            <a:avLst/>
          </a:prstGeom>
          <a:solidFill>
            <a:schemeClr val="bg1"/>
          </a:solidFill>
          <a:ln w="3175" cmpd="sng">
            <a:solidFill>
              <a:srgbClr val="E6E6E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57669" y="124663"/>
            <a:ext cx="543317" cy="735077"/>
          </a:xfrm>
          <a:prstGeom prst="rect">
            <a:avLst/>
          </a:prstGeom>
        </p:spPr>
      </p:pic>
      <p:grpSp>
        <p:nvGrpSpPr>
          <p:cNvPr id="14" name="Group 13"/>
          <p:cNvGrpSpPr/>
          <p:nvPr userDrawn="1"/>
        </p:nvGrpSpPr>
        <p:grpSpPr>
          <a:xfrm>
            <a:off x="-1" y="6330696"/>
            <a:ext cx="9144001" cy="527304"/>
            <a:chOff x="3057020" y="6330696"/>
            <a:chExt cx="9144001" cy="527304"/>
          </a:xfrm>
        </p:grpSpPr>
        <p:sp>
          <p:nvSpPr>
            <p:cNvPr id="15" name="Rectangle 14"/>
            <p:cNvSpPr/>
            <p:nvPr userDrawn="1"/>
          </p:nvSpPr>
          <p:spPr>
            <a:xfrm>
              <a:off x="3057020" y="6557112"/>
              <a:ext cx="9134979" cy="3008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6"/>
            <p:cNvSpPr>
              <a:spLocks/>
            </p:cNvSpPr>
            <p:nvPr userDrawn="1"/>
          </p:nvSpPr>
          <p:spPr bwMode="auto">
            <a:xfrm>
              <a:off x="9800141" y="6330696"/>
              <a:ext cx="2400880" cy="248907"/>
            </a:xfrm>
            <a:custGeom>
              <a:avLst/>
              <a:gdLst>
                <a:gd name="T0" fmla="*/ 0 w 1423"/>
                <a:gd name="T1" fmla="*/ 80 h 80"/>
                <a:gd name="T2" fmla="*/ 1423 w 1423"/>
                <a:gd name="T3" fmla="*/ 80 h 80"/>
                <a:gd name="T4" fmla="*/ 1423 w 1423"/>
                <a:gd name="T5" fmla="*/ 0 h 80"/>
                <a:gd name="T6" fmla="*/ 80 w 1423"/>
                <a:gd name="T7" fmla="*/ 0 h 80"/>
                <a:gd name="T8" fmla="*/ 0 w 1423"/>
                <a:gd name="T9" fmla="*/ 80 h 80"/>
                <a:gd name="connsiteX0" fmla="*/ 0 w 13498"/>
                <a:gd name="connsiteY0" fmla="*/ 10000 h 10000"/>
                <a:gd name="connsiteX1" fmla="*/ 10000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8"/>
                <a:gd name="connsiteY0" fmla="*/ 10000 h 10000"/>
                <a:gd name="connsiteX1" fmla="*/ 13484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9"/>
                <a:gd name="connsiteY0" fmla="*/ 10000 h 10771"/>
                <a:gd name="connsiteX1" fmla="*/ 13498 w 13499"/>
                <a:gd name="connsiteY1" fmla="*/ 10771 h 10771"/>
                <a:gd name="connsiteX2" fmla="*/ 13498 w 13499"/>
                <a:gd name="connsiteY2" fmla="*/ 0 h 10771"/>
                <a:gd name="connsiteX3" fmla="*/ 562 w 13499"/>
                <a:gd name="connsiteY3" fmla="*/ 0 h 10771"/>
                <a:gd name="connsiteX4" fmla="*/ 0 w 13499"/>
                <a:gd name="connsiteY4" fmla="*/ 10000 h 10771"/>
                <a:gd name="connsiteX0" fmla="*/ 0 w 13499"/>
                <a:gd name="connsiteY0" fmla="*/ 18813 h 19584"/>
                <a:gd name="connsiteX1" fmla="*/ 13498 w 13499"/>
                <a:gd name="connsiteY1" fmla="*/ 19584 h 19584"/>
                <a:gd name="connsiteX2" fmla="*/ 13498 w 13499"/>
                <a:gd name="connsiteY2" fmla="*/ 8813 h 19584"/>
                <a:gd name="connsiteX3" fmla="*/ 1057 w 13499"/>
                <a:gd name="connsiteY3" fmla="*/ 0 h 19584"/>
                <a:gd name="connsiteX4" fmla="*/ 0 w 13499"/>
                <a:gd name="connsiteY4" fmla="*/ 18813 h 19584"/>
                <a:gd name="connsiteX0" fmla="*/ 0 w 13498"/>
                <a:gd name="connsiteY0" fmla="*/ 18813 h 19584"/>
                <a:gd name="connsiteX1" fmla="*/ 13498 w 13498"/>
                <a:gd name="connsiteY1" fmla="*/ 19584 h 19584"/>
                <a:gd name="connsiteX2" fmla="*/ 13487 w 13498"/>
                <a:gd name="connsiteY2" fmla="*/ 188 h 19584"/>
                <a:gd name="connsiteX3" fmla="*/ 1057 w 13498"/>
                <a:gd name="connsiteY3" fmla="*/ 0 h 19584"/>
                <a:gd name="connsiteX4" fmla="*/ 0 w 13498"/>
                <a:gd name="connsiteY4" fmla="*/ 18813 h 19584"/>
                <a:gd name="connsiteX0" fmla="*/ 0 w 13993"/>
                <a:gd name="connsiteY0" fmla="*/ 18813 h 19584"/>
                <a:gd name="connsiteX1" fmla="*/ 13498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3993"/>
                <a:gd name="connsiteY0" fmla="*/ 18813 h 19584"/>
                <a:gd name="connsiteX1" fmla="*/ 13959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4933"/>
                <a:gd name="connsiteY0" fmla="*/ 18822 h 19593"/>
                <a:gd name="connsiteX1" fmla="*/ 13959 w 14933"/>
                <a:gd name="connsiteY1" fmla="*/ 19593 h 19593"/>
                <a:gd name="connsiteX2" fmla="*/ 14933 w 14933"/>
                <a:gd name="connsiteY2" fmla="*/ 0 h 19593"/>
                <a:gd name="connsiteX3" fmla="*/ 1057 w 14933"/>
                <a:gd name="connsiteY3" fmla="*/ 9 h 19593"/>
                <a:gd name="connsiteX4" fmla="*/ 0 w 14933"/>
                <a:gd name="connsiteY4" fmla="*/ 18822 h 19593"/>
                <a:gd name="connsiteX0" fmla="*/ 0 w 14933"/>
                <a:gd name="connsiteY0" fmla="*/ 18822 h 19790"/>
                <a:gd name="connsiteX1" fmla="*/ 14932 w 14933"/>
                <a:gd name="connsiteY1" fmla="*/ 19790 h 19790"/>
                <a:gd name="connsiteX2" fmla="*/ 14933 w 14933"/>
                <a:gd name="connsiteY2" fmla="*/ 0 h 19790"/>
                <a:gd name="connsiteX3" fmla="*/ 1057 w 14933"/>
                <a:gd name="connsiteY3" fmla="*/ 9 h 19790"/>
                <a:gd name="connsiteX4" fmla="*/ 0 w 14933"/>
                <a:gd name="connsiteY4" fmla="*/ 18822 h 19790"/>
                <a:gd name="connsiteX0" fmla="*/ 0 w 14953"/>
                <a:gd name="connsiteY0" fmla="*/ 18822 h 19790"/>
                <a:gd name="connsiteX1" fmla="*/ 14953 w 14953"/>
                <a:gd name="connsiteY1" fmla="*/ 19790 h 19790"/>
                <a:gd name="connsiteX2" fmla="*/ 14933 w 14953"/>
                <a:gd name="connsiteY2" fmla="*/ 0 h 19790"/>
                <a:gd name="connsiteX3" fmla="*/ 1057 w 14953"/>
                <a:gd name="connsiteY3" fmla="*/ 9 h 19790"/>
                <a:gd name="connsiteX4" fmla="*/ 0 w 14953"/>
                <a:gd name="connsiteY4" fmla="*/ 18822 h 19790"/>
                <a:gd name="connsiteX0" fmla="*/ 0 w 14933"/>
                <a:gd name="connsiteY0" fmla="*/ 18822 h 19409"/>
                <a:gd name="connsiteX1" fmla="*/ 10584 w 14933"/>
                <a:gd name="connsiteY1" fmla="*/ 19409 h 19409"/>
                <a:gd name="connsiteX2" fmla="*/ 14933 w 14933"/>
                <a:gd name="connsiteY2" fmla="*/ 0 h 19409"/>
                <a:gd name="connsiteX3" fmla="*/ 1057 w 14933"/>
                <a:gd name="connsiteY3" fmla="*/ 9 h 19409"/>
                <a:gd name="connsiteX4" fmla="*/ 0 w 14933"/>
                <a:gd name="connsiteY4" fmla="*/ 18822 h 19409"/>
                <a:gd name="connsiteX0" fmla="*/ 0 w 10628"/>
                <a:gd name="connsiteY0" fmla="*/ 19012 h 19599"/>
                <a:gd name="connsiteX1" fmla="*/ 10584 w 10628"/>
                <a:gd name="connsiteY1" fmla="*/ 19599 h 19599"/>
                <a:gd name="connsiteX2" fmla="*/ 10628 w 10628"/>
                <a:gd name="connsiteY2" fmla="*/ 0 h 19599"/>
                <a:gd name="connsiteX3" fmla="*/ 1057 w 10628"/>
                <a:gd name="connsiteY3" fmla="*/ 199 h 19599"/>
                <a:gd name="connsiteX4" fmla="*/ 0 w 10628"/>
                <a:gd name="connsiteY4" fmla="*/ 19012 h 1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8" h="19599">
                  <a:moveTo>
                    <a:pt x="0" y="19012"/>
                  </a:moveTo>
                  <a:lnTo>
                    <a:pt x="10584" y="19599"/>
                  </a:lnTo>
                  <a:cubicBezTo>
                    <a:pt x="10589" y="16266"/>
                    <a:pt x="10623" y="3333"/>
                    <a:pt x="10628" y="0"/>
                  </a:cubicBezTo>
                  <a:lnTo>
                    <a:pt x="1057" y="199"/>
                  </a:lnTo>
                  <a:cubicBezTo>
                    <a:pt x="870" y="3532"/>
                    <a:pt x="187" y="15679"/>
                    <a:pt x="0" y="1901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7" name="Rectangle 16"/>
          <p:cNvSpPr/>
          <p:nvPr userDrawn="1"/>
        </p:nvSpPr>
        <p:spPr>
          <a:xfrm>
            <a:off x="7935102" y="8218"/>
            <a:ext cx="953259" cy="1017394"/>
          </a:xfrm>
          <a:prstGeom prst="rect">
            <a:avLst/>
          </a:prstGeom>
          <a:solidFill>
            <a:schemeClr val="bg1"/>
          </a:solidFill>
          <a:ln w="3175" cmpd="sng">
            <a:solidFill>
              <a:srgbClr val="E6E6E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49519" y="124662"/>
            <a:ext cx="724423" cy="735077"/>
          </a:xfrm>
          <a:prstGeom prst="rect">
            <a:avLst/>
          </a:prstGeom>
        </p:spPr>
      </p:pic>
    </p:spTree>
    <p:extLst>
      <p:ext uri="{BB962C8B-B14F-4D97-AF65-F5344CB8AC3E}">
        <p14:creationId xmlns:p14="http://schemas.microsoft.com/office/powerpoint/2010/main" val="3377360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sldNum="0" hdr="0" dt="0"/>
  <p:txStyles>
    <p:titleStyle>
      <a:lvl1pPr algn="l" rtl="0" eaLnBrk="1" fontAlgn="base" hangingPunct="1">
        <a:spcBef>
          <a:spcPct val="0"/>
        </a:spcBef>
        <a:spcAft>
          <a:spcPct val="0"/>
        </a:spcAft>
        <a:defRPr sz="2100">
          <a:solidFill>
            <a:srgbClr val="3399CC"/>
          </a:solidFill>
          <a:latin typeface="+mj-lt"/>
          <a:ea typeface="+mj-ea"/>
          <a:cs typeface="+mj-cs"/>
        </a:defRPr>
      </a:lvl1pPr>
      <a:lvl2pPr algn="l" rtl="0" eaLnBrk="1" fontAlgn="base" hangingPunct="1">
        <a:spcBef>
          <a:spcPct val="0"/>
        </a:spcBef>
        <a:spcAft>
          <a:spcPct val="0"/>
        </a:spcAft>
        <a:defRPr sz="1800">
          <a:solidFill>
            <a:srgbClr val="003366"/>
          </a:solidFill>
          <a:latin typeface="Arial" charset="0"/>
        </a:defRPr>
      </a:lvl2pPr>
      <a:lvl3pPr algn="l" rtl="0" eaLnBrk="1" fontAlgn="base" hangingPunct="1">
        <a:spcBef>
          <a:spcPct val="0"/>
        </a:spcBef>
        <a:spcAft>
          <a:spcPct val="0"/>
        </a:spcAft>
        <a:defRPr sz="1800">
          <a:solidFill>
            <a:srgbClr val="003366"/>
          </a:solidFill>
          <a:latin typeface="Arial" charset="0"/>
        </a:defRPr>
      </a:lvl3pPr>
      <a:lvl4pPr algn="l" rtl="0" eaLnBrk="1" fontAlgn="base" hangingPunct="1">
        <a:spcBef>
          <a:spcPct val="0"/>
        </a:spcBef>
        <a:spcAft>
          <a:spcPct val="0"/>
        </a:spcAft>
        <a:defRPr sz="1800">
          <a:solidFill>
            <a:srgbClr val="003366"/>
          </a:solidFill>
          <a:latin typeface="Arial" charset="0"/>
        </a:defRPr>
      </a:lvl4pPr>
      <a:lvl5pPr algn="l" rtl="0" eaLnBrk="1" fontAlgn="base" hangingPunct="1">
        <a:spcBef>
          <a:spcPct val="0"/>
        </a:spcBef>
        <a:spcAft>
          <a:spcPct val="0"/>
        </a:spcAft>
        <a:defRPr sz="1800">
          <a:solidFill>
            <a:srgbClr val="003366"/>
          </a:solidFill>
          <a:latin typeface="Arial" charset="0"/>
        </a:defRPr>
      </a:lvl5pPr>
      <a:lvl6pPr marL="342900" algn="l" rtl="0" eaLnBrk="1" fontAlgn="base" hangingPunct="1">
        <a:spcBef>
          <a:spcPct val="0"/>
        </a:spcBef>
        <a:spcAft>
          <a:spcPct val="0"/>
        </a:spcAft>
        <a:defRPr sz="1800">
          <a:solidFill>
            <a:srgbClr val="003366"/>
          </a:solidFill>
          <a:latin typeface="Arial" charset="0"/>
        </a:defRPr>
      </a:lvl6pPr>
      <a:lvl7pPr marL="685800" algn="l" rtl="0" eaLnBrk="1" fontAlgn="base" hangingPunct="1">
        <a:spcBef>
          <a:spcPct val="0"/>
        </a:spcBef>
        <a:spcAft>
          <a:spcPct val="0"/>
        </a:spcAft>
        <a:defRPr sz="1800">
          <a:solidFill>
            <a:srgbClr val="003366"/>
          </a:solidFill>
          <a:latin typeface="Arial" charset="0"/>
        </a:defRPr>
      </a:lvl7pPr>
      <a:lvl8pPr marL="1028700" algn="l" rtl="0" eaLnBrk="1" fontAlgn="base" hangingPunct="1">
        <a:spcBef>
          <a:spcPct val="0"/>
        </a:spcBef>
        <a:spcAft>
          <a:spcPct val="0"/>
        </a:spcAft>
        <a:defRPr sz="1800">
          <a:solidFill>
            <a:srgbClr val="003366"/>
          </a:solidFill>
          <a:latin typeface="Arial" charset="0"/>
        </a:defRPr>
      </a:lvl8pPr>
      <a:lvl9pPr marL="1371600" algn="l" rtl="0" eaLnBrk="1" fontAlgn="base" hangingPunct="1">
        <a:spcBef>
          <a:spcPct val="0"/>
        </a:spcBef>
        <a:spcAft>
          <a:spcPct val="0"/>
        </a:spcAft>
        <a:defRPr sz="1800">
          <a:solidFill>
            <a:srgbClr val="003366"/>
          </a:solidFill>
          <a:latin typeface="Arial" charset="0"/>
        </a:defRPr>
      </a:lvl9pPr>
    </p:titleStyle>
    <p:bodyStyle>
      <a:lvl1pPr marL="257175" indent="-257175" algn="l" rtl="0" eaLnBrk="1" fontAlgn="base" hangingPunct="1">
        <a:spcBef>
          <a:spcPct val="20000"/>
        </a:spcBef>
        <a:spcAft>
          <a:spcPct val="0"/>
        </a:spcAft>
        <a:buClr>
          <a:srgbClr val="3399CC"/>
        </a:buClr>
        <a:buFont typeface="Arial" panose="020B0604020202020204" pitchFamily="34" charset="0"/>
        <a:buChar char="•"/>
        <a:defRPr sz="1500">
          <a:solidFill>
            <a:schemeClr val="tx1"/>
          </a:solidFill>
          <a:latin typeface="+mn-lt"/>
          <a:ea typeface="+mn-ea"/>
          <a:cs typeface="+mn-cs"/>
        </a:defRPr>
      </a:lvl1pPr>
      <a:lvl2pPr marL="557213" indent="-214313" algn="l" rtl="0" eaLnBrk="1" fontAlgn="base" hangingPunct="1">
        <a:spcBef>
          <a:spcPct val="20000"/>
        </a:spcBef>
        <a:spcAft>
          <a:spcPct val="0"/>
        </a:spcAft>
        <a:buClr>
          <a:srgbClr val="3399CC"/>
        </a:buClr>
        <a:buFont typeface="Arial" panose="020B0604020202020204" pitchFamily="34" charset="0"/>
        <a:buChar char="•"/>
        <a:defRPr>
          <a:solidFill>
            <a:schemeClr val="tx1"/>
          </a:solidFill>
          <a:latin typeface="+mn-lt"/>
        </a:defRPr>
      </a:lvl2pPr>
      <a:lvl3pPr marL="857250" indent="-171450" algn="l" rtl="0" eaLnBrk="1" fontAlgn="base" hangingPunct="1">
        <a:spcBef>
          <a:spcPct val="20000"/>
        </a:spcBef>
        <a:spcAft>
          <a:spcPct val="0"/>
        </a:spcAft>
        <a:buClr>
          <a:srgbClr val="3399CC"/>
        </a:buClr>
        <a:buFont typeface="Arial" panose="020B0604020202020204" pitchFamily="34" charset="0"/>
        <a:buChar char="•"/>
        <a:defRPr sz="1200">
          <a:solidFill>
            <a:schemeClr val="tx1"/>
          </a:solidFill>
          <a:latin typeface="+mn-lt"/>
        </a:defRPr>
      </a:lvl3pPr>
      <a:lvl4pPr marL="1200150" indent="-171450" algn="l" rtl="0" eaLnBrk="1" fontAlgn="base" hangingPunct="1">
        <a:spcBef>
          <a:spcPct val="20000"/>
        </a:spcBef>
        <a:spcAft>
          <a:spcPct val="0"/>
        </a:spcAft>
        <a:buClr>
          <a:srgbClr val="3399CC"/>
        </a:buClr>
        <a:buFont typeface="Arial" panose="020B0604020202020204" pitchFamily="34" charset="0"/>
        <a:buChar char="•"/>
        <a:defRPr sz="1050">
          <a:solidFill>
            <a:schemeClr val="tx1"/>
          </a:solidFill>
          <a:latin typeface="+mn-lt"/>
        </a:defRPr>
      </a:lvl4pPr>
      <a:lvl5pPr marL="1543050" indent="-171450" algn="l" rtl="0" eaLnBrk="1" fontAlgn="base" hangingPunct="1">
        <a:spcBef>
          <a:spcPct val="20000"/>
        </a:spcBef>
        <a:spcAft>
          <a:spcPct val="0"/>
        </a:spcAft>
        <a:buClr>
          <a:srgbClr val="3399CC"/>
        </a:buClr>
        <a:buFont typeface="Arial" panose="020B0604020202020204" pitchFamily="34" charset="0"/>
        <a:buChar char="•"/>
        <a:defRPr sz="900">
          <a:solidFill>
            <a:schemeClr val="tx1"/>
          </a:solidFill>
          <a:latin typeface="+mn-lt"/>
        </a:defRPr>
      </a:lvl5pPr>
      <a:lvl6pPr marL="18859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6pPr>
      <a:lvl7pPr marL="22288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7pPr>
      <a:lvl8pPr marL="25717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8pPr>
      <a:lvl9pPr marL="29146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8" name="Rectangle 8"/>
          <p:cNvSpPr>
            <a:spLocks noGrp="1" noChangeArrowheads="1"/>
          </p:cNvSpPr>
          <p:nvPr>
            <p:ph type="ctrTitle"/>
          </p:nvPr>
        </p:nvSpPr>
        <p:spPr>
          <a:xfrm>
            <a:off x="684212" y="1220046"/>
            <a:ext cx="6399214" cy="2208956"/>
          </a:xfrm>
        </p:spPr>
        <p:txBody>
          <a:bodyPr lIns="0" tIns="0" rIns="0" bIns="0"/>
          <a:lstStyle/>
          <a:p>
            <a:r>
              <a:rPr lang="en-US" altLang="en-US" dirty="0"/>
              <a:t>European TBO implementation </a:t>
            </a:r>
            <a:br>
              <a:rPr lang="en-US" altLang="en-US" dirty="0"/>
            </a:br>
            <a:r>
              <a:rPr lang="en-US" altLang="en-US" dirty="0"/>
              <a:t>Network Manager perspective</a:t>
            </a:r>
          </a:p>
        </p:txBody>
      </p:sp>
      <p:sp>
        <p:nvSpPr>
          <p:cNvPr id="122889" name="Rectangle 9"/>
          <p:cNvSpPr>
            <a:spLocks noGrp="1" noChangeArrowheads="1"/>
          </p:cNvSpPr>
          <p:nvPr>
            <p:ph type="subTitle" idx="1"/>
          </p:nvPr>
        </p:nvSpPr>
        <p:spPr>
          <a:xfrm>
            <a:off x="684212" y="3429002"/>
            <a:ext cx="6399214" cy="900113"/>
          </a:xfrm>
        </p:spPr>
        <p:txBody>
          <a:bodyPr lIns="0" tIns="72000" rIns="0" bIns="0" anchor="t" anchorCtr="0"/>
          <a:lstStyle/>
          <a:p>
            <a:r>
              <a:rPr lang="en-GB" sz="1800" dirty="0"/>
              <a:t>Presented by EUROCONTROL Network Manager</a:t>
            </a:r>
          </a:p>
        </p:txBody>
      </p:sp>
      <p:sp>
        <p:nvSpPr>
          <p:cNvPr id="122890" name="Text Box 10"/>
          <p:cNvSpPr txBox="1">
            <a:spLocks noChangeArrowheads="1"/>
          </p:cNvSpPr>
          <p:nvPr/>
        </p:nvSpPr>
        <p:spPr bwMode="auto">
          <a:xfrm>
            <a:off x="684212" y="4478655"/>
            <a:ext cx="44249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25000"/>
              </a:spcBef>
            </a:pPr>
            <a:r>
              <a:rPr lang="en-GB" altLang="en-US" sz="1200" dirty="0">
                <a:solidFill>
                  <a:schemeClr val="bg1"/>
                </a:solidFill>
              </a:rPr>
              <a:t>05 June 2024</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463" y="1008091"/>
            <a:ext cx="5340245" cy="692357"/>
          </a:xfrm>
        </p:spPr>
        <p:txBody>
          <a:bodyPr/>
          <a:lstStyle/>
          <a:p>
            <a:pPr lvl="1" algn="ctr"/>
            <a:r>
              <a:rPr lang="en-US" sz="2100" dirty="0"/>
              <a:t>Required improvements </a:t>
            </a:r>
            <a:endParaRPr lang="en-GB" sz="2100" b="1" dirty="0">
              <a:latin typeface="Arial" panose="020B0604020202020204" pitchFamily="34" charset="0"/>
              <a:ea typeface="Times New Roman" panose="02020603050405020304" pitchFamily="18" charset="0"/>
              <a:cs typeface="Arial" panose="020B0604020202020204" pitchFamily="34" charset="0"/>
            </a:endParaRPr>
          </a:p>
        </p:txBody>
      </p:sp>
      <p:sp>
        <p:nvSpPr>
          <p:cNvPr id="5" name="Content Placeholder 4"/>
          <p:cNvSpPr>
            <a:spLocks noGrp="1"/>
          </p:cNvSpPr>
          <p:nvPr>
            <p:ph idx="1"/>
          </p:nvPr>
        </p:nvSpPr>
        <p:spPr>
          <a:xfrm>
            <a:off x="1118586" y="1402672"/>
            <a:ext cx="6676008" cy="4705165"/>
          </a:xfrm>
        </p:spPr>
        <p:txBody>
          <a:bodyPr/>
          <a:lstStyle/>
          <a:p>
            <a:r>
              <a:rPr lang="en-GB" sz="1350" dirty="0"/>
              <a:t>Network 4DT CONOPS groups the trajectory management process into </a:t>
            </a:r>
            <a:r>
              <a:rPr lang="en-GB" sz="1350" b="1" dirty="0"/>
              <a:t>three clusters </a:t>
            </a:r>
            <a:r>
              <a:rPr lang="en-GB" sz="1350" dirty="0"/>
              <a:t>as:</a:t>
            </a:r>
          </a:p>
          <a:p>
            <a:pPr lvl="1"/>
            <a:r>
              <a:rPr lang="en-GB" dirty="0"/>
              <a:t>Pre-departure phase;</a:t>
            </a:r>
          </a:p>
          <a:p>
            <a:pPr lvl="1"/>
            <a:r>
              <a:rPr lang="en-GB" dirty="0"/>
              <a:t>Departure preparation phase;</a:t>
            </a:r>
          </a:p>
          <a:p>
            <a:pPr lvl="1"/>
            <a:r>
              <a:rPr lang="en-GB" dirty="0"/>
              <a:t>Flight execution phase;</a:t>
            </a:r>
          </a:p>
          <a:p>
            <a:r>
              <a:rPr lang="en-GB" sz="1350" dirty="0"/>
              <a:t>Besides these three clusters, this document also addresses the identified improvements of the </a:t>
            </a:r>
            <a:r>
              <a:rPr lang="en-GB" sz="1350" b="1" dirty="0"/>
              <a:t>other trajectory management processes </a:t>
            </a:r>
            <a:r>
              <a:rPr lang="en-GB" sz="1350" dirty="0"/>
              <a:t>(VFR flight planning, OAT flight planning, Flow and airspace data exchanges, Adverse Weather, Flight planning for new entrants).</a:t>
            </a:r>
          </a:p>
          <a:p>
            <a:r>
              <a:rPr lang="en-GB" sz="1350" dirty="0"/>
              <a:t>The main goal of this CONOPS is </a:t>
            </a:r>
            <a:r>
              <a:rPr lang="en-GB" sz="1350" b="1" dirty="0"/>
              <a:t>to establish a common agreed trajectory </a:t>
            </a:r>
            <a:r>
              <a:rPr lang="en-GB" sz="1350" dirty="0"/>
              <a:t>that can be shared, revised and used by all Operational Stakeholders. </a:t>
            </a:r>
          </a:p>
          <a:p>
            <a:r>
              <a:rPr lang="en-GB" sz="1350" dirty="0"/>
              <a:t>This common agreed trajectory could be used by different Stakeholders and different ATM services and roles ( </a:t>
            </a:r>
            <a:r>
              <a:rPr lang="en-GB" sz="1350" b="1" dirty="0"/>
              <a:t>ATFCM, extended planner, multi-sector planner</a:t>
            </a:r>
            <a:r>
              <a:rPr lang="en-GB" sz="1350" dirty="0"/>
              <a:t>). It should be stressed that the agreed trajectory (</a:t>
            </a:r>
            <a:r>
              <a:rPr lang="en-GB" sz="1350" b="1" dirty="0"/>
              <a:t>NM trajectory services</a:t>
            </a:r>
            <a:r>
              <a:rPr lang="en-GB" sz="1350" dirty="0"/>
              <a:t>) by no means intends to be used for tactical ATC. </a:t>
            </a:r>
          </a:p>
        </p:txBody>
      </p:sp>
    </p:spTree>
    <p:extLst>
      <p:ext uri="{BB962C8B-B14F-4D97-AF65-F5344CB8AC3E}">
        <p14:creationId xmlns:p14="http://schemas.microsoft.com/office/powerpoint/2010/main" val="237732436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237" y="220395"/>
            <a:ext cx="5750719" cy="348981"/>
          </a:xfrm>
        </p:spPr>
        <p:txBody>
          <a:bodyPr/>
          <a:lstStyle/>
          <a:p>
            <a:pPr lvl="1" algn="ctr"/>
            <a:r>
              <a:rPr lang="en-GB" b="1" dirty="0">
                <a:latin typeface="Arial" panose="020B0604020202020204" pitchFamily="34" charset="0"/>
                <a:ea typeface="Times New Roman" panose="02020603050405020304" pitchFamily="18" charset="0"/>
                <a:cs typeface="Arial" panose="020B0604020202020204" pitchFamily="34" charset="0"/>
              </a:rPr>
              <a:t>Stakeholder components in pre-departure phase</a:t>
            </a:r>
          </a:p>
        </p:txBody>
      </p:sp>
      <p:cxnSp>
        <p:nvCxnSpPr>
          <p:cNvPr id="11" name="Straight Arrow Connector 10">
            <a:extLst>
              <a:ext uri="{FF2B5EF4-FFF2-40B4-BE49-F238E27FC236}">
                <a16:creationId xmlns:a16="http://schemas.microsoft.com/office/drawing/2014/main" id="{A2CCDE45-DAA1-2137-5F69-08B4F67A4334}"/>
              </a:ext>
            </a:extLst>
          </p:cNvPr>
          <p:cNvCxnSpPr>
            <a:cxnSpLocks/>
          </p:cNvCxnSpPr>
          <p:nvPr/>
        </p:nvCxnSpPr>
        <p:spPr>
          <a:xfrm>
            <a:off x="5858503" y="3870704"/>
            <a:ext cx="1758159" cy="0"/>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5B2035-154A-F1BD-F05C-C8C927628C4A}"/>
              </a:ext>
            </a:extLst>
          </p:cNvPr>
          <p:cNvSpPr txBox="1"/>
          <p:nvPr/>
        </p:nvSpPr>
        <p:spPr>
          <a:xfrm>
            <a:off x="6216365" y="3151902"/>
            <a:ext cx="1106897" cy="1384995"/>
          </a:xfrm>
          <a:prstGeom prst="rect">
            <a:avLst/>
          </a:prstGeom>
          <a:solidFill>
            <a:schemeClr val="bg1"/>
          </a:solidFill>
        </p:spPr>
        <p:txBody>
          <a:bodyPr wrap="square" rtlCol="0">
            <a:spAutoFit/>
          </a:bodyPr>
          <a:lstStyle>
            <a:defPPr>
              <a:defRPr lang="en-GB"/>
            </a:defPPr>
            <a:lvl1pPr algn="ctr">
              <a:defRPr sz="1200">
                <a:solidFill>
                  <a:srgbClr val="7030A0"/>
                </a:solidFill>
              </a:defRPr>
            </a:lvl1pPr>
          </a:lstStyle>
          <a:p>
            <a:r>
              <a:rPr lang="en-US" sz="1200" dirty="0">
                <a:solidFill>
                  <a:srgbClr val="A3761D"/>
                </a:solidFill>
                <a:latin typeface="Bahnschrift Light" panose="020B0502040204020203" pitchFamily="34" charset="0"/>
              </a:rPr>
              <a:t>NM trajectory service  (distribution of ground agreed trajectory)</a:t>
            </a:r>
          </a:p>
        </p:txBody>
      </p:sp>
      <p:cxnSp>
        <p:nvCxnSpPr>
          <p:cNvPr id="18" name="Straight Arrow Connector 17">
            <a:extLst>
              <a:ext uri="{FF2B5EF4-FFF2-40B4-BE49-F238E27FC236}">
                <a16:creationId xmlns:a16="http://schemas.microsoft.com/office/drawing/2014/main" id="{CBFDE314-8464-8CB8-D770-69E6A5D7514F}"/>
              </a:ext>
            </a:extLst>
          </p:cNvPr>
          <p:cNvCxnSpPr>
            <a:cxnSpLocks/>
          </p:cNvCxnSpPr>
          <p:nvPr/>
        </p:nvCxnSpPr>
        <p:spPr>
          <a:xfrm flipV="1">
            <a:off x="3244651" y="4162646"/>
            <a:ext cx="0" cy="1479869"/>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0941433-1A39-DF31-7DA0-962E4B14FB6E}"/>
              </a:ext>
            </a:extLst>
          </p:cNvPr>
          <p:cNvSpPr txBox="1"/>
          <p:nvPr/>
        </p:nvSpPr>
        <p:spPr>
          <a:xfrm>
            <a:off x="2795763" y="4780420"/>
            <a:ext cx="948354" cy="276999"/>
          </a:xfrm>
          <a:prstGeom prst="rect">
            <a:avLst/>
          </a:prstGeom>
          <a:solidFill>
            <a:schemeClr val="bg1"/>
          </a:solidFill>
        </p:spPr>
        <p:txBody>
          <a:bodyPr wrap="square" rtlCol="0">
            <a:spAutoFit/>
          </a:bodyPr>
          <a:lstStyle>
            <a:defPPr>
              <a:defRPr lang="en-GB"/>
            </a:defPPr>
            <a:lvl1pPr algn="ctr">
              <a:defRPr sz="1200">
                <a:solidFill>
                  <a:srgbClr val="7030A0"/>
                </a:solidFill>
              </a:defRPr>
            </a:lvl1pPr>
          </a:lstStyle>
          <a:p>
            <a:pPr algn="ctr"/>
            <a:r>
              <a:rPr lang="en-GB" dirty="0">
                <a:solidFill>
                  <a:srgbClr val="A3761D"/>
                </a:solidFill>
                <a:latin typeface="Bahnschrift Light" panose="020B0502040204020203" pitchFamily="34" charset="0"/>
              </a:rPr>
              <a:t>P-DPI</a:t>
            </a:r>
          </a:p>
        </p:txBody>
      </p:sp>
      <p:cxnSp>
        <p:nvCxnSpPr>
          <p:cNvPr id="20" name="Straight Arrow Connector 19">
            <a:extLst>
              <a:ext uri="{FF2B5EF4-FFF2-40B4-BE49-F238E27FC236}">
                <a16:creationId xmlns:a16="http://schemas.microsoft.com/office/drawing/2014/main" id="{AB0BDFE7-1AA7-1A60-A7E3-B07E51C1FAF0}"/>
              </a:ext>
            </a:extLst>
          </p:cNvPr>
          <p:cNvCxnSpPr>
            <a:cxnSpLocks/>
          </p:cNvCxnSpPr>
          <p:nvPr/>
        </p:nvCxnSpPr>
        <p:spPr>
          <a:xfrm>
            <a:off x="1347692" y="3049257"/>
            <a:ext cx="1553504" cy="0"/>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CE6CF21-866F-845F-45C1-0355874E8BE7}"/>
              </a:ext>
            </a:extLst>
          </p:cNvPr>
          <p:cNvSpPr txBox="1"/>
          <p:nvPr/>
        </p:nvSpPr>
        <p:spPr>
          <a:xfrm>
            <a:off x="1594041" y="2901226"/>
            <a:ext cx="1034699" cy="276999"/>
          </a:xfrm>
          <a:prstGeom prst="rect">
            <a:avLst/>
          </a:prstGeom>
          <a:solidFill>
            <a:schemeClr val="bg1"/>
          </a:solidFill>
        </p:spPr>
        <p:txBody>
          <a:bodyPr wrap="square" rtlCol="0">
            <a:spAutoFit/>
          </a:bodyPr>
          <a:lstStyle>
            <a:defPPr>
              <a:defRPr lang="en-GB"/>
            </a:defPPr>
            <a:lvl1pPr algn="ctr">
              <a:defRPr sz="1200">
                <a:solidFill>
                  <a:srgbClr val="0070C0"/>
                </a:solidFill>
              </a:defRPr>
            </a:lvl1pPr>
          </a:lstStyle>
          <a:p>
            <a:r>
              <a:rPr lang="en-GB" dirty="0" err="1">
                <a:solidFill>
                  <a:srgbClr val="A3761D"/>
                </a:solidFill>
                <a:latin typeface="Bahnschrift Light" panose="020B0502040204020203" pitchFamily="34" charset="0"/>
              </a:rPr>
              <a:t>eFPL</a:t>
            </a:r>
            <a:r>
              <a:rPr lang="en-GB" dirty="0">
                <a:solidFill>
                  <a:srgbClr val="A3761D"/>
                </a:solidFill>
                <a:latin typeface="Bahnschrift Light" panose="020B0502040204020203" pitchFamily="34" charset="0"/>
              </a:rPr>
              <a:t> filing</a:t>
            </a:r>
          </a:p>
        </p:txBody>
      </p:sp>
      <p:sp>
        <p:nvSpPr>
          <p:cNvPr id="31" name="TextBox 30">
            <a:extLst>
              <a:ext uri="{FF2B5EF4-FFF2-40B4-BE49-F238E27FC236}">
                <a16:creationId xmlns:a16="http://schemas.microsoft.com/office/drawing/2014/main" id="{63AA2908-B968-6DCC-7160-0DFB806BBFA1}"/>
              </a:ext>
            </a:extLst>
          </p:cNvPr>
          <p:cNvSpPr txBox="1"/>
          <p:nvPr/>
        </p:nvSpPr>
        <p:spPr>
          <a:xfrm>
            <a:off x="4544580" y="3685965"/>
            <a:ext cx="991471" cy="461665"/>
          </a:xfrm>
          <a:prstGeom prst="rect">
            <a:avLst/>
          </a:prstGeom>
          <a:solidFill>
            <a:schemeClr val="bg1"/>
          </a:solidFill>
        </p:spPr>
        <p:txBody>
          <a:bodyPr wrap="square" rtlCol="0">
            <a:spAutoFit/>
          </a:bodyPr>
          <a:lstStyle>
            <a:defPPr>
              <a:defRPr lang="en-GB"/>
            </a:defPPr>
            <a:lvl1pPr algn="ctr">
              <a:defRPr sz="1200">
                <a:solidFill>
                  <a:srgbClr val="7030A0"/>
                </a:solidFill>
              </a:defRPr>
            </a:lvl1pPr>
          </a:lstStyle>
          <a:p>
            <a:pPr algn="ctr"/>
            <a:r>
              <a:rPr lang="en-GB" dirty="0">
                <a:solidFill>
                  <a:srgbClr val="A3761D"/>
                </a:solidFill>
                <a:latin typeface="Bahnschrift Light" panose="020B0502040204020203" pitchFamily="34" charset="0"/>
              </a:rPr>
              <a:t>TT distribution</a:t>
            </a:r>
          </a:p>
        </p:txBody>
      </p:sp>
      <p:sp>
        <p:nvSpPr>
          <p:cNvPr id="32" name="Rounded Rectangle 2">
            <a:extLst>
              <a:ext uri="{FF2B5EF4-FFF2-40B4-BE49-F238E27FC236}">
                <a16:creationId xmlns:a16="http://schemas.microsoft.com/office/drawing/2014/main" id="{58395EBC-C670-B63E-9C94-3E62235F4A8C}"/>
              </a:ext>
            </a:extLst>
          </p:cNvPr>
          <p:cNvSpPr/>
          <p:nvPr/>
        </p:nvSpPr>
        <p:spPr>
          <a:xfrm>
            <a:off x="2921321" y="2057379"/>
            <a:ext cx="2961220" cy="208171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bg1"/>
                </a:solidFill>
                <a:latin typeface="Bahnschrift Light" panose="020B0502040204020203" pitchFamily="34" charset="0"/>
              </a:rPr>
              <a:t>NM</a:t>
            </a:r>
          </a:p>
        </p:txBody>
      </p:sp>
      <p:sp>
        <p:nvSpPr>
          <p:cNvPr id="34" name="Oval 33">
            <a:extLst>
              <a:ext uri="{FF2B5EF4-FFF2-40B4-BE49-F238E27FC236}">
                <a16:creationId xmlns:a16="http://schemas.microsoft.com/office/drawing/2014/main" id="{07A98485-2C77-1890-AFED-C2FAAE23BD33}"/>
              </a:ext>
            </a:extLst>
          </p:cNvPr>
          <p:cNvSpPr/>
          <p:nvPr/>
        </p:nvSpPr>
        <p:spPr>
          <a:xfrm>
            <a:off x="3269940" y="2141094"/>
            <a:ext cx="1961008" cy="183053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ahnschrift Light" panose="020B0502040204020203" pitchFamily="34" charset="0"/>
            </a:endParaRPr>
          </a:p>
          <a:p>
            <a:pPr algn="ctr"/>
            <a:endParaRPr lang="en-GB" dirty="0">
              <a:latin typeface="Bahnschrift Light" panose="020B0502040204020203" pitchFamily="34" charset="0"/>
            </a:endParaRPr>
          </a:p>
          <a:p>
            <a:r>
              <a:rPr lang="en-GB" dirty="0" err="1">
                <a:latin typeface="Bahnschrift Light" panose="020B0502040204020203" pitchFamily="34" charset="0"/>
              </a:rPr>
              <a:t>iNM</a:t>
            </a:r>
            <a:endParaRPr lang="en-GB" dirty="0">
              <a:latin typeface="Bahnschrift Light" panose="020B0502040204020203" pitchFamily="34" charset="0"/>
            </a:endParaRPr>
          </a:p>
          <a:p>
            <a:pPr algn="ctr"/>
            <a:endParaRPr lang="en-GB" dirty="0">
              <a:latin typeface="Bahnschrift Light" panose="020B0502040204020203" pitchFamily="34" charset="0"/>
            </a:endParaRPr>
          </a:p>
          <a:p>
            <a:pPr algn="ctr"/>
            <a:endParaRPr lang="en-GB" dirty="0">
              <a:latin typeface="Bahnschrift Light" panose="020B0502040204020203" pitchFamily="34" charset="0"/>
            </a:endParaRPr>
          </a:p>
        </p:txBody>
      </p:sp>
      <p:sp>
        <p:nvSpPr>
          <p:cNvPr id="36" name="Rounded Rectangle 47">
            <a:extLst>
              <a:ext uri="{FF2B5EF4-FFF2-40B4-BE49-F238E27FC236}">
                <a16:creationId xmlns:a16="http://schemas.microsoft.com/office/drawing/2014/main" id="{96212FD4-F0C0-DE24-12FF-1B472676EAA6}"/>
              </a:ext>
            </a:extLst>
          </p:cNvPr>
          <p:cNvSpPr/>
          <p:nvPr/>
        </p:nvSpPr>
        <p:spPr>
          <a:xfrm>
            <a:off x="4069597" y="3065249"/>
            <a:ext cx="991432" cy="57348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rPr>
              <a:t>ASM/ATFCM impact</a:t>
            </a:r>
          </a:p>
        </p:txBody>
      </p:sp>
      <p:sp>
        <p:nvSpPr>
          <p:cNvPr id="37" name="Rounded Rectangle 48">
            <a:extLst>
              <a:ext uri="{FF2B5EF4-FFF2-40B4-BE49-F238E27FC236}">
                <a16:creationId xmlns:a16="http://schemas.microsoft.com/office/drawing/2014/main" id="{3E60A89D-75A3-D56E-7869-F8B798CBB8D6}"/>
              </a:ext>
            </a:extLst>
          </p:cNvPr>
          <p:cNvSpPr/>
          <p:nvPr/>
        </p:nvSpPr>
        <p:spPr>
          <a:xfrm>
            <a:off x="4147916" y="2480449"/>
            <a:ext cx="852161" cy="51018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rPr>
              <a:t>NM trajectory building</a:t>
            </a:r>
          </a:p>
        </p:txBody>
      </p:sp>
      <p:cxnSp>
        <p:nvCxnSpPr>
          <p:cNvPr id="41" name="Straight Arrow Connector 40">
            <a:extLst>
              <a:ext uri="{FF2B5EF4-FFF2-40B4-BE49-F238E27FC236}">
                <a16:creationId xmlns:a16="http://schemas.microsoft.com/office/drawing/2014/main" id="{FEB3FBB2-42E9-E945-4926-967305992FE5}"/>
              </a:ext>
            </a:extLst>
          </p:cNvPr>
          <p:cNvCxnSpPr>
            <a:cxnSpLocks/>
          </p:cNvCxnSpPr>
          <p:nvPr/>
        </p:nvCxnSpPr>
        <p:spPr>
          <a:xfrm>
            <a:off x="5895821" y="2322600"/>
            <a:ext cx="1735246" cy="0"/>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12EC5DE-D91D-44D2-672D-4129ABBF5AF6}"/>
              </a:ext>
            </a:extLst>
          </p:cNvPr>
          <p:cNvSpPr txBox="1"/>
          <p:nvPr/>
        </p:nvSpPr>
        <p:spPr>
          <a:xfrm>
            <a:off x="6217872" y="2129904"/>
            <a:ext cx="1077018" cy="461665"/>
          </a:xfrm>
          <a:prstGeom prst="rect">
            <a:avLst/>
          </a:prstGeom>
          <a:solidFill>
            <a:schemeClr val="bg1"/>
          </a:solidFill>
        </p:spPr>
        <p:txBody>
          <a:bodyPr wrap="square" rtlCol="0">
            <a:spAutoFit/>
          </a:bodyPr>
          <a:lstStyle>
            <a:defPPr>
              <a:defRPr lang="en-GB"/>
            </a:defPPr>
            <a:lvl1pPr algn="ctr">
              <a:defRPr sz="1200">
                <a:solidFill>
                  <a:srgbClr val="7030A0"/>
                </a:solidFill>
              </a:defRPr>
            </a:lvl1pPr>
          </a:lstStyle>
          <a:p>
            <a:r>
              <a:rPr lang="en-GB" dirty="0">
                <a:solidFill>
                  <a:srgbClr val="A3761D"/>
                </a:solidFill>
                <a:latin typeface="Bahnschrift Light" panose="020B0502040204020203" pitchFamily="34" charset="0"/>
              </a:rPr>
              <a:t>Distribution service</a:t>
            </a:r>
          </a:p>
        </p:txBody>
      </p:sp>
      <p:sp>
        <p:nvSpPr>
          <p:cNvPr id="43" name="Rectangle: Rounded Corners 42">
            <a:extLst>
              <a:ext uri="{FF2B5EF4-FFF2-40B4-BE49-F238E27FC236}">
                <a16:creationId xmlns:a16="http://schemas.microsoft.com/office/drawing/2014/main" id="{C87AEF1A-5916-9E9B-AE29-859B4C5B78C0}"/>
              </a:ext>
            </a:extLst>
          </p:cNvPr>
          <p:cNvSpPr/>
          <p:nvPr/>
        </p:nvSpPr>
        <p:spPr>
          <a:xfrm>
            <a:off x="254989" y="2054919"/>
            <a:ext cx="1066799" cy="2080369"/>
          </a:xfrm>
          <a:prstGeom prst="roundRect">
            <a:avLst/>
          </a:prstGeom>
          <a:solidFill>
            <a:srgbClr val="69A1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Bahnschrift Light" panose="020B0502040204020203" pitchFamily="34" charset="0"/>
              </a:rPr>
              <a:t>Airspace Users</a:t>
            </a:r>
          </a:p>
        </p:txBody>
      </p:sp>
      <p:sp>
        <p:nvSpPr>
          <p:cNvPr id="45" name="Rectangle: Rounded Corners 44">
            <a:extLst>
              <a:ext uri="{FF2B5EF4-FFF2-40B4-BE49-F238E27FC236}">
                <a16:creationId xmlns:a16="http://schemas.microsoft.com/office/drawing/2014/main" id="{5A7FAC6A-879B-6AEC-53A7-21C74D3E14CF}"/>
              </a:ext>
            </a:extLst>
          </p:cNvPr>
          <p:cNvSpPr/>
          <p:nvPr/>
        </p:nvSpPr>
        <p:spPr>
          <a:xfrm>
            <a:off x="7631067" y="3297874"/>
            <a:ext cx="1153434" cy="120185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Bahnschrift Light" panose="020B0502040204020203" pitchFamily="34" charset="0"/>
              </a:rPr>
              <a:t>Subscribed Users</a:t>
            </a:r>
          </a:p>
        </p:txBody>
      </p:sp>
      <p:sp>
        <p:nvSpPr>
          <p:cNvPr id="46" name="Rectangle: Rounded Corners 45">
            <a:extLst>
              <a:ext uri="{FF2B5EF4-FFF2-40B4-BE49-F238E27FC236}">
                <a16:creationId xmlns:a16="http://schemas.microsoft.com/office/drawing/2014/main" id="{50C8D4F2-DE6B-B552-FCDF-5FDFF42C3B04}"/>
              </a:ext>
            </a:extLst>
          </p:cNvPr>
          <p:cNvSpPr/>
          <p:nvPr/>
        </p:nvSpPr>
        <p:spPr>
          <a:xfrm>
            <a:off x="1321788" y="5594790"/>
            <a:ext cx="2590216" cy="723595"/>
          </a:xfrm>
          <a:prstGeom prst="roundRect">
            <a:avLst/>
          </a:prstGeom>
          <a:solidFill>
            <a:srgbClr val="E7AB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Bahnschrift Light" panose="020B0502040204020203" pitchFamily="34" charset="0"/>
              </a:rPr>
              <a:t>Airports</a:t>
            </a:r>
          </a:p>
        </p:txBody>
      </p:sp>
      <p:sp>
        <p:nvSpPr>
          <p:cNvPr id="47" name="Rectangle: Rounded Corners 46">
            <a:extLst>
              <a:ext uri="{FF2B5EF4-FFF2-40B4-BE49-F238E27FC236}">
                <a16:creationId xmlns:a16="http://schemas.microsoft.com/office/drawing/2014/main" id="{5A441634-F1DB-43C3-3730-E2D50CAB8D39}"/>
              </a:ext>
            </a:extLst>
          </p:cNvPr>
          <p:cNvSpPr/>
          <p:nvPr/>
        </p:nvSpPr>
        <p:spPr>
          <a:xfrm>
            <a:off x="4508017" y="5599157"/>
            <a:ext cx="2686474" cy="72359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Bahnschrift Light" panose="020B0502040204020203" pitchFamily="34" charset="0"/>
              </a:rPr>
              <a:t>ATM community (ANSP, AU, airport) </a:t>
            </a:r>
          </a:p>
        </p:txBody>
      </p:sp>
      <p:sp>
        <p:nvSpPr>
          <p:cNvPr id="54" name="Rectangle: Rounded Corners 53">
            <a:extLst>
              <a:ext uri="{FF2B5EF4-FFF2-40B4-BE49-F238E27FC236}">
                <a16:creationId xmlns:a16="http://schemas.microsoft.com/office/drawing/2014/main" id="{4F00B72C-A977-D0E7-AE3D-B2483BCE3B42}"/>
              </a:ext>
            </a:extLst>
          </p:cNvPr>
          <p:cNvSpPr/>
          <p:nvPr/>
        </p:nvSpPr>
        <p:spPr>
          <a:xfrm>
            <a:off x="7644347" y="1778178"/>
            <a:ext cx="1184831" cy="1271079"/>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Bahnschrift Light" panose="020B0502040204020203" pitchFamily="34" charset="0"/>
              </a:rPr>
              <a:t>Traversed ATS units and other subscribers</a:t>
            </a:r>
          </a:p>
        </p:txBody>
      </p:sp>
      <p:cxnSp>
        <p:nvCxnSpPr>
          <p:cNvPr id="55" name="Straight Arrow Connector 54">
            <a:extLst>
              <a:ext uri="{FF2B5EF4-FFF2-40B4-BE49-F238E27FC236}">
                <a16:creationId xmlns:a16="http://schemas.microsoft.com/office/drawing/2014/main" id="{D870EF2E-B863-BA88-4A45-25A7075300C9}"/>
              </a:ext>
            </a:extLst>
          </p:cNvPr>
          <p:cNvCxnSpPr>
            <a:cxnSpLocks/>
          </p:cNvCxnSpPr>
          <p:nvPr/>
        </p:nvCxnSpPr>
        <p:spPr>
          <a:xfrm flipV="1">
            <a:off x="5536051" y="4147630"/>
            <a:ext cx="0" cy="1447160"/>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8557060-8F62-4202-A02F-1BF57822FD6A}"/>
              </a:ext>
            </a:extLst>
          </p:cNvPr>
          <p:cNvCxnSpPr>
            <a:cxnSpLocks/>
          </p:cNvCxnSpPr>
          <p:nvPr/>
        </p:nvCxnSpPr>
        <p:spPr>
          <a:xfrm flipV="1">
            <a:off x="4999965" y="4147630"/>
            <a:ext cx="0" cy="1447160"/>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494A138-0F92-AD2C-C8F3-B6E4201C55E1}"/>
              </a:ext>
            </a:extLst>
          </p:cNvPr>
          <p:cNvSpPr txBox="1"/>
          <p:nvPr/>
        </p:nvSpPr>
        <p:spPr>
          <a:xfrm>
            <a:off x="4429916" y="4641816"/>
            <a:ext cx="948354" cy="461665"/>
          </a:xfrm>
          <a:prstGeom prst="rect">
            <a:avLst/>
          </a:prstGeom>
          <a:solidFill>
            <a:schemeClr val="bg1"/>
          </a:solidFill>
        </p:spPr>
        <p:txBody>
          <a:bodyPr wrap="square" rtlCol="0">
            <a:spAutoFit/>
          </a:bodyPr>
          <a:lstStyle>
            <a:defPPr>
              <a:defRPr lang="en-GB"/>
            </a:defPPr>
            <a:lvl1pPr algn="ctr">
              <a:defRPr sz="1200">
                <a:solidFill>
                  <a:srgbClr val="7030A0"/>
                </a:solidFill>
              </a:defRPr>
            </a:lvl1pPr>
          </a:lstStyle>
          <a:p>
            <a:pPr algn="ctr"/>
            <a:r>
              <a:rPr lang="en-GB" dirty="0">
                <a:solidFill>
                  <a:srgbClr val="A3761D"/>
                </a:solidFill>
                <a:latin typeface="Bahnschrift Light" panose="020B0502040204020203" pitchFamily="34" charset="0"/>
              </a:rPr>
              <a:t>Data request</a:t>
            </a:r>
          </a:p>
        </p:txBody>
      </p:sp>
      <p:sp>
        <p:nvSpPr>
          <p:cNvPr id="62" name="TextBox 61">
            <a:extLst>
              <a:ext uri="{FF2B5EF4-FFF2-40B4-BE49-F238E27FC236}">
                <a16:creationId xmlns:a16="http://schemas.microsoft.com/office/drawing/2014/main" id="{93963C68-7453-1918-AFA1-6ABFB719D2FA}"/>
              </a:ext>
            </a:extLst>
          </p:cNvPr>
          <p:cNvSpPr txBox="1"/>
          <p:nvPr/>
        </p:nvSpPr>
        <p:spPr>
          <a:xfrm>
            <a:off x="5155060" y="4666961"/>
            <a:ext cx="1115548" cy="461665"/>
          </a:xfrm>
          <a:prstGeom prst="rect">
            <a:avLst/>
          </a:prstGeom>
          <a:solidFill>
            <a:schemeClr val="bg1"/>
          </a:solidFill>
        </p:spPr>
        <p:txBody>
          <a:bodyPr wrap="square" rtlCol="0">
            <a:spAutoFit/>
          </a:bodyPr>
          <a:lstStyle>
            <a:defPPr>
              <a:defRPr lang="en-GB"/>
            </a:defPPr>
            <a:lvl1pPr algn="ctr">
              <a:defRPr sz="1200">
                <a:solidFill>
                  <a:srgbClr val="7030A0"/>
                </a:solidFill>
              </a:defRPr>
            </a:lvl1pPr>
          </a:lstStyle>
          <a:p>
            <a:pPr algn="ctr"/>
            <a:r>
              <a:rPr lang="en-GB" dirty="0">
                <a:solidFill>
                  <a:srgbClr val="A3761D"/>
                </a:solidFill>
                <a:latin typeface="Bahnschrift Light" panose="020B0502040204020203" pitchFamily="34" charset="0"/>
              </a:rPr>
              <a:t>Notification</a:t>
            </a:r>
          </a:p>
          <a:p>
            <a:pPr algn="ctr"/>
            <a:r>
              <a:rPr lang="en-GB" dirty="0">
                <a:solidFill>
                  <a:srgbClr val="A3761D"/>
                </a:solidFill>
                <a:latin typeface="Bahnschrift Light" panose="020B0502040204020203" pitchFamily="34" charset="0"/>
              </a:rPr>
              <a:t>Service</a:t>
            </a:r>
          </a:p>
        </p:txBody>
      </p:sp>
      <p:cxnSp>
        <p:nvCxnSpPr>
          <p:cNvPr id="63" name="Straight Arrow Connector 62">
            <a:extLst>
              <a:ext uri="{FF2B5EF4-FFF2-40B4-BE49-F238E27FC236}">
                <a16:creationId xmlns:a16="http://schemas.microsoft.com/office/drawing/2014/main" id="{046113C7-503D-F1BC-BC16-A5C3995A00F9}"/>
              </a:ext>
            </a:extLst>
          </p:cNvPr>
          <p:cNvCxnSpPr>
            <a:cxnSpLocks/>
          </p:cNvCxnSpPr>
          <p:nvPr/>
        </p:nvCxnSpPr>
        <p:spPr>
          <a:xfrm>
            <a:off x="1321788" y="2506205"/>
            <a:ext cx="1553504" cy="0"/>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89344A3-BCB9-9D01-0CDD-193420F9346C}"/>
              </a:ext>
            </a:extLst>
          </p:cNvPr>
          <p:cNvSpPr txBox="1"/>
          <p:nvPr/>
        </p:nvSpPr>
        <p:spPr>
          <a:xfrm>
            <a:off x="1594041" y="2360737"/>
            <a:ext cx="1077018" cy="276999"/>
          </a:xfrm>
          <a:prstGeom prst="rect">
            <a:avLst/>
          </a:prstGeom>
          <a:solidFill>
            <a:schemeClr val="bg1"/>
          </a:solidFill>
        </p:spPr>
        <p:txBody>
          <a:bodyPr wrap="square" rtlCol="0">
            <a:spAutoFit/>
          </a:bodyPr>
          <a:lstStyle>
            <a:defPPr>
              <a:defRPr lang="en-GB"/>
            </a:defPPr>
            <a:lvl1pPr algn="ctr">
              <a:defRPr sz="1200">
                <a:solidFill>
                  <a:srgbClr val="7030A0"/>
                </a:solidFill>
              </a:defRPr>
            </a:lvl1pPr>
          </a:lstStyle>
          <a:p>
            <a:r>
              <a:rPr lang="en-GB" dirty="0">
                <a:solidFill>
                  <a:srgbClr val="A3761D"/>
                </a:solidFill>
                <a:latin typeface="Bahnschrift Light" panose="020B0502040204020203" pitchFamily="34" charset="0"/>
              </a:rPr>
              <a:t>PFP</a:t>
            </a:r>
          </a:p>
        </p:txBody>
      </p:sp>
      <p:cxnSp>
        <p:nvCxnSpPr>
          <p:cNvPr id="64" name="Straight Arrow Connector 63">
            <a:extLst>
              <a:ext uri="{FF2B5EF4-FFF2-40B4-BE49-F238E27FC236}">
                <a16:creationId xmlns:a16="http://schemas.microsoft.com/office/drawing/2014/main" id="{753E1BF9-BD5E-6F9C-7A6D-79DDBDBEA16F}"/>
              </a:ext>
            </a:extLst>
          </p:cNvPr>
          <p:cNvCxnSpPr>
            <a:cxnSpLocks/>
          </p:cNvCxnSpPr>
          <p:nvPr/>
        </p:nvCxnSpPr>
        <p:spPr>
          <a:xfrm flipH="1">
            <a:off x="1321788" y="3685280"/>
            <a:ext cx="1573629" cy="0"/>
          </a:xfrm>
          <a:prstGeom prst="straightConnector1">
            <a:avLst/>
          </a:prstGeom>
          <a:ln>
            <a:solidFill>
              <a:schemeClr val="accent5">
                <a:lumMod val="9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2F279FD-AE33-5B76-0D32-4DB3A14D9B82}"/>
              </a:ext>
            </a:extLst>
          </p:cNvPr>
          <p:cNvSpPr txBox="1"/>
          <p:nvPr/>
        </p:nvSpPr>
        <p:spPr>
          <a:xfrm>
            <a:off x="1594042" y="3315567"/>
            <a:ext cx="1058244" cy="646331"/>
          </a:xfrm>
          <a:prstGeom prst="rect">
            <a:avLst/>
          </a:prstGeom>
          <a:solidFill>
            <a:schemeClr val="bg1"/>
          </a:solidFill>
        </p:spPr>
        <p:txBody>
          <a:bodyPr wrap="square" rtlCol="0">
            <a:spAutoFit/>
          </a:bodyPr>
          <a:lstStyle>
            <a:defPPr>
              <a:defRPr lang="en-GB"/>
            </a:defPPr>
            <a:lvl1pPr algn="ctr">
              <a:defRPr sz="1200">
                <a:solidFill>
                  <a:srgbClr val="0070C0"/>
                </a:solidFill>
              </a:defRPr>
            </a:lvl1pPr>
          </a:lstStyle>
          <a:p>
            <a:r>
              <a:rPr lang="en-GB" dirty="0" err="1">
                <a:solidFill>
                  <a:srgbClr val="A3761D"/>
                </a:solidFill>
                <a:latin typeface="Bahnschrift Light" panose="020B0502040204020203" pitchFamily="34" charset="0"/>
              </a:rPr>
              <a:t>eFPL</a:t>
            </a:r>
            <a:r>
              <a:rPr lang="en-GB" dirty="0">
                <a:solidFill>
                  <a:srgbClr val="A3761D"/>
                </a:solidFill>
                <a:latin typeface="Bahnschrift Light" panose="020B0502040204020203" pitchFamily="34" charset="0"/>
              </a:rPr>
              <a:t> re-evaluation process</a:t>
            </a:r>
          </a:p>
        </p:txBody>
      </p:sp>
      <p:sp>
        <p:nvSpPr>
          <p:cNvPr id="69" name="Star: 5 Points 68">
            <a:extLst>
              <a:ext uri="{FF2B5EF4-FFF2-40B4-BE49-F238E27FC236}">
                <a16:creationId xmlns:a16="http://schemas.microsoft.com/office/drawing/2014/main" id="{F6D262C7-1EF3-86E9-4095-62FEB9D03F91}"/>
              </a:ext>
            </a:extLst>
          </p:cNvPr>
          <p:cNvSpPr/>
          <p:nvPr/>
        </p:nvSpPr>
        <p:spPr>
          <a:xfrm>
            <a:off x="2472107" y="2829037"/>
            <a:ext cx="181850" cy="152117"/>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Star: 5 Points 69">
            <a:extLst>
              <a:ext uri="{FF2B5EF4-FFF2-40B4-BE49-F238E27FC236}">
                <a16:creationId xmlns:a16="http://schemas.microsoft.com/office/drawing/2014/main" id="{EBF11435-0529-5B67-4EBB-858A95FA8BCF}"/>
              </a:ext>
            </a:extLst>
          </p:cNvPr>
          <p:cNvSpPr/>
          <p:nvPr/>
        </p:nvSpPr>
        <p:spPr>
          <a:xfrm>
            <a:off x="2389072" y="2345638"/>
            <a:ext cx="144181" cy="136428"/>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8" name="Graphic 77" descr="Repeat with solid fill">
            <a:extLst>
              <a:ext uri="{FF2B5EF4-FFF2-40B4-BE49-F238E27FC236}">
                <a16:creationId xmlns:a16="http://schemas.microsoft.com/office/drawing/2014/main" id="{06FCF466-9D3B-C1FD-8C3C-AFFF66D0715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70426" y="2958811"/>
            <a:ext cx="272583" cy="272583"/>
          </a:xfrm>
          <a:prstGeom prst="rect">
            <a:avLst/>
          </a:prstGeom>
        </p:spPr>
      </p:pic>
      <p:pic>
        <p:nvPicPr>
          <p:cNvPr id="79" name="Graphic 78" descr="Repeat with solid fill">
            <a:extLst>
              <a:ext uri="{FF2B5EF4-FFF2-40B4-BE49-F238E27FC236}">
                <a16:creationId xmlns:a16="http://schemas.microsoft.com/office/drawing/2014/main" id="{CA133DE5-9315-21F4-5DD7-24F368EE33B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3873" y="2345638"/>
            <a:ext cx="272583" cy="272583"/>
          </a:xfrm>
          <a:prstGeom prst="rect">
            <a:avLst/>
          </a:prstGeom>
        </p:spPr>
      </p:pic>
      <p:sp>
        <p:nvSpPr>
          <p:cNvPr id="82" name="Star: 5 Points 81">
            <a:extLst>
              <a:ext uri="{FF2B5EF4-FFF2-40B4-BE49-F238E27FC236}">
                <a16:creationId xmlns:a16="http://schemas.microsoft.com/office/drawing/2014/main" id="{BA2364EF-41C9-8433-363F-38530097F2BC}"/>
              </a:ext>
            </a:extLst>
          </p:cNvPr>
          <p:cNvSpPr/>
          <p:nvPr/>
        </p:nvSpPr>
        <p:spPr>
          <a:xfrm>
            <a:off x="3449712" y="4642766"/>
            <a:ext cx="181850" cy="152117"/>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Star: 5 Points 82">
            <a:extLst>
              <a:ext uri="{FF2B5EF4-FFF2-40B4-BE49-F238E27FC236}">
                <a16:creationId xmlns:a16="http://schemas.microsoft.com/office/drawing/2014/main" id="{B6D2A798-5509-AE8C-CD70-C862BBD4BD13}"/>
              </a:ext>
            </a:extLst>
          </p:cNvPr>
          <p:cNvSpPr/>
          <p:nvPr/>
        </p:nvSpPr>
        <p:spPr>
          <a:xfrm>
            <a:off x="2431341" y="3358470"/>
            <a:ext cx="181850" cy="152117"/>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Star: 5 Points 83">
            <a:extLst>
              <a:ext uri="{FF2B5EF4-FFF2-40B4-BE49-F238E27FC236}">
                <a16:creationId xmlns:a16="http://schemas.microsoft.com/office/drawing/2014/main" id="{A7B410C7-37D8-C45E-2971-3C5854DBBF58}"/>
              </a:ext>
            </a:extLst>
          </p:cNvPr>
          <p:cNvSpPr/>
          <p:nvPr/>
        </p:nvSpPr>
        <p:spPr>
          <a:xfrm>
            <a:off x="7124700" y="2053632"/>
            <a:ext cx="181850" cy="152117"/>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Star: 5 Points 84">
            <a:extLst>
              <a:ext uri="{FF2B5EF4-FFF2-40B4-BE49-F238E27FC236}">
                <a16:creationId xmlns:a16="http://schemas.microsoft.com/office/drawing/2014/main" id="{52E29E19-A257-F135-78F9-2375B6AD817D}"/>
              </a:ext>
            </a:extLst>
          </p:cNvPr>
          <p:cNvSpPr/>
          <p:nvPr/>
        </p:nvSpPr>
        <p:spPr>
          <a:xfrm>
            <a:off x="7168973" y="3617819"/>
            <a:ext cx="181850" cy="152117"/>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Star: 5 Points 85">
            <a:extLst>
              <a:ext uri="{FF2B5EF4-FFF2-40B4-BE49-F238E27FC236}">
                <a16:creationId xmlns:a16="http://schemas.microsoft.com/office/drawing/2014/main" id="{C2937A18-A5DA-272B-F107-A01721937602}"/>
              </a:ext>
            </a:extLst>
          </p:cNvPr>
          <p:cNvSpPr/>
          <p:nvPr/>
        </p:nvSpPr>
        <p:spPr>
          <a:xfrm>
            <a:off x="6025639" y="4587981"/>
            <a:ext cx="181850" cy="152117"/>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Star: 5 Points 86">
            <a:extLst>
              <a:ext uri="{FF2B5EF4-FFF2-40B4-BE49-F238E27FC236}">
                <a16:creationId xmlns:a16="http://schemas.microsoft.com/office/drawing/2014/main" id="{1F897746-1519-2632-BE6B-EFF85BCB9747}"/>
              </a:ext>
            </a:extLst>
          </p:cNvPr>
          <p:cNvSpPr/>
          <p:nvPr/>
        </p:nvSpPr>
        <p:spPr>
          <a:xfrm>
            <a:off x="5105353" y="4540499"/>
            <a:ext cx="181850" cy="152117"/>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854384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323" y="130700"/>
            <a:ext cx="5340245" cy="692357"/>
          </a:xfrm>
        </p:spPr>
        <p:txBody>
          <a:bodyPr/>
          <a:lstStyle/>
          <a:p>
            <a:pPr lvl="1" algn="ctr"/>
            <a:r>
              <a:rPr lang="en-GB" b="1" dirty="0">
                <a:latin typeface="Arial" panose="020B0604020202020204" pitchFamily="34" charset="0"/>
                <a:ea typeface="Times New Roman" panose="02020603050405020304" pitchFamily="18" charset="0"/>
                <a:cs typeface="Arial" panose="020B0604020202020204" pitchFamily="34" charset="0"/>
              </a:rPr>
              <a:t>Stakeholder components in departure preparation phase</a:t>
            </a:r>
          </a:p>
        </p:txBody>
      </p:sp>
      <p:sp>
        <p:nvSpPr>
          <p:cNvPr id="4" name="TextBox 3">
            <a:extLst>
              <a:ext uri="{FF2B5EF4-FFF2-40B4-BE49-F238E27FC236}">
                <a16:creationId xmlns:a16="http://schemas.microsoft.com/office/drawing/2014/main" id="{7E16EDEA-1790-258C-8462-4DCD087A64BB}"/>
              </a:ext>
            </a:extLst>
          </p:cNvPr>
          <p:cNvSpPr txBox="1"/>
          <p:nvPr/>
        </p:nvSpPr>
        <p:spPr>
          <a:xfrm>
            <a:off x="4536956" y="4145174"/>
            <a:ext cx="991471" cy="461665"/>
          </a:xfrm>
          <a:prstGeom prst="rect">
            <a:avLst/>
          </a:prstGeom>
          <a:solidFill>
            <a:schemeClr val="bg1"/>
          </a:solidFill>
        </p:spPr>
        <p:txBody>
          <a:bodyPr wrap="square" rtlCol="0">
            <a:spAutoFit/>
          </a:bodyPr>
          <a:lstStyle>
            <a:defPPr>
              <a:defRPr lang="en-GB"/>
            </a:defPPr>
            <a:lvl1pPr algn="ctr">
              <a:defRPr sz="1200">
                <a:solidFill>
                  <a:srgbClr val="7030A0"/>
                </a:solidFill>
              </a:defRPr>
            </a:lvl1pPr>
          </a:lstStyle>
          <a:p>
            <a:pPr algn="ctr"/>
            <a:r>
              <a:rPr lang="en-GB" dirty="0">
                <a:solidFill>
                  <a:srgbClr val="A3761D"/>
                </a:solidFill>
                <a:latin typeface="Bahnschrift Light" panose="020B0502040204020203" pitchFamily="34" charset="0"/>
              </a:rPr>
              <a:t>TT distribution</a:t>
            </a:r>
          </a:p>
        </p:txBody>
      </p:sp>
      <p:sp>
        <p:nvSpPr>
          <p:cNvPr id="7" name="Rounded Rectangle 2">
            <a:extLst>
              <a:ext uri="{FF2B5EF4-FFF2-40B4-BE49-F238E27FC236}">
                <a16:creationId xmlns:a16="http://schemas.microsoft.com/office/drawing/2014/main" id="{08395958-96A8-96C4-FC27-B4B401DC268A}"/>
              </a:ext>
            </a:extLst>
          </p:cNvPr>
          <p:cNvSpPr/>
          <p:nvPr/>
        </p:nvSpPr>
        <p:spPr>
          <a:xfrm>
            <a:off x="2913697" y="2516588"/>
            <a:ext cx="2961220" cy="208171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bg1"/>
                </a:solidFill>
                <a:latin typeface="Bahnschrift Light" panose="020B0502040204020203" pitchFamily="34" charset="0"/>
              </a:rPr>
              <a:t>NM</a:t>
            </a:r>
          </a:p>
        </p:txBody>
      </p:sp>
      <p:sp>
        <p:nvSpPr>
          <p:cNvPr id="11" name="Oval 10">
            <a:extLst>
              <a:ext uri="{FF2B5EF4-FFF2-40B4-BE49-F238E27FC236}">
                <a16:creationId xmlns:a16="http://schemas.microsoft.com/office/drawing/2014/main" id="{FBE407B1-0D8A-EE16-AC01-C9508D07A071}"/>
              </a:ext>
            </a:extLst>
          </p:cNvPr>
          <p:cNvSpPr/>
          <p:nvPr/>
        </p:nvSpPr>
        <p:spPr>
          <a:xfrm>
            <a:off x="3262316" y="2600303"/>
            <a:ext cx="1961008" cy="183053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ahnschrift Light" panose="020B0502040204020203" pitchFamily="34" charset="0"/>
            </a:endParaRPr>
          </a:p>
          <a:p>
            <a:pPr algn="ctr"/>
            <a:endParaRPr lang="en-GB" dirty="0">
              <a:latin typeface="Bahnschrift Light" panose="020B0502040204020203" pitchFamily="34" charset="0"/>
            </a:endParaRPr>
          </a:p>
          <a:p>
            <a:r>
              <a:rPr lang="en-GB" dirty="0" err="1">
                <a:latin typeface="Bahnschrift Light" panose="020B0502040204020203" pitchFamily="34" charset="0"/>
              </a:rPr>
              <a:t>iNM</a:t>
            </a:r>
            <a:endParaRPr lang="en-GB" dirty="0">
              <a:latin typeface="Bahnschrift Light" panose="020B0502040204020203" pitchFamily="34" charset="0"/>
            </a:endParaRPr>
          </a:p>
          <a:p>
            <a:pPr algn="ctr"/>
            <a:endParaRPr lang="en-GB" dirty="0">
              <a:latin typeface="Bahnschrift Light" panose="020B0502040204020203" pitchFamily="34" charset="0"/>
            </a:endParaRPr>
          </a:p>
          <a:p>
            <a:pPr algn="ctr"/>
            <a:endParaRPr lang="en-GB" dirty="0">
              <a:latin typeface="Bahnschrift Light" panose="020B0502040204020203" pitchFamily="34" charset="0"/>
            </a:endParaRPr>
          </a:p>
        </p:txBody>
      </p:sp>
      <p:sp>
        <p:nvSpPr>
          <p:cNvPr id="12" name="Rounded Rectangle 47">
            <a:extLst>
              <a:ext uri="{FF2B5EF4-FFF2-40B4-BE49-F238E27FC236}">
                <a16:creationId xmlns:a16="http://schemas.microsoft.com/office/drawing/2014/main" id="{3538F4F4-EA1E-85C3-23D2-8E1022616B85}"/>
              </a:ext>
            </a:extLst>
          </p:cNvPr>
          <p:cNvSpPr/>
          <p:nvPr/>
        </p:nvSpPr>
        <p:spPr>
          <a:xfrm>
            <a:off x="4063892" y="3533574"/>
            <a:ext cx="930993" cy="63065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Handling of trajectory revisions and updates</a:t>
            </a:r>
          </a:p>
        </p:txBody>
      </p:sp>
      <p:sp>
        <p:nvSpPr>
          <p:cNvPr id="14" name="Rounded Rectangle 48">
            <a:extLst>
              <a:ext uri="{FF2B5EF4-FFF2-40B4-BE49-F238E27FC236}">
                <a16:creationId xmlns:a16="http://schemas.microsoft.com/office/drawing/2014/main" id="{D9D9CECD-B3DB-2827-E92A-4BF53DD33111}"/>
              </a:ext>
            </a:extLst>
          </p:cNvPr>
          <p:cNvSpPr/>
          <p:nvPr/>
        </p:nvSpPr>
        <p:spPr>
          <a:xfrm>
            <a:off x="4071459" y="2865771"/>
            <a:ext cx="930993" cy="63065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TT</a:t>
            </a:r>
            <a:r>
              <a:rPr lang="en-GB" sz="1000" dirty="0">
                <a:latin typeface="Bahnschrift Light SemiCondensed" panose="020B0502040204020203" pitchFamily="34" charset="0"/>
              </a:rPr>
              <a:t> </a:t>
            </a:r>
            <a:r>
              <a:rPr lang="en-GB" sz="900" dirty="0"/>
              <a:t>management</a:t>
            </a:r>
          </a:p>
        </p:txBody>
      </p:sp>
      <p:cxnSp>
        <p:nvCxnSpPr>
          <p:cNvPr id="16" name="Straight Arrow Connector 15">
            <a:extLst>
              <a:ext uri="{FF2B5EF4-FFF2-40B4-BE49-F238E27FC236}">
                <a16:creationId xmlns:a16="http://schemas.microsoft.com/office/drawing/2014/main" id="{11E4D9EC-C927-1B54-30EC-5726D8BE6518}"/>
              </a:ext>
            </a:extLst>
          </p:cNvPr>
          <p:cNvCxnSpPr>
            <a:cxnSpLocks/>
          </p:cNvCxnSpPr>
          <p:nvPr/>
        </p:nvCxnSpPr>
        <p:spPr>
          <a:xfrm flipV="1">
            <a:off x="4192584" y="4606839"/>
            <a:ext cx="0" cy="1036670"/>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DE19B70-97B9-B457-CF85-42658F0E517C}"/>
              </a:ext>
            </a:extLst>
          </p:cNvPr>
          <p:cNvSpPr txBox="1"/>
          <p:nvPr/>
        </p:nvSpPr>
        <p:spPr>
          <a:xfrm>
            <a:off x="3759393" y="5036589"/>
            <a:ext cx="948354" cy="276999"/>
          </a:xfrm>
          <a:prstGeom prst="rect">
            <a:avLst/>
          </a:prstGeom>
          <a:solidFill>
            <a:schemeClr val="bg1"/>
          </a:solidFill>
        </p:spPr>
        <p:txBody>
          <a:bodyPr wrap="square" rtlCol="0">
            <a:spAutoFit/>
          </a:bodyPr>
          <a:lstStyle>
            <a:defPPr>
              <a:defRPr lang="en-GB"/>
            </a:defPPr>
            <a:lvl1pPr algn="ctr">
              <a:defRPr sz="1200">
                <a:solidFill>
                  <a:srgbClr val="7030A0"/>
                </a:solidFill>
              </a:defRPr>
            </a:lvl1pPr>
          </a:lstStyle>
          <a:p>
            <a:pPr algn="ctr"/>
            <a:r>
              <a:rPr lang="en-GB" dirty="0">
                <a:solidFill>
                  <a:srgbClr val="A3761D"/>
                </a:solidFill>
                <a:latin typeface="Bahnschrift Light" panose="020B0502040204020203" pitchFamily="34" charset="0"/>
              </a:rPr>
              <a:t>P-DPI</a:t>
            </a:r>
          </a:p>
        </p:txBody>
      </p:sp>
      <p:sp>
        <p:nvSpPr>
          <p:cNvPr id="19" name="Rectangle: Rounded Corners 18">
            <a:extLst>
              <a:ext uri="{FF2B5EF4-FFF2-40B4-BE49-F238E27FC236}">
                <a16:creationId xmlns:a16="http://schemas.microsoft.com/office/drawing/2014/main" id="{5508C242-4A56-9E7D-F718-C320D872C526}"/>
              </a:ext>
            </a:extLst>
          </p:cNvPr>
          <p:cNvSpPr/>
          <p:nvPr/>
        </p:nvSpPr>
        <p:spPr>
          <a:xfrm>
            <a:off x="2945835" y="5666063"/>
            <a:ext cx="2590216" cy="723595"/>
          </a:xfrm>
          <a:prstGeom prst="roundRect">
            <a:avLst/>
          </a:prstGeom>
          <a:solidFill>
            <a:srgbClr val="E7AB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Bahnschrift Light" panose="020B0502040204020203" pitchFamily="34" charset="0"/>
              </a:rPr>
              <a:t>Airports</a:t>
            </a:r>
          </a:p>
        </p:txBody>
      </p:sp>
      <p:cxnSp>
        <p:nvCxnSpPr>
          <p:cNvPr id="23" name="Straight Arrow Connector 22">
            <a:extLst>
              <a:ext uri="{FF2B5EF4-FFF2-40B4-BE49-F238E27FC236}">
                <a16:creationId xmlns:a16="http://schemas.microsoft.com/office/drawing/2014/main" id="{529582FA-6C65-1821-F795-7E75AD30D4E4}"/>
              </a:ext>
            </a:extLst>
          </p:cNvPr>
          <p:cNvCxnSpPr>
            <a:cxnSpLocks/>
          </p:cNvCxnSpPr>
          <p:nvPr/>
        </p:nvCxnSpPr>
        <p:spPr>
          <a:xfrm flipV="1">
            <a:off x="3287352" y="4606839"/>
            <a:ext cx="0" cy="1036670"/>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7E1BDBB-DCE6-3124-0D50-6361E9FCF42A}"/>
              </a:ext>
            </a:extLst>
          </p:cNvPr>
          <p:cNvSpPr txBox="1"/>
          <p:nvPr/>
        </p:nvSpPr>
        <p:spPr>
          <a:xfrm>
            <a:off x="2854161" y="5036589"/>
            <a:ext cx="948354" cy="276999"/>
          </a:xfrm>
          <a:prstGeom prst="rect">
            <a:avLst/>
          </a:prstGeom>
          <a:solidFill>
            <a:schemeClr val="bg1"/>
          </a:solidFill>
        </p:spPr>
        <p:txBody>
          <a:bodyPr wrap="square" rtlCol="0">
            <a:spAutoFit/>
          </a:bodyPr>
          <a:lstStyle>
            <a:defPPr>
              <a:defRPr lang="en-GB"/>
            </a:defPPr>
            <a:lvl1pPr algn="ctr">
              <a:defRPr sz="1200">
                <a:solidFill>
                  <a:srgbClr val="7030A0"/>
                </a:solidFill>
              </a:defRPr>
            </a:lvl1pPr>
          </a:lstStyle>
          <a:p>
            <a:pPr algn="ctr"/>
            <a:r>
              <a:rPr lang="en-GB" dirty="0">
                <a:solidFill>
                  <a:srgbClr val="A3761D"/>
                </a:solidFill>
                <a:latin typeface="Bahnschrift Light" panose="020B0502040204020203" pitchFamily="34" charset="0"/>
              </a:rPr>
              <a:t>DPI</a:t>
            </a:r>
          </a:p>
        </p:txBody>
      </p:sp>
      <p:cxnSp>
        <p:nvCxnSpPr>
          <p:cNvPr id="33" name="Straight Arrow Connector 32">
            <a:extLst>
              <a:ext uri="{FF2B5EF4-FFF2-40B4-BE49-F238E27FC236}">
                <a16:creationId xmlns:a16="http://schemas.microsoft.com/office/drawing/2014/main" id="{7D02C8FA-5AD9-50B8-77BB-4C51BBB6C29B}"/>
              </a:ext>
            </a:extLst>
          </p:cNvPr>
          <p:cNvCxnSpPr>
            <a:cxnSpLocks/>
          </p:cNvCxnSpPr>
          <p:nvPr/>
        </p:nvCxnSpPr>
        <p:spPr>
          <a:xfrm flipV="1">
            <a:off x="5020888" y="4606839"/>
            <a:ext cx="0" cy="1026546"/>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50AC261-98AD-B8F5-2390-49730E15EDE1}"/>
              </a:ext>
            </a:extLst>
          </p:cNvPr>
          <p:cNvSpPr txBox="1"/>
          <p:nvPr/>
        </p:nvSpPr>
        <p:spPr>
          <a:xfrm>
            <a:off x="4587697" y="5026465"/>
            <a:ext cx="948354" cy="276999"/>
          </a:xfrm>
          <a:prstGeom prst="rect">
            <a:avLst/>
          </a:prstGeom>
          <a:solidFill>
            <a:schemeClr val="bg1"/>
          </a:solidFill>
        </p:spPr>
        <p:txBody>
          <a:bodyPr wrap="square" rtlCol="0">
            <a:spAutoFit/>
          </a:bodyPr>
          <a:lstStyle>
            <a:defPPr>
              <a:defRPr lang="en-GB"/>
            </a:defPPr>
            <a:lvl1pPr algn="ctr">
              <a:defRPr sz="1200">
                <a:solidFill>
                  <a:srgbClr val="7030A0"/>
                </a:solidFill>
              </a:defRPr>
            </a:lvl1pPr>
          </a:lstStyle>
          <a:p>
            <a:pPr algn="ctr"/>
            <a:r>
              <a:rPr lang="en-GB" dirty="0">
                <a:solidFill>
                  <a:srgbClr val="A3761D"/>
                </a:solidFill>
                <a:latin typeface="Bahnschrift Light" panose="020B0502040204020203" pitchFamily="34" charset="0"/>
              </a:rPr>
              <a:t>API</a:t>
            </a:r>
          </a:p>
        </p:txBody>
      </p:sp>
      <p:cxnSp>
        <p:nvCxnSpPr>
          <p:cNvPr id="35" name="Straight Arrow Connector 34">
            <a:extLst>
              <a:ext uri="{FF2B5EF4-FFF2-40B4-BE49-F238E27FC236}">
                <a16:creationId xmlns:a16="http://schemas.microsoft.com/office/drawing/2014/main" id="{532D4039-7DAF-4F63-38D4-D5DDBA20DF7E}"/>
              </a:ext>
            </a:extLst>
          </p:cNvPr>
          <p:cNvCxnSpPr>
            <a:cxnSpLocks/>
          </p:cNvCxnSpPr>
          <p:nvPr/>
        </p:nvCxnSpPr>
        <p:spPr>
          <a:xfrm>
            <a:off x="1340068" y="3508466"/>
            <a:ext cx="1553504" cy="0"/>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27868FE-402A-AD54-8AF6-3EC900C26450}"/>
              </a:ext>
            </a:extLst>
          </p:cNvPr>
          <p:cNvSpPr txBox="1"/>
          <p:nvPr/>
        </p:nvSpPr>
        <p:spPr>
          <a:xfrm>
            <a:off x="1586417" y="3360435"/>
            <a:ext cx="1034699" cy="830997"/>
          </a:xfrm>
          <a:prstGeom prst="rect">
            <a:avLst/>
          </a:prstGeom>
          <a:solidFill>
            <a:schemeClr val="bg1"/>
          </a:solidFill>
        </p:spPr>
        <p:txBody>
          <a:bodyPr wrap="square" rtlCol="0">
            <a:spAutoFit/>
          </a:bodyPr>
          <a:lstStyle>
            <a:defPPr>
              <a:defRPr lang="en-GB"/>
            </a:defPPr>
            <a:lvl1pPr algn="ctr">
              <a:defRPr sz="1200">
                <a:solidFill>
                  <a:srgbClr val="0070C0"/>
                </a:solidFill>
              </a:defRPr>
            </a:lvl1pPr>
          </a:lstStyle>
          <a:p>
            <a:r>
              <a:rPr lang="en-GB" dirty="0">
                <a:solidFill>
                  <a:srgbClr val="A3761D"/>
                </a:solidFill>
                <a:latin typeface="Bahnschrift Light" panose="020B0502040204020203" pitchFamily="34" charset="0"/>
              </a:rPr>
              <a:t>Pre-departure updates and revisions</a:t>
            </a:r>
          </a:p>
        </p:txBody>
      </p:sp>
      <p:sp>
        <p:nvSpPr>
          <p:cNvPr id="37" name="Rectangle: Rounded Corners 36">
            <a:extLst>
              <a:ext uri="{FF2B5EF4-FFF2-40B4-BE49-F238E27FC236}">
                <a16:creationId xmlns:a16="http://schemas.microsoft.com/office/drawing/2014/main" id="{3313D384-642B-2B35-09C7-26055FB1CCF4}"/>
              </a:ext>
            </a:extLst>
          </p:cNvPr>
          <p:cNvSpPr/>
          <p:nvPr/>
        </p:nvSpPr>
        <p:spPr>
          <a:xfrm>
            <a:off x="247365" y="2514128"/>
            <a:ext cx="1066799" cy="2080369"/>
          </a:xfrm>
          <a:prstGeom prst="roundRect">
            <a:avLst/>
          </a:prstGeom>
          <a:solidFill>
            <a:srgbClr val="69A1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Bahnschrift Light" panose="020B0502040204020203" pitchFamily="34" charset="0"/>
              </a:rPr>
              <a:t>Airspace Users</a:t>
            </a:r>
          </a:p>
        </p:txBody>
      </p:sp>
      <p:cxnSp>
        <p:nvCxnSpPr>
          <p:cNvPr id="46" name="Straight Arrow Connector 45">
            <a:extLst>
              <a:ext uri="{FF2B5EF4-FFF2-40B4-BE49-F238E27FC236}">
                <a16:creationId xmlns:a16="http://schemas.microsoft.com/office/drawing/2014/main" id="{22FFCF8F-1124-7460-4D3B-E0DFCA0EA729}"/>
              </a:ext>
            </a:extLst>
          </p:cNvPr>
          <p:cNvCxnSpPr>
            <a:cxnSpLocks/>
            <a:endCxn id="53" idx="1"/>
          </p:cNvCxnSpPr>
          <p:nvPr/>
        </p:nvCxnSpPr>
        <p:spPr>
          <a:xfrm>
            <a:off x="5874917" y="4366260"/>
            <a:ext cx="1701840" cy="683281"/>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62DF341-2E5B-9785-40E5-63B7E35860A9}"/>
              </a:ext>
            </a:extLst>
          </p:cNvPr>
          <p:cNvSpPr txBox="1"/>
          <p:nvPr/>
        </p:nvSpPr>
        <p:spPr>
          <a:xfrm>
            <a:off x="6194625" y="4219076"/>
            <a:ext cx="1077018" cy="1384995"/>
          </a:xfrm>
          <a:prstGeom prst="rect">
            <a:avLst/>
          </a:prstGeom>
          <a:solidFill>
            <a:schemeClr val="bg1"/>
          </a:solidFill>
        </p:spPr>
        <p:txBody>
          <a:bodyPr wrap="square" rtlCol="0">
            <a:spAutoFit/>
          </a:bodyPr>
          <a:lstStyle>
            <a:defPPr>
              <a:defRPr lang="en-GB"/>
            </a:defPPr>
            <a:lvl1pPr algn="ctr">
              <a:defRPr sz="1200">
                <a:solidFill>
                  <a:srgbClr val="7030A0"/>
                </a:solidFill>
              </a:defRPr>
            </a:lvl1pPr>
          </a:lstStyle>
          <a:p>
            <a:r>
              <a:rPr lang="en-US" sz="1200" dirty="0">
                <a:solidFill>
                  <a:srgbClr val="A3761D"/>
                </a:solidFill>
                <a:latin typeface="Bahnschrift Light" panose="020B0502040204020203" pitchFamily="34" charset="0"/>
              </a:rPr>
              <a:t>NM trajectory service  (distribution of ground agreed trajectory)</a:t>
            </a:r>
          </a:p>
        </p:txBody>
      </p:sp>
      <p:cxnSp>
        <p:nvCxnSpPr>
          <p:cNvPr id="50" name="Straight Arrow Connector 49">
            <a:extLst>
              <a:ext uri="{FF2B5EF4-FFF2-40B4-BE49-F238E27FC236}">
                <a16:creationId xmlns:a16="http://schemas.microsoft.com/office/drawing/2014/main" id="{F59862A4-682A-BAFD-1FF1-51BB2CC0C533}"/>
              </a:ext>
            </a:extLst>
          </p:cNvPr>
          <p:cNvCxnSpPr>
            <a:cxnSpLocks/>
          </p:cNvCxnSpPr>
          <p:nvPr/>
        </p:nvCxnSpPr>
        <p:spPr>
          <a:xfrm flipV="1">
            <a:off x="5874917" y="1832464"/>
            <a:ext cx="1609979" cy="804732"/>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D162ABB-672E-3C1F-7DD9-D871D061C0D8}"/>
              </a:ext>
            </a:extLst>
          </p:cNvPr>
          <p:cNvSpPr txBox="1"/>
          <p:nvPr/>
        </p:nvSpPr>
        <p:spPr>
          <a:xfrm>
            <a:off x="6163735" y="2003997"/>
            <a:ext cx="1077018" cy="461665"/>
          </a:xfrm>
          <a:prstGeom prst="rect">
            <a:avLst/>
          </a:prstGeom>
          <a:solidFill>
            <a:schemeClr val="bg1"/>
          </a:solidFill>
        </p:spPr>
        <p:txBody>
          <a:bodyPr wrap="square" rtlCol="0">
            <a:spAutoFit/>
          </a:bodyPr>
          <a:lstStyle>
            <a:defPPr>
              <a:defRPr lang="en-GB"/>
            </a:defPPr>
            <a:lvl1pPr algn="ctr">
              <a:defRPr sz="1200">
                <a:solidFill>
                  <a:srgbClr val="7030A0"/>
                </a:solidFill>
              </a:defRPr>
            </a:lvl1pPr>
          </a:lstStyle>
          <a:p>
            <a:r>
              <a:rPr lang="en-GB" dirty="0">
                <a:solidFill>
                  <a:srgbClr val="A3761D"/>
                </a:solidFill>
                <a:latin typeface="Bahnschrift Light" panose="020B0502040204020203" pitchFamily="34" charset="0"/>
              </a:rPr>
              <a:t>TT distribution</a:t>
            </a:r>
          </a:p>
        </p:txBody>
      </p:sp>
      <p:sp>
        <p:nvSpPr>
          <p:cNvPr id="52" name="Rectangle: Rounded Corners 51">
            <a:extLst>
              <a:ext uri="{FF2B5EF4-FFF2-40B4-BE49-F238E27FC236}">
                <a16:creationId xmlns:a16="http://schemas.microsoft.com/office/drawing/2014/main" id="{20677051-98B9-9432-BC8A-9A74CBF70EA0}"/>
              </a:ext>
            </a:extLst>
          </p:cNvPr>
          <p:cNvSpPr/>
          <p:nvPr/>
        </p:nvSpPr>
        <p:spPr>
          <a:xfrm>
            <a:off x="7498176" y="1289886"/>
            <a:ext cx="1153434" cy="1201854"/>
          </a:xfrm>
          <a:prstGeom prst="roundRect">
            <a:avLst/>
          </a:prstGeom>
          <a:solidFill>
            <a:srgbClr val="926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FF"/>
                </a:solidFill>
                <a:latin typeface="Bahnschrift Light" panose="020B0502040204020203" pitchFamily="34" charset="0"/>
              </a:rPr>
              <a:t>ANSPs</a:t>
            </a:r>
          </a:p>
        </p:txBody>
      </p:sp>
      <p:sp>
        <p:nvSpPr>
          <p:cNvPr id="53" name="Rectangle: Rounded Corners 52">
            <a:extLst>
              <a:ext uri="{FF2B5EF4-FFF2-40B4-BE49-F238E27FC236}">
                <a16:creationId xmlns:a16="http://schemas.microsoft.com/office/drawing/2014/main" id="{8066CDD4-5317-426F-784E-8A7F485EFB11}"/>
              </a:ext>
            </a:extLst>
          </p:cNvPr>
          <p:cNvSpPr/>
          <p:nvPr/>
        </p:nvSpPr>
        <p:spPr>
          <a:xfrm>
            <a:off x="7576757" y="4674358"/>
            <a:ext cx="1153434" cy="75036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Bahnschrift Light" panose="020B0502040204020203" pitchFamily="34" charset="0"/>
              </a:rPr>
              <a:t>Subscribed Users</a:t>
            </a:r>
          </a:p>
        </p:txBody>
      </p:sp>
      <p:cxnSp>
        <p:nvCxnSpPr>
          <p:cNvPr id="54" name="Straight Arrow Connector 53">
            <a:extLst>
              <a:ext uri="{FF2B5EF4-FFF2-40B4-BE49-F238E27FC236}">
                <a16:creationId xmlns:a16="http://schemas.microsoft.com/office/drawing/2014/main" id="{C4A39EB7-4724-5DE7-4062-C64AB7BA5DF9}"/>
              </a:ext>
            </a:extLst>
          </p:cNvPr>
          <p:cNvCxnSpPr>
            <a:cxnSpLocks/>
          </p:cNvCxnSpPr>
          <p:nvPr/>
        </p:nvCxnSpPr>
        <p:spPr>
          <a:xfrm flipH="1" flipV="1">
            <a:off x="1346913" y="3021099"/>
            <a:ext cx="1566784" cy="8290"/>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18681B4-76A5-061D-FD41-EACA83924A98}"/>
              </a:ext>
            </a:extLst>
          </p:cNvPr>
          <p:cNvSpPr txBox="1"/>
          <p:nvPr/>
        </p:nvSpPr>
        <p:spPr>
          <a:xfrm>
            <a:off x="1586417" y="2819946"/>
            <a:ext cx="1077018" cy="461665"/>
          </a:xfrm>
          <a:prstGeom prst="rect">
            <a:avLst/>
          </a:prstGeom>
          <a:solidFill>
            <a:schemeClr val="bg1"/>
          </a:solidFill>
        </p:spPr>
        <p:txBody>
          <a:bodyPr wrap="square" rtlCol="0">
            <a:spAutoFit/>
          </a:bodyPr>
          <a:lstStyle>
            <a:defPPr>
              <a:defRPr lang="en-GB"/>
            </a:defPPr>
            <a:lvl1pPr algn="ctr">
              <a:defRPr sz="1200">
                <a:solidFill>
                  <a:srgbClr val="7030A0"/>
                </a:solidFill>
              </a:defRPr>
            </a:lvl1pPr>
          </a:lstStyle>
          <a:p>
            <a:r>
              <a:rPr lang="en-GB" dirty="0">
                <a:solidFill>
                  <a:srgbClr val="A3761D"/>
                </a:solidFill>
                <a:latin typeface="Bahnschrift Light" panose="020B0502040204020203" pitchFamily="34" charset="0"/>
              </a:rPr>
              <a:t>TT distribution</a:t>
            </a:r>
          </a:p>
        </p:txBody>
      </p:sp>
      <p:cxnSp>
        <p:nvCxnSpPr>
          <p:cNvPr id="56" name="Straight Arrow Connector 55">
            <a:extLst>
              <a:ext uri="{FF2B5EF4-FFF2-40B4-BE49-F238E27FC236}">
                <a16:creationId xmlns:a16="http://schemas.microsoft.com/office/drawing/2014/main" id="{A2A84E65-209A-716E-20C4-E816C3313E7C}"/>
              </a:ext>
            </a:extLst>
          </p:cNvPr>
          <p:cNvCxnSpPr>
            <a:cxnSpLocks/>
            <a:endCxn id="58" idx="1"/>
          </p:cNvCxnSpPr>
          <p:nvPr/>
        </p:nvCxnSpPr>
        <p:spPr>
          <a:xfrm flipV="1">
            <a:off x="5913385" y="3555893"/>
            <a:ext cx="1584791" cy="1"/>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8B8780AA-4D0B-4B58-DF17-6393E5FC98AC}"/>
              </a:ext>
            </a:extLst>
          </p:cNvPr>
          <p:cNvSpPr txBox="1"/>
          <p:nvPr/>
        </p:nvSpPr>
        <p:spPr>
          <a:xfrm>
            <a:off x="6163736" y="3152238"/>
            <a:ext cx="1077017" cy="646331"/>
          </a:xfrm>
          <a:prstGeom prst="rect">
            <a:avLst/>
          </a:prstGeom>
          <a:solidFill>
            <a:schemeClr val="bg1"/>
          </a:solidFill>
        </p:spPr>
        <p:txBody>
          <a:bodyPr wrap="square" rtlCol="0">
            <a:spAutoFit/>
          </a:bodyPr>
          <a:lstStyle>
            <a:defPPr>
              <a:defRPr lang="en-GB"/>
            </a:defPPr>
            <a:lvl1pPr algn="ctr">
              <a:defRPr sz="1200">
                <a:solidFill>
                  <a:srgbClr val="7030A0"/>
                </a:solidFill>
              </a:defRPr>
            </a:lvl1pPr>
          </a:lstStyle>
          <a:p>
            <a:r>
              <a:rPr lang="en-GB" dirty="0">
                <a:solidFill>
                  <a:srgbClr val="A3761D"/>
                </a:solidFill>
                <a:latin typeface="Bahnschrift Light" panose="020B0502040204020203" pitchFamily="34" charset="0"/>
              </a:rPr>
              <a:t>FF-ICE Distribution service</a:t>
            </a:r>
          </a:p>
        </p:txBody>
      </p:sp>
      <p:sp>
        <p:nvSpPr>
          <p:cNvPr id="58" name="Rectangle: Rounded Corners 57">
            <a:extLst>
              <a:ext uri="{FF2B5EF4-FFF2-40B4-BE49-F238E27FC236}">
                <a16:creationId xmlns:a16="http://schemas.microsoft.com/office/drawing/2014/main" id="{3540D6F3-4F2E-BD8F-294F-D915EF5817FC}"/>
              </a:ext>
            </a:extLst>
          </p:cNvPr>
          <p:cNvSpPr/>
          <p:nvPr/>
        </p:nvSpPr>
        <p:spPr>
          <a:xfrm>
            <a:off x="7498176" y="2920353"/>
            <a:ext cx="1184831" cy="1271079"/>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Bahnschrift Light" panose="020B0502040204020203" pitchFamily="34" charset="0"/>
              </a:rPr>
              <a:t>Traversed ATS units and other impacted actors</a:t>
            </a:r>
          </a:p>
        </p:txBody>
      </p:sp>
      <p:sp>
        <p:nvSpPr>
          <p:cNvPr id="67" name="Star: 5 Points 66">
            <a:extLst>
              <a:ext uri="{FF2B5EF4-FFF2-40B4-BE49-F238E27FC236}">
                <a16:creationId xmlns:a16="http://schemas.microsoft.com/office/drawing/2014/main" id="{45CD9088-EB89-1C76-0B02-D76BD215B82F}"/>
              </a:ext>
            </a:extLst>
          </p:cNvPr>
          <p:cNvSpPr/>
          <p:nvPr/>
        </p:nvSpPr>
        <p:spPr>
          <a:xfrm>
            <a:off x="7064663" y="3057703"/>
            <a:ext cx="176090" cy="170354"/>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Graphic 73" descr="Repeat with solid fill">
            <a:extLst>
              <a:ext uri="{FF2B5EF4-FFF2-40B4-BE49-F238E27FC236}">
                <a16:creationId xmlns:a16="http://schemas.microsoft.com/office/drawing/2014/main" id="{5AE512C3-8CCB-4899-ECF9-B391AD93AB7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0854" y="3320410"/>
            <a:ext cx="272583" cy="272583"/>
          </a:xfrm>
          <a:prstGeom prst="rect">
            <a:avLst/>
          </a:prstGeom>
        </p:spPr>
      </p:pic>
      <p:pic>
        <p:nvPicPr>
          <p:cNvPr id="76" name="Graphic 75" descr="Repeat with solid fill">
            <a:extLst>
              <a:ext uri="{FF2B5EF4-FFF2-40B4-BE49-F238E27FC236}">
                <a16:creationId xmlns:a16="http://schemas.microsoft.com/office/drawing/2014/main" id="{B14749FB-4B11-198B-1AC8-A7040FE0193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10274" y="4850028"/>
            <a:ext cx="272583" cy="272583"/>
          </a:xfrm>
          <a:prstGeom prst="rect">
            <a:avLst/>
          </a:prstGeom>
        </p:spPr>
      </p:pic>
      <p:pic>
        <p:nvPicPr>
          <p:cNvPr id="77" name="Graphic 76" descr="Repeat with solid fill">
            <a:extLst>
              <a:ext uri="{FF2B5EF4-FFF2-40B4-BE49-F238E27FC236}">
                <a16:creationId xmlns:a16="http://schemas.microsoft.com/office/drawing/2014/main" id="{930258E0-0B55-CA19-E45C-013CD2F58A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36542" y="2729479"/>
            <a:ext cx="272583" cy="272583"/>
          </a:xfrm>
          <a:prstGeom prst="rect">
            <a:avLst/>
          </a:prstGeom>
        </p:spPr>
      </p:pic>
      <p:pic>
        <p:nvPicPr>
          <p:cNvPr id="3" name="Graphic 2" descr="Repeat with solid fill">
            <a:extLst>
              <a:ext uri="{FF2B5EF4-FFF2-40B4-BE49-F238E27FC236}">
                <a16:creationId xmlns:a16="http://schemas.microsoft.com/office/drawing/2014/main" id="{6E3189E1-C249-FD8D-3EE5-FF55A5B2EBC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37987" y="2870762"/>
            <a:ext cx="272583" cy="272583"/>
          </a:xfrm>
          <a:prstGeom prst="rect">
            <a:avLst/>
          </a:prstGeom>
        </p:spPr>
      </p:pic>
      <p:pic>
        <p:nvPicPr>
          <p:cNvPr id="5" name="Graphic 4" descr="Repeat with solid fill">
            <a:extLst>
              <a:ext uri="{FF2B5EF4-FFF2-40B4-BE49-F238E27FC236}">
                <a16:creationId xmlns:a16="http://schemas.microsoft.com/office/drawing/2014/main" id="{F0153B7E-2AC0-DE0F-462C-D097AFE711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2553" y="1890813"/>
            <a:ext cx="272583" cy="272583"/>
          </a:xfrm>
          <a:prstGeom prst="rect">
            <a:avLst/>
          </a:prstGeom>
        </p:spPr>
      </p:pic>
      <p:pic>
        <p:nvPicPr>
          <p:cNvPr id="6" name="Graphic 5" descr="Repeat with solid fill">
            <a:extLst>
              <a:ext uri="{FF2B5EF4-FFF2-40B4-BE49-F238E27FC236}">
                <a16:creationId xmlns:a16="http://schemas.microsoft.com/office/drawing/2014/main" id="{C0D762A7-7403-1C23-5C6F-B0D48E88A6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77828" y="3475403"/>
            <a:ext cx="272583" cy="272583"/>
          </a:xfrm>
          <a:prstGeom prst="rect">
            <a:avLst/>
          </a:prstGeom>
        </p:spPr>
      </p:pic>
      <p:sp>
        <p:nvSpPr>
          <p:cNvPr id="8" name="Star: 5 Points 7">
            <a:extLst>
              <a:ext uri="{FF2B5EF4-FFF2-40B4-BE49-F238E27FC236}">
                <a16:creationId xmlns:a16="http://schemas.microsoft.com/office/drawing/2014/main" id="{51D4A63A-C6A0-C072-3730-39DC0E5DACFC}"/>
              </a:ext>
            </a:extLst>
          </p:cNvPr>
          <p:cNvSpPr/>
          <p:nvPr/>
        </p:nvSpPr>
        <p:spPr>
          <a:xfrm>
            <a:off x="7124520" y="4313611"/>
            <a:ext cx="176090" cy="170354"/>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B3ED1732-5EA4-EFE3-4854-86B648D8930C}"/>
              </a:ext>
            </a:extLst>
          </p:cNvPr>
          <p:cNvSpPr/>
          <p:nvPr/>
        </p:nvSpPr>
        <p:spPr>
          <a:xfrm>
            <a:off x="5160763" y="4858993"/>
            <a:ext cx="176090" cy="170354"/>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CAF1C7A5-3AC1-8F12-986E-22EAAFF313A4}"/>
              </a:ext>
            </a:extLst>
          </p:cNvPr>
          <p:cNvSpPr/>
          <p:nvPr/>
        </p:nvSpPr>
        <p:spPr>
          <a:xfrm>
            <a:off x="4344192" y="4861745"/>
            <a:ext cx="176090" cy="170354"/>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587866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19" y="168858"/>
            <a:ext cx="7711387" cy="776287"/>
          </a:xfrm>
        </p:spPr>
        <p:txBody>
          <a:bodyPr/>
          <a:lstStyle/>
          <a:p>
            <a:pPr algn="ctr"/>
            <a:r>
              <a:rPr lang="en-GB" sz="2800" b="1" dirty="0">
                <a:solidFill>
                  <a:srgbClr val="00B0F0"/>
                </a:solidFill>
                <a:latin typeface="+mn-lt"/>
              </a:rPr>
              <a:t>Utilisation of NM trajectory service for building the local ATC trajectory </a:t>
            </a:r>
          </a:p>
        </p:txBody>
      </p:sp>
      <p:pic>
        <p:nvPicPr>
          <p:cNvPr id="4" name="Content Placeholder 3">
            <a:extLst>
              <a:ext uri="{FF2B5EF4-FFF2-40B4-BE49-F238E27FC236}">
                <a16:creationId xmlns:a16="http://schemas.microsoft.com/office/drawing/2014/main" id="{787BE25B-8765-708E-C998-94461B179E2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0637" y="2334073"/>
            <a:ext cx="8238392" cy="4342256"/>
          </a:xfrm>
          <a:prstGeom prst="rect">
            <a:avLst/>
          </a:prstGeom>
          <a:noFill/>
        </p:spPr>
      </p:pic>
    </p:spTree>
    <p:extLst>
      <p:ext uri="{BB962C8B-B14F-4D97-AF65-F5344CB8AC3E}">
        <p14:creationId xmlns:p14="http://schemas.microsoft.com/office/powerpoint/2010/main" val="218483788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954" y="-79475"/>
            <a:ext cx="5340245" cy="692357"/>
          </a:xfrm>
        </p:spPr>
        <p:txBody>
          <a:bodyPr/>
          <a:lstStyle/>
          <a:p>
            <a:pPr lvl="1" algn="ctr"/>
            <a:r>
              <a:rPr lang="en-GB" b="1" dirty="0">
                <a:latin typeface="Arial" panose="020B0604020202020204" pitchFamily="34" charset="0"/>
                <a:ea typeface="Times New Roman" panose="02020603050405020304" pitchFamily="18" charset="0"/>
                <a:cs typeface="Arial" panose="020B0604020202020204" pitchFamily="34" charset="0"/>
              </a:rPr>
              <a:t>Stakeholder components in flight execution phase</a:t>
            </a:r>
          </a:p>
        </p:txBody>
      </p:sp>
      <p:pic>
        <p:nvPicPr>
          <p:cNvPr id="108" name="Picture 107">
            <a:extLst>
              <a:ext uri="{FF2B5EF4-FFF2-40B4-BE49-F238E27FC236}">
                <a16:creationId xmlns:a16="http://schemas.microsoft.com/office/drawing/2014/main" id="{4A854096-256B-F267-98B6-0617735E52B3}"/>
              </a:ext>
            </a:extLst>
          </p:cNvPr>
          <p:cNvPicPr>
            <a:picLocks noChangeAspect="1"/>
          </p:cNvPicPr>
          <p:nvPr/>
        </p:nvPicPr>
        <p:blipFill>
          <a:blip r:embed="rId2"/>
          <a:stretch>
            <a:fillRect/>
          </a:stretch>
        </p:blipFill>
        <p:spPr>
          <a:xfrm>
            <a:off x="98612" y="878800"/>
            <a:ext cx="8717444" cy="5382207"/>
          </a:xfrm>
          <a:prstGeom prst="rect">
            <a:avLst/>
          </a:prstGeom>
        </p:spPr>
      </p:pic>
    </p:spTree>
    <p:extLst>
      <p:ext uri="{BB962C8B-B14F-4D97-AF65-F5344CB8AC3E}">
        <p14:creationId xmlns:p14="http://schemas.microsoft.com/office/powerpoint/2010/main" val="132814288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413" y="503948"/>
            <a:ext cx="6838950" cy="582215"/>
          </a:xfrm>
        </p:spPr>
        <p:txBody>
          <a:bodyPr/>
          <a:lstStyle/>
          <a:p>
            <a:pPr algn="ctr"/>
            <a:r>
              <a:rPr lang="en-GB" dirty="0">
                <a:solidFill>
                  <a:schemeClr val="tx1"/>
                </a:solidFill>
              </a:rPr>
              <a:t>EUROCONTROL NM Area</a:t>
            </a:r>
          </a:p>
        </p:txBody>
      </p:sp>
      <p:sp>
        <p:nvSpPr>
          <p:cNvPr id="3" name="Content Placeholder 2"/>
          <p:cNvSpPr>
            <a:spLocks noGrp="1"/>
          </p:cNvSpPr>
          <p:nvPr>
            <p:ph idx="1"/>
          </p:nvPr>
        </p:nvSpPr>
        <p:spPr>
          <a:xfrm>
            <a:off x="5059743" y="1176519"/>
            <a:ext cx="3764661" cy="5395733"/>
          </a:xfrm>
        </p:spPr>
        <p:txBody>
          <a:bodyPr/>
          <a:lstStyle/>
          <a:p>
            <a:pPr marL="342900" lvl="1" indent="0">
              <a:buNone/>
            </a:pPr>
            <a:r>
              <a:rPr lang="en-US" b="0" i="0" dirty="0">
                <a:solidFill>
                  <a:srgbClr val="464646"/>
                </a:solidFill>
                <a:effectLst/>
                <a:latin typeface="Roboto" panose="02000000000000000000" pitchFamily="2" charset="0"/>
              </a:rPr>
              <a:t>EUROCONTROL Network Manager (NM) provides a centralised flight plan processing and distribution service. The service is provided by the Integrated Initial Flight Plan Processing System (IFPS) and covers that part of the ICAO EUR Region known as the IFPS Zone (IFPZ).</a:t>
            </a:r>
          </a:p>
          <a:p>
            <a:pPr marL="342900" lvl="1" indent="0">
              <a:buNone/>
            </a:pPr>
            <a:endParaRPr lang="en-US" b="0" i="0" dirty="0">
              <a:solidFill>
                <a:srgbClr val="464646"/>
              </a:solidFill>
              <a:effectLst/>
              <a:latin typeface="Roboto" panose="02000000000000000000" pitchFamily="2" charset="0"/>
            </a:endParaRPr>
          </a:p>
          <a:p>
            <a:pPr marL="342900" lvl="1" indent="0">
              <a:buNone/>
            </a:pPr>
            <a:r>
              <a:rPr lang="en-US" b="0" i="0" dirty="0">
                <a:solidFill>
                  <a:srgbClr val="464646"/>
                </a:solidFill>
                <a:effectLst/>
                <a:latin typeface="Roboto" panose="02000000000000000000" pitchFamily="2" charset="0"/>
              </a:rPr>
              <a:t>EUROCONTROL NM also provides a centralised Air Traffic Flow and Capacity Management (ATFCM) services with IFPZ and adjacent area.</a:t>
            </a:r>
          </a:p>
          <a:p>
            <a:pPr marL="342900" lvl="1" indent="0">
              <a:buNone/>
            </a:pPr>
            <a:endParaRPr lang="en-US" sz="1600" dirty="0"/>
          </a:p>
        </p:txBody>
      </p:sp>
      <p:sp>
        <p:nvSpPr>
          <p:cNvPr id="4" name="Footer Placeholder 3"/>
          <p:cNvSpPr>
            <a:spLocks noGrp="1"/>
          </p:cNvSpPr>
          <p:nvPr>
            <p:ph type="ftr" sz="quarter" idx="10"/>
          </p:nvPr>
        </p:nvSpPr>
        <p:spPr/>
        <p:txBody>
          <a:bodyPr/>
          <a:lstStyle/>
          <a:p>
            <a:r>
              <a:rPr lang="en-US" altLang="en-US" dirty="0"/>
              <a:t>Network Conops 22th October Meeting</a:t>
            </a:r>
            <a:endParaRPr lang="en-GB" altLang="en-US" dirty="0"/>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2</a:t>
            </a:fld>
            <a:endParaRPr lang="en-GB" altLang="en-US" dirty="0"/>
          </a:p>
        </p:txBody>
      </p:sp>
      <p:pic>
        <p:nvPicPr>
          <p:cNvPr id="6" name="Picture 2">
            <a:extLst>
              <a:ext uri="{FF2B5EF4-FFF2-40B4-BE49-F238E27FC236}">
                <a16:creationId xmlns:a16="http://schemas.microsoft.com/office/drawing/2014/main" id="{4D2B5C22-EE70-9F1C-9F30-B16EF15F8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54" y="1329529"/>
            <a:ext cx="4671589" cy="4647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6503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413" y="503948"/>
            <a:ext cx="6838950" cy="582215"/>
          </a:xfrm>
        </p:spPr>
        <p:txBody>
          <a:bodyPr/>
          <a:lstStyle/>
          <a:p>
            <a:pPr algn="ctr"/>
            <a:r>
              <a:rPr lang="en-GB" dirty="0">
                <a:solidFill>
                  <a:schemeClr val="tx1"/>
                </a:solidFill>
              </a:rPr>
              <a:t>Network traffic demand</a:t>
            </a:r>
          </a:p>
        </p:txBody>
      </p:sp>
      <p:sp>
        <p:nvSpPr>
          <p:cNvPr id="3" name="Content Placeholder 2"/>
          <p:cNvSpPr>
            <a:spLocks noGrp="1"/>
          </p:cNvSpPr>
          <p:nvPr>
            <p:ph idx="1"/>
          </p:nvPr>
        </p:nvSpPr>
        <p:spPr>
          <a:xfrm>
            <a:off x="514350" y="907241"/>
            <a:ext cx="8358717" cy="5349626"/>
          </a:xfrm>
        </p:spPr>
        <p:txBody>
          <a:bodyPr/>
          <a:lstStyle/>
          <a:p>
            <a:r>
              <a:rPr lang="en-GB" sz="1800" dirty="0"/>
              <a:t>The European ATM network needs to accommodate around 50 000 flights per day in a peak day in 2029, which is an approximate increase of 40% compared with the 2019 traffic demand. ( 37.000 flights in NM area)</a:t>
            </a:r>
          </a:p>
          <a:p>
            <a:r>
              <a:rPr lang="en-GB" sz="1800" dirty="0"/>
              <a:t>Unexpectedly strong traffic growth needs to be accommodated.</a:t>
            </a:r>
          </a:p>
          <a:p>
            <a:r>
              <a:rPr lang="en-GB" sz="1800" dirty="0"/>
              <a:t>The Network 4DT CONOPS addresses the needs of the substantial improvements of European ATM Network in terms of capacity, flight efficiency predictability, cost-effectiveness and sustainability</a:t>
            </a:r>
            <a:r>
              <a:rPr lang="en-GB" dirty="0"/>
              <a:t>. </a:t>
            </a:r>
            <a:endParaRPr lang="en-GB" sz="1800" dirty="0"/>
          </a:p>
          <a:p>
            <a:pPr marL="342900" lvl="1" indent="0">
              <a:buNone/>
            </a:pPr>
            <a:endParaRPr lang="en-US" sz="1600" dirty="0"/>
          </a:p>
        </p:txBody>
      </p:sp>
      <p:sp>
        <p:nvSpPr>
          <p:cNvPr id="4" name="Footer Placeholder 3"/>
          <p:cNvSpPr>
            <a:spLocks noGrp="1"/>
          </p:cNvSpPr>
          <p:nvPr>
            <p:ph type="ftr" sz="quarter" idx="10"/>
          </p:nvPr>
        </p:nvSpPr>
        <p:spPr/>
        <p:txBody>
          <a:bodyPr/>
          <a:lstStyle/>
          <a:p>
            <a:r>
              <a:rPr lang="en-US" altLang="en-US" dirty="0"/>
              <a:t>Network Conops 22th October Meeting</a:t>
            </a:r>
            <a:endParaRPr lang="en-GB" altLang="en-US" dirty="0"/>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4</a:t>
            </a:fld>
            <a:endParaRPr lang="en-GB" altLang="en-US"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3225" y="3022176"/>
            <a:ext cx="5759450" cy="3234690"/>
          </a:xfrm>
          <a:prstGeom prst="rect">
            <a:avLst/>
          </a:prstGeom>
          <a:noFill/>
          <a:ln>
            <a:noFill/>
          </a:ln>
        </p:spPr>
      </p:pic>
      <p:sp>
        <p:nvSpPr>
          <p:cNvPr id="8" name="Rectangle 7"/>
          <p:cNvSpPr/>
          <p:nvPr/>
        </p:nvSpPr>
        <p:spPr>
          <a:xfrm>
            <a:off x="3507951" y="5855441"/>
            <a:ext cx="1738630" cy="3727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50000 flights</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371752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19" y="168858"/>
            <a:ext cx="7711387" cy="776287"/>
          </a:xfrm>
        </p:spPr>
        <p:txBody>
          <a:bodyPr/>
          <a:lstStyle/>
          <a:p>
            <a:pPr algn="ctr"/>
            <a:r>
              <a:rPr lang="en-GB" sz="2800" b="1" dirty="0">
                <a:solidFill>
                  <a:srgbClr val="002060"/>
                </a:solidFill>
                <a:latin typeface="+mn-lt"/>
              </a:rPr>
              <a:t>Network 4DT CONOPS-Why (Main objectives)</a:t>
            </a:r>
            <a:endParaRPr lang="en-GB" sz="2800" b="1" dirty="0">
              <a:solidFill>
                <a:srgbClr val="00B0F0"/>
              </a:solidFill>
              <a:latin typeface="+mn-lt"/>
            </a:endParaRPr>
          </a:p>
        </p:txBody>
      </p:sp>
      <p:sp>
        <p:nvSpPr>
          <p:cNvPr id="14" name="Content Placeholder 2"/>
          <p:cNvSpPr>
            <a:spLocks noGrp="1"/>
          </p:cNvSpPr>
          <p:nvPr>
            <p:ph idx="1"/>
          </p:nvPr>
        </p:nvSpPr>
        <p:spPr>
          <a:xfrm>
            <a:off x="307730" y="1155352"/>
            <a:ext cx="8363304" cy="4961669"/>
          </a:xfrm>
        </p:spPr>
        <p:txBody>
          <a:bodyPr/>
          <a:lstStyle/>
          <a:p>
            <a:r>
              <a:rPr lang="en-GB" sz="1800" dirty="0"/>
              <a:t>This CONOPS is required to identify the conceptual elements required to fulfil the </a:t>
            </a:r>
            <a:r>
              <a:rPr lang="en-GB" sz="1800" b="1" dirty="0"/>
              <a:t>Network Strategy Plan (NSP) 2025-2029-Strategic Objective SO4/3 </a:t>
            </a:r>
            <a:r>
              <a:rPr lang="en-GB" sz="1800" dirty="0"/>
              <a:t>(Implementation and coordination of end to end 4D Business/Mission Trajectories at network level) for 2029 timeline.</a:t>
            </a:r>
            <a:r>
              <a:rPr lang="en-GB" sz="1800" b="1" dirty="0"/>
              <a:t> </a:t>
            </a:r>
            <a:endParaRPr lang="en-GB" sz="1800" dirty="0"/>
          </a:p>
          <a:p>
            <a:r>
              <a:rPr lang="en-GB" sz="1800" dirty="0"/>
              <a:t>This CONOPS is </a:t>
            </a:r>
            <a:r>
              <a:rPr lang="en-GB" sz="1800" b="1" dirty="0"/>
              <a:t>essential pre-requisite for iNM</a:t>
            </a:r>
            <a:r>
              <a:rPr lang="en-GB" sz="1800" dirty="0"/>
              <a:t>, in order to provide to  the iNM contractor a visibility at conceptual level what is expected concerning the management of 4D trajectories.</a:t>
            </a:r>
          </a:p>
          <a:p>
            <a:r>
              <a:rPr lang="en-GB" sz="1800" dirty="0"/>
              <a:t>This CONOPS will be the </a:t>
            </a:r>
            <a:r>
              <a:rPr lang="en-GB" sz="1800" b="1" dirty="0"/>
              <a:t>baseline for drafting of operational/user requirements</a:t>
            </a:r>
            <a:r>
              <a:rPr lang="en-GB" sz="1800" dirty="0"/>
              <a:t> for iNM.</a:t>
            </a:r>
          </a:p>
          <a:p>
            <a:r>
              <a:rPr lang="en-GB" sz="1800" dirty="0"/>
              <a:t>It is also needed as </a:t>
            </a:r>
            <a:r>
              <a:rPr lang="en-GB" sz="1800" b="1" dirty="0"/>
              <a:t>indication for other Stakeholders </a:t>
            </a:r>
            <a:r>
              <a:rPr lang="en-GB" sz="1800" dirty="0"/>
              <a:t>(ANSPs, AUs, Airports) what is expected from their side in terms of updated or new processes and corresponding system improvements.</a:t>
            </a:r>
          </a:p>
          <a:p>
            <a:r>
              <a:rPr lang="en-GB" sz="1800" dirty="0"/>
              <a:t>This CONOPS might be used by all Network actors </a:t>
            </a:r>
            <a:r>
              <a:rPr lang="en-GB" sz="1800" b="1" dirty="0"/>
              <a:t>to drive their planning and investments</a:t>
            </a:r>
            <a:r>
              <a:rPr lang="en-GB" sz="1800" dirty="0"/>
              <a:t> for achieving a common goal for cooperative trajectory management at Network level.</a:t>
            </a:r>
          </a:p>
          <a:p>
            <a:r>
              <a:rPr lang="en-GB" sz="1800" dirty="0"/>
              <a:t>The CONOPS could be used to </a:t>
            </a:r>
            <a:r>
              <a:rPr lang="en-GB" sz="1800" b="1" dirty="0"/>
              <a:t>derive the common trajectory management requirements</a:t>
            </a:r>
            <a:r>
              <a:rPr lang="en-GB" sz="1800" dirty="0"/>
              <a:t> for other Stakeholders.</a:t>
            </a:r>
          </a:p>
          <a:p>
            <a:endParaRPr lang="en-GB" dirty="0"/>
          </a:p>
          <a:p>
            <a:endParaRPr lang="en-GB" dirty="0"/>
          </a:p>
        </p:txBody>
      </p:sp>
    </p:spTree>
    <p:extLst>
      <p:ext uri="{BB962C8B-B14F-4D97-AF65-F5344CB8AC3E}">
        <p14:creationId xmlns:p14="http://schemas.microsoft.com/office/powerpoint/2010/main" val="427230150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20" y="168858"/>
            <a:ext cx="6838950" cy="776287"/>
          </a:xfrm>
        </p:spPr>
        <p:txBody>
          <a:bodyPr/>
          <a:lstStyle/>
          <a:p>
            <a:pPr algn="ctr"/>
            <a:r>
              <a:rPr lang="en-GB" sz="2800" dirty="0">
                <a:solidFill>
                  <a:srgbClr val="002060"/>
                </a:solidFill>
                <a:latin typeface="+mn-lt"/>
              </a:rPr>
              <a:t>Guiding principles</a:t>
            </a:r>
          </a:p>
        </p:txBody>
      </p:sp>
      <p:sp>
        <p:nvSpPr>
          <p:cNvPr id="14" name="Content Placeholder 2"/>
          <p:cNvSpPr>
            <a:spLocks noGrp="1"/>
          </p:cNvSpPr>
          <p:nvPr>
            <p:ph idx="1"/>
          </p:nvPr>
        </p:nvSpPr>
        <p:spPr>
          <a:xfrm>
            <a:off x="307730" y="945145"/>
            <a:ext cx="8960256" cy="5912856"/>
          </a:xfrm>
        </p:spPr>
        <p:txBody>
          <a:bodyPr/>
          <a:lstStyle/>
          <a:p>
            <a:r>
              <a:rPr lang="en-GB" sz="1800" dirty="0"/>
              <a:t>Adherence of </a:t>
            </a:r>
            <a:r>
              <a:rPr lang="en-GB" sz="1800" b="1" dirty="0"/>
              <a:t>Network Strategy Plan (NSP) 2025-2029 and NETWORK CONOPS 2029.</a:t>
            </a:r>
            <a:endParaRPr lang="en-GB" sz="1800" u="sng" dirty="0"/>
          </a:p>
          <a:p>
            <a:r>
              <a:rPr lang="en-GB" sz="1800" dirty="0"/>
              <a:t>Fulfilment of </a:t>
            </a:r>
            <a:r>
              <a:rPr lang="en-GB" sz="1800" b="1" dirty="0"/>
              <a:t>NSP Strategic Objective SO4/3 </a:t>
            </a:r>
            <a:r>
              <a:rPr lang="en-GB" sz="1800" dirty="0"/>
              <a:t>(Implementation and coordination of end to end 4D Business/Mission Trajectories at network level) for 2029 timeline. </a:t>
            </a:r>
            <a:endParaRPr lang="en-GB" sz="1800" u="sng" dirty="0"/>
          </a:p>
          <a:p>
            <a:r>
              <a:rPr lang="en-GB" sz="1800" dirty="0"/>
              <a:t>Full alignment of the content and timelines agreed within </a:t>
            </a:r>
            <a:r>
              <a:rPr lang="en-GB" sz="1800" b="1" dirty="0"/>
              <a:t>Network CONOPS </a:t>
            </a:r>
            <a:r>
              <a:rPr lang="en-GB" sz="1800" dirty="0"/>
              <a:t>and other NM documents (</a:t>
            </a:r>
            <a:r>
              <a:rPr lang="en-GB" sz="1800" b="1" dirty="0"/>
              <a:t>FPFDE strategy</a:t>
            </a:r>
            <a:r>
              <a:rPr lang="en-GB" sz="1800" dirty="0"/>
              <a:t>).</a:t>
            </a:r>
          </a:p>
          <a:p>
            <a:r>
              <a:rPr lang="en-GB" sz="1800" dirty="0"/>
              <a:t>Integration of relevant </a:t>
            </a:r>
            <a:r>
              <a:rPr lang="en-GB" sz="1800" b="1" dirty="0"/>
              <a:t>SESAR Deployment Programme</a:t>
            </a:r>
            <a:r>
              <a:rPr lang="en-GB" sz="1800" dirty="0"/>
              <a:t> capabilities mandated by CP1.</a:t>
            </a:r>
          </a:p>
          <a:p>
            <a:r>
              <a:rPr lang="en-GB" sz="1800" dirty="0"/>
              <a:t>ICAO </a:t>
            </a:r>
            <a:r>
              <a:rPr lang="en-GB" sz="1800" b="1" dirty="0"/>
              <a:t>ASBU and SARPS</a:t>
            </a:r>
            <a:r>
              <a:rPr lang="en-GB" sz="1800" dirty="0"/>
              <a:t>.</a:t>
            </a:r>
          </a:p>
          <a:p>
            <a:r>
              <a:rPr lang="en-GB" sz="1800" dirty="0"/>
              <a:t>Integration of relevant </a:t>
            </a:r>
            <a:r>
              <a:rPr lang="en-GB" sz="1800" b="1" dirty="0"/>
              <a:t>SESAR solutions, OI steps and enablers </a:t>
            </a:r>
            <a:r>
              <a:rPr lang="en-GB" sz="1800" dirty="0"/>
              <a:t>within the defined timeframe.</a:t>
            </a:r>
          </a:p>
          <a:p>
            <a:r>
              <a:rPr lang="en-GB" sz="1800" dirty="0"/>
              <a:t>Take into account the </a:t>
            </a:r>
            <a:r>
              <a:rPr lang="en-GB" sz="1800" b="1" dirty="0"/>
              <a:t>mature components </a:t>
            </a:r>
            <a:r>
              <a:rPr lang="en-GB" sz="1800" dirty="0"/>
              <a:t>and those that are expected to reach </a:t>
            </a:r>
            <a:r>
              <a:rPr lang="en-GB" sz="1800" b="1" dirty="0"/>
              <a:t>V3</a:t>
            </a:r>
            <a:r>
              <a:rPr lang="en-GB" sz="1800" dirty="0"/>
              <a:t> by the end of 2027/2028 and could be deployed by end of 2029.</a:t>
            </a:r>
          </a:p>
          <a:p>
            <a:r>
              <a:rPr lang="en-GB" sz="1800" dirty="0"/>
              <a:t>The components of </a:t>
            </a:r>
            <a:r>
              <a:rPr lang="en-GB" sz="1800" b="1" dirty="0"/>
              <a:t>low maturity </a:t>
            </a:r>
            <a:r>
              <a:rPr lang="en-GB" sz="1800" dirty="0"/>
              <a:t>(expected V3 beyond 2028) to be covered with the aspirational goals.</a:t>
            </a:r>
          </a:p>
          <a:p>
            <a:endParaRPr lang="en-GB" dirty="0"/>
          </a:p>
          <a:p>
            <a:endParaRPr lang="en-GB" dirty="0"/>
          </a:p>
          <a:p>
            <a:endParaRPr lang="en-GB" dirty="0"/>
          </a:p>
        </p:txBody>
      </p:sp>
    </p:spTree>
    <p:extLst>
      <p:ext uri="{BB962C8B-B14F-4D97-AF65-F5344CB8AC3E}">
        <p14:creationId xmlns:p14="http://schemas.microsoft.com/office/powerpoint/2010/main" val="25829309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251" y="0"/>
            <a:ext cx="6838950" cy="776287"/>
          </a:xfrm>
        </p:spPr>
        <p:txBody>
          <a:bodyPr/>
          <a:lstStyle/>
          <a:p>
            <a:pPr algn="ctr"/>
            <a:r>
              <a:rPr lang="en-US" sz="2800" dirty="0">
                <a:solidFill>
                  <a:srgbClr val="002060"/>
                </a:solidFill>
                <a:latin typeface="+mn-lt"/>
              </a:rPr>
              <a:t>Identified weaknesses</a:t>
            </a:r>
            <a:endParaRPr lang="en-GB" sz="2800" dirty="0">
              <a:solidFill>
                <a:srgbClr val="002060"/>
              </a:solidFill>
              <a:latin typeface="+mn-lt"/>
            </a:endParaRPr>
          </a:p>
        </p:txBody>
      </p:sp>
      <p:sp>
        <p:nvSpPr>
          <p:cNvPr id="14" name="Content Placeholder 2"/>
          <p:cNvSpPr>
            <a:spLocks noGrp="1"/>
          </p:cNvSpPr>
          <p:nvPr>
            <p:ph idx="1"/>
          </p:nvPr>
        </p:nvSpPr>
        <p:spPr>
          <a:xfrm>
            <a:off x="85132" y="472572"/>
            <a:ext cx="9058868" cy="6385428"/>
          </a:xfrm>
        </p:spPr>
        <p:txBody>
          <a:bodyPr/>
          <a:lstStyle/>
          <a:p>
            <a:r>
              <a:rPr lang="en-GB" sz="1800" dirty="0"/>
              <a:t>The current trajectory management process is mainly Flight Plan related and addresses the flight plan message exchanges.</a:t>
            </a:r>
          </a:p>
          <a:p>
            <a:pPr lvl="0"/>
            <a:r>
              <a:rPr lang="en-GB" sz="1800" dirty="0"/>
              <a:t>Even within the same stakeholder, different trajectories still exist between different systems. </a:t>
            </a:r>
          </a:p>
          <a:p>
            <a:pPr lvl="0"/>
            <a:r>
              <a:rPr lang="en-GB" sz="1800" dirty="0"/>
              <a:t>In case of NM, the difference between IFPS and ETFMS  trajectory should be underlined.</a:t>
            </a:r>
          </a:p>
          <a:p>
            <a:r>
              <a:rPr lang="en-GB" sz="1800" dirty="0"/>
              <a:t>Within ANSPs different trajectories exist (FDP trajectories versus traffic complexity trajectories). </a:t>
            </a:r>
          </a:p>
          <a:p>
            <a:r>
              <a:rPr lang="en-GB" sz="1800" dirty="0"/>
              <a:t>The trajectories exchanges are done only via ETFMS Flight Data (EFD). NM B2B equivalent of EFD are not yet deployed. EFDs are received and implemented only by few ANSPs.</a:t>
            </a:r>
          </a:p>
          <a:p>
            <a:r>
              <a:rPr lang="en-GB" sz="1800" dirty="0"/>
              <a:t>Basic OLDI notification and coordination messages (ABI, ACT, REV, MAC, PAC) are widely deployed, but these important coordination data are not feedback to NM.</a:t>
            </a:r>
          </a:p>
          <a:p>
            <a:r>
              <a:rPr lang="en-GB" sz="1800" dirty="0"/>
              <a:t>In addition, some limited route info is exchanged via OLDI messages, but also deployed very rarely on few interfaces</a:t>
            </a:r>
          </a:p>
          <a:p>
            <a:r>
              <a:rPr lang="en-GB" sz="1800" dirty="0"/>
              <a:t>The exchange of other OLDI messages (mainly dialogue ones) which can contribute to trajectory updates does not exist. </a:t>
            </a:r>
          </a:p>
          <a:p>
            <a:r>
              <a:rPr lang="en-GB" sz="1800" dirty="0"/>
              <a:t>Main modality for receiving ATC tactical updates is still AFP, again not uniformly deployed  and substantial number of ANSPs still do not provide them.</a:t>
            </a:r>
          </a:p>
          <a:p>
            <a:r>
              <a:rPr lang="en-GB" sz="1800" dirty="0"/>
              <a:t>Coordination with AUs in post departure phase does not exist.</a:t>
            </a:r>
          </a:p>
          <a:p>
            <a:r>
              <a:rPr lang="en-GB" sz="1800" dirty="0"/>
              <a:t>No CDM process in place for trajectory revisions. </a:t>
            </a:r>
          </a:p>
          <a:p>
            <a:endParaRPr lang="en-GB" dirty="0"/>
          </a:p>
          <a:p>
            <a:endParaRPr lang="en-GB" dirty="0"/>
          </a:p>
          <a:p>
            <a:endParaRPr lang="en-GB" dirty="0"/>
          </a:p>
        </p:txBody>
      </p:sp>
    </p:spTree>
    <p:extLst>
      <p:ext uri="{BB962C8B-B14F-4D97-AF65-F5344CB8AC3E}">
        <p14:creationId xmlns:p14="http://schemas.microsoft.com/office/powerpoint/2010/main" val="395223942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9" y="201120"/>
            <a:ext cx="7667625" cy="465308"/>
          </a:xfrm>
        </p:spPr>
        <p:txBody>
          <a:bodyPr/>
          <a:lstStyle/>
          <a:p>
            <a:pPr lvl="1" algn="ctr"/>
            <a:r>
              <a:rPr lang="en-GB" sz="2400" b="1" dirty="0">
                <a:latin typeface="Arial" panose="020B0604020202020204" pitchFamily="34" charset="0"/>
                <a:ea typeface="Times New Roman" panose="02020603050405020304" pitchFamily="18" charset="0"/>
                <a:cs typeface="Arial" panose="020B0604020202020204" pitchFamily="34" charset="0"/>
              </a:rPr>
              <a:t>Current processes during the pre-departure phase</a:t>
            </a:r>
          </a:p>
        </p:txBody>
      </p:sp>
      <p:cxnSp>
        <p:nvCxnSpPr>
          <p:cNvPr id="8" name="Straight Arrow Connector 7"/>
          <p:cNvCxnSpPr>
            <a:cxnSpLocks/>
          </p:cNvCxnSpPr>
          <p:nvPr/>
        </p:nvCxnSpPr>
        <p:spPr>
          <a:xfrm>
            <a:off x="1347692" y="2099493"/>
            <a:ext cx="1902605" cy="0"/>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a:stCxn id="3" idx="3"/>
            <a:endCxn id="107" idx="1"/>
          </p:cNvCxnSpPr>
          <p:nvPr/>
        </p:nvCxnSpPr>
        <p:spPr>
          <a:xfrm flipV="1">
            <a:off x="6211517" y="2822927"/>
            <a:ext cx="1584791" cy="1"/>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V="1">
            <a:off x="3871249" y="3863787"/>
            <a:ext cx="0" cy="1656703"/>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5586472" y="3910309"/>
            <a:ext cx="1" cy="1610181"/>
          </a:xfrm>
          <a:prstGeom prst="straightConnector1">
            <a:avLst/>
          </a:prstGeom>
          <a:ln>
            <a:solidFill>
              <a:schemeClr val="accent5">
                <a:lumMod val="9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p:cNvCxnSpPr>
          <p:nvPr/>
        </p:nvCxnSpPr>
        <p:spPr>
          <a:xfrm flipH="1">
            <a:off x="1347692" y="3514250"/>
            <a:ext cx="1902605" cy="0"/>
          </a:xfrm>
          <a:prstGeom prst="straightConnector1">
            <a:avLst/>
          </a:prstGeom>
          <a:ln>
            <a:solidFill>
              <a:schemeClr val="accent5">
                <a:lumMod val="9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flipH="1" flipV="1">
            <a:off x="1347692" y="2735987"/>
            <a:ext cx="1902605" cy="12901"/>
          </a:xfrm>
          <a:prstGeom prst="straightConnector1">
            <a:avLst/>
          </a:prstGeom>
          <a:ln>
            <a:solidFill>
              <a:schemeClr val="accent5">
                <a:lumMod val="9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2124382A-D583-FF53-63BA-F7899F44C484}"/>
              </a:ext>
            </a:extLst>
          </p:cNvPr>
          <p:cNvGrpSpPr/>
          <p:nvPr/>
        </p:nvGrpSpPr>
        <p:grpSpPr>
          <a:xfrm>
            <a:off x="3250297" y="1782068"/>
            <a:ext cx="2961220" cy="2081719"/>
            <a:chOff x="3250297" y="1782068"/>
            <a:chExt cx="2961220" cy="2081719"/>
          </a:xfrm>
        </p:grpSpPr>
        <p:sp>
          <p:nvSpPr>
            <p:cNvPr id="3" name="Rounded Rectangle 2"/>
            <p:cNvSpPr/>
            <p:nvPr/>
          </p:nvSpPr>
          <p:spPr>
            <a:xfrm>
              <a:off x="3250297" y="1782068"/>
              <a:ext cx="2961220" cy="208171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bg1"/>
                  </a:solidFill>
                  <a:latin typeface="Bahnschrift Light" panose="020B0502040204020203" pitchFamily="34" charset="0"/>
                </a:rPr>
                <a:t>NM</a:t>
              </a:r>
            </a:p>
          </p:txBody>
        </p:sp>
        <p:sp>
          <p:nvSpPr>
            <p:cNvPr id="36" name="Oval 35"/>
            <p:cNvSpPr/>
            <p:nvPr/>
          </p:nvSpPr>
          <p:spPr>
            <a:xfrm>
              <a:off x="3598916" y="2773369"/>
              <a:ext cx="1961008" cy="97052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69A12B"/>
                  </a:solidFill>
                  <a:latin typeface="Bahnschrift Light" panose="020B0502040204020203" pitchFamily="34" charset="0"/>
                </a:rPr>
                <a:t>IFPS</a:t>
              </a:r>
              <a:endParaRPr lang="en-GB" sz="1200" b="1" dirty="0">
                <a:solidFill>
                  <a:srgbClr val="69A12B"/>
                </a:solidFill>
                <a:latin typeface="Bahnschrift Light" panose="020B0502040204020203" pitchFamily="34" charset="0"/>
              </a:endParaRPr>
            </a:p>
          </p:txBody>
        </p:sp>
        <p:sp>
          <p:nvSpPr>
            <p:cNvPr id="34" name="Oval 33"/>
            <p:cNvSpPr/>
            <p:nvPr/>
          </p:nvSpPr>
          <p:spPr>
            <a:xfrm>
              <a:off x="3598916" y="1865783"/>
              <a:ext cx="1961008" cy="104090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ahnschrift Light" panose="020B0502040204020203" pitchFamily="34" charset="0"/>
              </a:endParaRPr>
            </a:p>
            <a:p>
              <a:pPr algn="ctr"/>
              <a:endParaRPr lang="en-GB" dirty="0">
                <a:latin typeface="Bahnschrift Light" panose="020B0502040204020203" pitchFamily="34" charset="0"/>
              </a:endParaRPr>
            </a:p>
            <a:p>
              <a:r>
                <a:rPr lang="en-GB" b="1" dirty="0">
                  <a:solidFill>
                    <a:srgbClr val="002060"/>
                  </a:solidFill>
                  <a:latin typeface="Bahnschrift Light" panose="020B0502040204020203" pitchFamily="34" charset="0"/>
                </a:rPr>
                <a:t>ETFMS</a:t>
              </a:r>
            </a:p>
            <a:p>
              <a:pPr algn="ctr"/>
              <a:endParaRPr lang="en-GB" dirty="0">
                <a:latin typeface="Bahnschrift Light" panose="020B0502040204020203" pitchFamily="34" charset="0"/>
              </a:endParaRPr>
            </a:p>
            <a:p>
              <a:pPr algn="ctr"/>
              <a:endParaRPr lang="en-GB" dirty="0">
                <a:latin typeface="Bahnschrift Light" panose="020B0502040204020203" pitchFamily="34" charset="0"/>
              </a:endParaRPr>
            </a:p>
          </p:txBody>
        </p:sp>
        <p:sp>
          <p:nvSpPr>
            <p:cNvPr id="48" name="Rounded Rectangle 47"/>
            <p:cNvSpPr/>
            <p:nvPr/>
          </p:nvSpPr>
          <p:spPr>
            <a:xfrm>
              <a:off x="4939053" y="2868553"/>
              <a:ext cx="1080052" cy="51018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Bahnschrift Light" panose="020B0502040204020203" pitchFamily="34" charset="0"/>
                </a:rPr>
                <a:t>NM trajectory building</a:t>
              </a:r>
            </a:p>
          </p:txBody>
        </p:sp>
        <p:sp>
          <p:nvSpPr>
            <p:cNvPr id="49" name="Rounded Rectangle 48"/>
            <p:cNvSpPr/>
            <p:nvPr/>
          </p:nvSpPr>
          <p:spPr>
            <a:xfrm>
              <a:off x="4939053" y="2318608"/>
              <a:ext cx="1080052" cy="51018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Bahnschrift Light" panose="020B0502040204020203" pitchFamily="34" charset="0"/>
                </a:rPr>
                <a:t>ASM/ATFCM impact</a:t>
              </a:r>
            </a:p>
          </p:txBody>
        </p:sp>
        <p:cxnSp>
          <p:nvCxnSpPr>
            <p:cNvPr id="37" name="Straight Arrow Connector 36"/>
            <p:cNvCxnSpPr>
              <a:cxnSpLocks/>
            </p:cNvCxnSpPr>
            <p:nvPr/>
          </p:nvCxnSpPr>
          <p:spPr>
            <a:xfrm>
              <a:off x="3715458" y="2617024"/>
              <a:ext cx="0" cy="405539"/>
            </a:xfrm>
            <a:prstGeom prst="straightConnector1">
              <a:avLst/>
            </a:prstGeom>
            <a:ln>
              <a:solidFill>
                <a:schemeClr val="accent5">
                  <a:lumMod val="9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E3F9BD78-7B38-3AE6-2072-335F767E57EB}"/>
              </a:ext>
            </a:extLst>
          </p:cNvPr>
          <p:cNvSpPr txBox="1"/>
          <p:nvPr/>
        </p:nvSpPr>
        <p:spPr>
          <a:xfrm>
            <a:off x="6461869" y="2419272"/>
            <a:ext cx="973984" cy="646331"/>
          </a:xfrm>
          <a:prstGeom prst="rect">
            <a:avLst/>
          </a:prstGeom>
          <a:solidFill>
            <a:schemeClr val="bg1"/>
          </a:solidFill>
        </p:spPr>
        <p:txBody>
          <a:bodyPr wrap="square" rtlCol="0">
            <a:spAutoFit/>
          </a:bodyPr>
          <a:lstStyle>
            <a:defPPr>
              <a:defRPr lang="en-GB"/>
            </a:defPPr>
            <a:lvl1pPr algn="ctr">
              <a:defRPr sz="1200">
                <a:solidFill>
                  <a:srgbClr val="7030A0"/>
                </a:solidFill>
              </a:defRPr>
            </a:lvl1pPr>
          </a:lstStyle>
          <a:p>
            <a:r>
              <a:rPr lang="en-GB" dirty="0">
                <a:solidFill>
                  <a:srgbClr val="69A12B"/>
                </a:solidFill>
                <a:latin typeface="Bahnschrift Light" panose="020B0502040204020203" pitchFamily="34" charset="0"/>
              </a:rPr>
              <a:t>Flight plan distribution service</a:t>
            </a:r>
          </a:p>
        </p:txBody>
      </p:sp>
      <p:sp>
        <p:nvSpPr>
          <p:cNvPr id="23" name="TextBox 22">
            <a:extLst>
              <a:ext uri="{FF2B5EF4-FFF2-40B4-BE49-F238E27FC236}">
                <a16:creationId xmlns:a16="http://schemas.microsoft.com/office/drawing/2014/main" id="{7F1A1FE9-26DB-27FD-D6B4-FA9AEF5713C1}"/>
              </a:ext>
            </a:extLst>
          </p:cNvPr>
          <p:cNvSpPr txBox="1"/>
          <p:nvPr/>
        </p:nvSpPr>
        <p:spPr>
          <a:xfrm>
            <a:off x="1617626" y="2591037"/>
            <a:ext cx="1348578" cy="276999"/>
          </a:xfrm>
          <a:prstGeom prst="rect">
            <a:avLst/>
          </a:prstGeom>
          <a:solidFill>
            <a:schemeClr val="bg1"/>
          </a:solidFill>
        </p:spPr>
        <p:txBody>
          <a:bodyPr wrap="square" rtlCol="0">
            <a:spAutoFit/>
          </a:bodyPr>
          <a:lstStyle>
            <a:defPPr>
              <a:defRPr lang="en-GB"/>
            </a:defPPr>
            <a:lvl1pPr algn="ctr">
              <a:defRPr sz="1200">
                <a:solidFill>
                  <a:srgbClr val="7030A0"/>
                </a:solidFill>
              </a:defRPr>
            </a:lvl1pPr>
          </a:lstStyle>
          <a:p>
            <a:r>
              <a:rPr lang="en-GB" dirty="0">
                <a:solidFill>
                  <a:srgbClr val="69A12B"/>
                </a:solidFill>
                <a:latin typeface="Bahnschrift Light" panose="020B0502040204020203" pitchFamily="34" charset="0"/>
              </a:rPr>
              <a:t>FPL negotiation</a:t>
            </a:r>
          </a:p>
        </p:txBody>
      </p:sp>
      <p:sp>
        <p:nvSpPr>
          <p:cNvPr id="26" name="TextBox 25">
            <a:extLst>
              <a:ext uri="{FF2B5EF4-FFF2-40B4-BE49-F238E27FC236}">
                <a16:creationId xmlns:a16="http://schemas.microsoft.com/office/drawing/2014/main" id="{80FC0C74-644A-7F28-9601-C854AEA96673}"/>
              </a:ext>
            </a:extLst>
          </p:cNvPr>
          <p:cNvSpPr txBox="1"/>
          <p:nvPr/>
        </p:nvSpPr>
        <p:spPr>
          <a:xfrm>
            <a:off x="1617830" y="3273696"/>
            <a:ext cx="1348578" cy="461665"/>
          </a:xfrm>
          <a:prstGeom prst="rect">
            <a:avLst/>
          </a:prstGeom>
          <a:solidFill>
            <a:schemeClr val="bg1"/>
          </a:solidFill>
        </p:spPr>
        <p:txBody>
          <a:bodyPr wrap="square" rtlCol="0">
            <a:spAutoFit/>
          </a:bodyPr>
          <a:lstStyle/>
          <a:p>
            <a:pPr algn="ctr"/>
            <a:r>
              <a:rPr lang="en-GB" sz="1200" dirty="0">
                <a:solidFill>
                  <a:srgbClr val="69A12B"/>
                </a:solidFill>
                <a:latin typeface="Bahnschrift Light" panose="020B0502040204020203" pitchFamily="34" charset="0"/>
              </a:rPr>
              <a:t>FP re-evaluation process</a:t>
            </a:r>
          </a:p>
        </p:txBody>
      </p:sp>
      <p:sp>
        <p:nvSpPr>
          <p:cNvPr id="27" name="TextBox 26">
            <a:extLst>
              <a:ext uri="{FF2B5EF4-FFF2-40B4-BE49-F238E27FC236}">
                <a16:creationId xmlns:a16="http://schemas.microsoft.com/office/drawing/2014/main" id="{5419709A-295A-4BCC-8D29-9C990027B5AB}"/>
              </a:ext>
            </a:extLst>
          </p:cNvPr>
          <p:cNvSpPr txBox="1"/>
          <p:nvPr/>
        </p:nvSpPr>
        <p:spPr>
          <a:xfrm>
            <a:off x="3196960" y="4489867"/>
            <a:ext cx="1348578" cy="276999"/>
          </a:xfrm>
          <a:prstGeom prst="rect">
            <a:avLst/>
          </a:prstGeom>
          <a:solidFill>
            <a:schemeClr val="bg1"/>
          </a:solidFill>
        </p:spPr>
        <p:txBody>
          <a:bodyPr wrap="square" rtlCol="0">
            <a:spAutoFit/>
          </a:bodyPr>
          <a:lstStyle>
            <a:defPPr>
              <a:defRPr lang="en-GB"/>
            </a:defPPr>
            <a:lvl1pPr algn="ctr">
              <a:defRPr sz="1200">
                <a:solidFill>
                  <a:srgbClr val="0070C0"/>
                </a:solidFill>
              </a:defRPr>
            </a:lvl1pPr>
          </a:lstStyle>
          <a:p>
            <a:r>
              <a:rPr lang="en-GB" dirty="0">
                <a:solidFill>
                  <a:srgbClr val="69A12B"/>
                </a:solidFill>
                <a:latin typeface="Bahnschrift Light" panose="020B0502040204020203" pitchFamily="34" charset="0"/>
              </a:rPr>
              <a:t>RQP,RQS</a:t>
            </a:r>
          </a:p>
        </p:txBody>
      </p:sp>
      <p:sp>
        <p:nvSpPr>
          <p:cNvPr id="29" name="TextBox 28">
            <a:extLst>
              <a:ext uri="{FF2B5EF4-FFF2-40B4-BE49-F238E27FC236}">
                <a16:creationId xmlns:a16="http://schemas.microsoft.com/office/drawing/2014/main" id="{5BC9422E-DB96-466E-43E2-7858E4CF2AB5}"/>
              </a:ext>
            </a:extLst>
          </p:cNvPr>
          <p:cNvSpPr txBox="1"/>
          <p:nvPr/>
        </p:nvSpPr>
        <p:spPr>
          <a:xfrm>
            <a:off x="4912184" y="4333557"/>
            <a:ext cx="1348578" cy="646331"/>
          </a:xfrm>
          <a:prstGeom prst="rect">
            <a:avLst/>
          </a:prstGeom>
          <a:solidFill>
            <a:schemeClr val="bg1"/>
          </a:solidFill>
        </p:spPr>
        <p:txBody>
          <a:bodyPr wrap="square" rtlCol="0">
            <a:spAutoFit/>
          </a:bodyPr>
          <a:lstStyle>
            <a:defPPr>
              <a:defRPr lang="en-GB"/>
            </a:defPPr>
            <a:lvl1pPr algn="ctr">
              <a:defRPr sz="1200">
                <a:solidFill>
                  <a:srgbClr val="0070C0"/>
                </a:solidFill>
              </a:defRPr>
            </a:lvl1pPr>
          </a:lstStyle>
          <a:p>
            <a:r>
              <a:rPr lang="en-GB" dirty="0">
                <a:solidFill>
                  <a:srgbClr val="69A12B"/>
                </a:solidFill>
                <a:latin typeface="Bahnschrift Light" panose="020B0502040204020203" pitchFamily="34" charset="0"/>
              </a:rPr>
              <a:t>ICAO 2012 FP messages (DEP,ARR)</a:t>
            </a:r>
          </a:p>
        </p:txBody>
      </p:sp>
      <p:sp>
        <p:nvSpPr>
          <p:cNvPr id="30" name="TextBox 29">
            <a:extLst>
              <a:ext uri="{FF2B5EF4-FFF2-40B4-BE49-F238E27FC236}">
                <a16:creationId xmlns:a16="http://schemas.microsoft.com/office/drawing/2014/main" id="{89081E78-C18B-A9A2-AC99-F7577CC5E72B}"/>
              </a:ext>
            </a:extLst>
          </p:cNvPr>
          <p:cNvSpPr txBox="1"/>
          <p:nvPr/>
        </p:nvSpPr>
        <p:spPr>
          <a:xfrm>
            <a:off x="1465662" y="1772941"/>
            <a:ext cx="1625558" cy="646331"/>
          </a:xfrm>
          <a:prstGeom prst="rect">
            <a:avLst/>
          </a:prstGeom>
          <a:solidFill>
            <a:schemeClr val="bg1"/>
          </a:solidFill>
        </p:spPr>
        <p:txBody>
          <a:bodyPr wrap="square" rtlCol="0">
            <a:spAutoFit/>
          </a:bodyPr>
          <a:lstStyle>
            <a:defPPr>
              <a:defRPr lang="en-GB"/>
            </a:defPPr>
            <a:lvl1pPr algn="ctr">
              <a:defRPr sz="1200">
                <a:solidFill>
                  <a:srgbClr val="0070C0"/>
                </a:solidFill>
              </a:defRPr>
            </a:lvl1pPr>
          </a:lstStyle>
          <a:p>
            <a:r>
              <a:rPr lang="en-GB" dirty="0">
                <a:solidFill>
                  <a:srgbClr val="69A12B"/>
                </a:solidFill>
                <a:latin typeface="Bahnschrift Light" panose="020B0502040204020203" pitchFamily="34" charset="0"/>
              </a:rPr>
              <a:t>ICAO 2012 FP messages (FPL/CHG/DLA/CNL)</a:t>
            </a:r>
          </a:p>
        </p:txBody>
      </p:sp>
      <p:sp>
        <p:nvSpPr>
          <p:cNvPr id="103" name="Rectangle: Rounded Corners 102">
            <a:extLst>
              <a:ext uri="{FF2B5EF4-FFF2-40B4-BE49-F238E27FC236}">
                <a16:creationId xmlns:a16="http://schemas.microsoft.com/office/drawing/2014/main" id="{B92D4C99-01F8-6165-1DDF-E7F4D32AB23F}"/>
              </a:ext>
            </a:extLst>
          </p:cNvPr>
          <p:cNvSpPr/>
          <p:nvPr/>
        </p:nvSpPr>
        <p:spPr>
          <a:xfrm>
            <a:off x="239786" y="1773707"/>
            <a:ext cx="1066799" cy="2080369"/>
          </a:xfrm>
          <a:prstGeom prst="roundRect">
            <a:avLst/>
          </a:prstGeom>
          <a:solidFill>
            <a:srgbClr val="69A1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Bahnschrift Light" panose="020B0502040204020203" pitchFamily="34" charset="0"/>
              </a:rPr>
              <a:t>Airspace Users</a:t>
            </a:r>
          </a:p>
        </p:txBody>
      </p:sp>
      <p:sp>
        <p:nvSpPr>
          <p:cNvPr id="104" name="Rectangle: Rounded Corners 103">
            <a:extLst>
              <a:ext uri="{FF2B5EF4-FFF2-40B4-BE49-F238E27FC236}">
                <a16:creationId xmlns:a16="http://schemas.microsoft.com/office/drawing/2014/main" id="{948B2845-39E0-13BC-26E7-6350A9480703}"/>
              </a:ext>
            </a:extLst>
          </p:cNvPr>
          <p:cNvSpPr/>
          <p:nvPr/>
        </p:nvSpPr>
        <p:spPr>
          <a:xfrm>
            <a:off x="3345363" y="5552948"/>
            <a:ext cx="3133642" cy="80511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Bahnschrift Light" panose="020B0502040204020203" pitchFamily="34" charset="0"/>
              </a:rPr>
              <a:t>ATM community (ANSP, AU, airport) </a:t>
            </a:r>
          </a:p>
        </p:txBody>
      </p:sp>
      <p:sp>
        <p:nvSpPr>
          <p:cNvPr id="107" name="Rectangle: Rounded Corners 106">
            <a:extLst>
              <a:ext uri="{FF2B5EF4-FFF2-40B4-BE49-F238E27FC236}">
                <a16:creationId xmlns:a16="http://schemas.microsoft.com/office/drawing/2014/main" id="{8569C770-9048-EBD6-A368-06DEAA6C7E52}"/>
              </a:ext>
            </a:extLst>
          </p:cNvPr>
          <p:cNvSpPr/>
          <p:nvPr/>
        </p:nvSpPr>
        <p:spPr>
          <a:xfrm>
            <a:off x="7796308" y="2187387"/>
            <a:ext cx="1184831" cy="1271079"/>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Bahnschrift Light" panose="020B0502040204020203" pitchFamily="34" charset="0"/>
              </a:rPr>
              <a:t>Traversed ATS units and other subscribers</a:t>
            </a:r>
          </a:p>
        </p:txBody>
      </p:sp>
      <p:sp>
        <p:nvSpPr>
          <p:cNvPr id="5" name="TextBox 4">
            <a:extLst>
              <a:ext uri="{FF2B5EF4-FFF2-40B4-BE49-F238E27FC236}">
                <a16:creationId xmlns:a16="http://schemas.microsoft.com/office/drawing/2014/main" id="{2FD7140F-BBCF-6736-BA77-F49041074798}"/>
              </a:ext>
            </a:extLst>
          </p:cNvPr>
          <p:cNvSpPr txBox="1"/>
          <p:nvPr/>
        </p:nvSpPr>
        <p:spPr>
          <a:xfrm>
            <a:off x="6882133" y="5857649"/>
            <a:ext cx="2644183" cy="430887"/>
          </a:xfrm>
          <a:prstGeom prst="rect">
            <a:avLst/>
          </a:prstGeom>
          <a:noFill/>
        </p:spPr>
        <p:txBody>
          <a:bodyPr wrap="square" rtlCol="0">
            <a:spAutoFit/>
          </a:bodyPr>
          <a:lstStyle/>
          <a:p>
            <a:r>
              <a:rPr lang="en-GB" sz="1050" dirty="0">
                <a:solidFill>
                  <a:srgbClr val="002060"/>
                </a:solidFill>
                <a:latin typeface="Bahnschrift Light" panose="020B0502040204020203" pitchFamily="34" charset="0"/>
              </a:rPr>
              <a:t>Information exchanges with ETFMS </a:t>
            </a:r>
          </a:p>
          <a:p>
            <a:r>
              <a:rPr lang="en-GB" sz="1050" dirty="0">
                <a:solidFill>
                  <a:srgbClr val="69A12B"/>
                </a:solidFill>
                <a:latin typeface="Bahnschrift Light" panose="020B0502040204020203" pitchFamily="34" charset="0"/>
              </a:rPr>
              <a:t>Information exchanges with IFPS</a:t>
            </a:r>
          </a:p>
        </p:txBody>
      </p:sp>
    </p:spTree>
    <p:extLst>
      <p:ext uri="{BB962C8B-B14F-4D97-AF65-F5344CB8AC3E}">
        <p14:creationId xmlns:p14="http://schemas.microsoft.com/office/powerpoint/2010/main" val="41529762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616" y="201119"/>
            <a:ext cx="7120327" cy="923143"/>
          </a:xfrm>
        </p:spPr>
        <p:txBody>
          <a:bodyPr/>
          <a:lstStyle/>
          <a:p>
            <a:pPr lvl="1" algn="ctr"/>
            <a:r>
              <a:rPr lang="en-GB" sz="2400" b="1" dirty="0">
                <a:latin typeface="Arial" panose="020B0604020202020204" pitchFamily="34" charset="0"/>
                <a:ea typeface="Times New Roman" panose="02020603050405020304" pitchFamily="18" charset="0"/>
                <a:cs typeface="Arial" panose="020B0604020202020204" pitchFamily="34" charset="0"/>
              </a:rPr>
              <a:t>Current processes during the departure preparation phase</a:t>
            </a:r>
          </a:p>
        </p:txBody>
      </p:sp>
      <p:cxnSp>
        <p:nvCxnSpPr>
          <p:cNvPr id="8" name="Straight Arrow Connector 7">
            <a:extLst>
              <a:ext uri="{FF2B5EF4-FFF2-40B4-BE49-F238E27FC236}">
                <a16:creationId xmlns:a16="http://schemas.microsoft.com/office/drawing/2014/main" id="{C0231BFB-CFD9-69B3-6D5F-6BD1BC26FBD1}"/>
              </a:ext>
            </a:extLst>
          </p:cNvPr>
          <p:cNvCxnSpPr>
            <a:cxnSpLocks/>
          </p:cNvCxnSpPr>
          <p:nvPr/>
        </p:nvCxnSpPr>
        <p:spPr>
          <a:xfrm>
            <a:off x="5858503" y="3870704"/>
            <a:ext cx="1758159" cy="0"/>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EAF0365-EB39-A432-A07B-1C548486FE73}"/>
              </a:ext>
            </a:extLst>
          </p:cNvPr>
          <p:cNvSpPr txBox="1"/>
          <p:nvPr/>
        </p:nvSpPr>
        <p:spPr>
          <a:xfrm>
            <a:off x="6270608" y="3647849"/>
            <a:ext cx="1077018" cy="461665"/>
          </a:xfrm>
          <a:prstGeom prst="rect">
            <a:avLst/>
          </a:prstGeom>
          <a:solidFill>
            <a:schemeClr val="bg1"/>
          </a:solidFill>
        </p:spPr>
        <p:txBody>
          <a:bodyPr wrap="square" rtlCol="0">
            <a:spAutoFit/>
          </a:bodyPr>
          <a:lstStyle>
            <a:defPPr>
              <a:defRPr lang="en-GB"/>
            </a:defPPr>
            <a:lvl1pPr algn="ctr">
              <a:defRPr sz="1200">
                <a:solidFill>
                  <a:srgbClr val="002060"/>
                </a:solidFill>
                <a:latin typeface="Bahnschrift Light" panose="020B0502040204020203" pitchFamily="34" charset="0"/>
              </a:defRPr>
            </a:lvl1pPr>
          </a:lstStyle>
          <a:p>
            <a:r>
              <a:rPr lang="en-GB" dirty="0"/>
              <a:t>EFD distribution</a:t>
            </a:r>
          </a:p>
        </p:txBody>
      </p:sp>
      <p:cxnSp>
        <p:nvCxnSpPr>
          <p:cNvPr id="36" name="Straight Arrow Connector 35">
            <a:extLst>
              <a:ext uri="{FF2B5EF4-FFF2-40B4-BE49-F238E27FC236}">
                <a16:creationId xmlns:a16="http://schemas.microsoft.com/office/drawing/2014/main" id="{49C0D360-D702-BE43-6137-986C863AB98D}"/>
              </a:ext>
            </a:extLst>
          </p:cNvPr>
          <p:cNvCxnSpPr>
            <a:cxnSpLocks/>
            <a:stCxn id="101" idx="0"/>
            <a:endCxn id="73" idx="2"/>
          </p:cNvCxnSpPr>
          <p:nvPr/>
        </p:nvCxnSpPr>
        <p:spPr>
          <a:xfrm flipV="1">
            <a:off x="4401931" y="4139098"/>
            <a:ext cx="0" cy="1479869"/>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A51473C-DD80-9C3E-550C-268B7576456A}"/>
              </a:ext>
            </a:extLst>
          </p:cNvPr>
          <p:cNvSpPr txBox="1"/>
          <p:nvPr/>
        </p:nvSpPr>
        <p:spPr>
          <a:xfrm>
            <a:off x="3917430" y="4823372"/>
            <a:ext cx="948354" cy="276999"/>
          </a:xfrm>
          <a:prstGeom prst="rect">
            <a:avLst/>
          </a:prstGeom>
          <a:solidFill>
            <a:schemeClr val="bg1"/>
          </a:solidFill>
        </p:spPr>
        <p:txBody>
          <a:bodyPr wrap="square" rtlCol="0">
            <a:spAutoFit/>
          </a:bodyPr>
          <a:lstStyle>
            <a:defPPr>
              <a:defRPr lang="en-GB"/>
            </a:defPPr>
            <a:lvl1pPr algn="ctr">
              <a:defRPr sz="1200">
                <a:solidFill>
                  <a:srgbClr val="002060"/>
                </a:solidFill>
                <a:latin typeface="Bahnschrift Light" panose="020B0502040204020203" pitchFamily="34" charset="0"/>
              </a:defRPr>
            </a:lvl1pPr>
          </a:lstStyle>
          <a:p>
            <a:r>
              <a:rPr lang="en-GB" dirty="0"/>
              <a:t>DPI</a:t>
            </a:r>
          </a:p>
        </p:txBody>
      </p:sp>
      <p:cxnSp>
        <p:nvCxnSpPr>
          <p:cNvPr id="45" name="Straight Arrow Connector 44">
            <a:extLst>
              <a:ext uri="{FF2B5EF4-FFF2-40B4-BE49-F238E27FC236}">
                <a16:creationId xmlns:a16="http://schemas.microsoft.com/office/drawing/2014/main" id="{6D638BB5-041E-F302-2D4E-2700C4223C79}"/>
              </a:ext>
            </a:extLst>
          </p:cNvPr>
          <p:cNvCxnSpPr>
            <a:cxnSpLocks/>
          </p:cNvCxnSpPr>
          <p:nvPr/>
        </p:nvCxnSpPr>
        <p:spPr>
          <a:xfrm>
            <a:off x="1354537" y="3637636"/>
            <a:ext cx="1553504" cy="0"/>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40913D4-FAB6-9F39-A115-5EFEC874EC81}"/>
              </a:ext>
            </a:extLst>
          </p:cNvPr>
          <p:cNvSpPr txBox="1"/>
          <p:nvPr/>
        </p:nvSpPr>
        <p:spPr>
          <a:xfrm>
            <a:off x="1613939" y="3146983"/>
            <a:ext cx="1034699" cy="1015663"/>
          </a:xfrm>
          <a:prstGeom prst="rect">
            <a:avLst/>
          </a:prstGeom>
          <a:solidFill>
            <a:schemeClr val="bg1"/>
          </a:solidFill>
        </p:spPr>
        <p:txBody>
          <a:bodyPr wrap="square" rtlCol="0">
            <a:spAutoFit/>
          </a:bodyPr>
          <a:lstStyle>
            <a:defPPr>
              <a:defRPr lang="en-GB"/>
            </a:defPPr>
            <a:lvl1pPr algn="ctr">
              <a:defRPr sz="1200">
                <a:solidFill>
                  <a:srgbClr val="0070C0"/>
                </a:solidFill>
              </a:defRPr>
            </a:lvl1pPr>
          </a:lstStyle>
          <a:p>
            <a:r>
              <a:rPr lang="en-GB" dirty="0">
                <a:solidFill>
                  <a:srgbClr val="69A12B"/>
                </a:solidFill>
                <a:latin typeface="Bahnschrift Light" panose="020B0502040204020203" pitchFamily="34" charset="0"/>
              </a:rPr>
              <a:t>ICAO 2012 FP messages (FPL,CHG,DLA,CNL)</a:t>
            </a:r>
          </a:p>
        </p:txBody>
      </p:sp>
      <p:cxnSp>
        <p:nvCxnSpPr>
          <p:cNvPr id="14" name="Straight Arrow Connector 13">
            <a:extLst>
              <a:ext uri="{FF2B5EF4-FFF2-40B4-BE49-F238E27FC236}">
                <a16:creationId xmlns:a16="http://schemas.microsoft.com/office/drawing/2014/main" id="{ECB1BFDF-544B-3CBC-3EAE-6D7635954D7B}"/>
              </a:ext>
            </a:extLst>
          </p:cNvPr>
          <p:cNvCxnSpPr>
            <a:cxnSpLocks/>
          </p:cNvCxnSpPr>
          <p:nvPr/>
        </p:nvCxnSpPr>
        <p:spPr>
          <a:xfrm flipH="1" flipV="1">
            <a:off x="1354537" y="2561890"/>
            <a:ext cx="1566784" cy="8290"/>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B7848630-8599-3175-AA10-1193ED492EDE}"/>
              </a:ext>
            </a:extLst>
          </p:cNvPr>
          <p:cNvGrpSpPr/>
          <p:nvPr/>
        </p:nvGrpSpPr>
        <p:grpSpPr>
          <a:xfrm>
            <a:off x="2921321" y="2057379"/>
            <a:ext cx="2961220" cy="2090251"/>
            <a:chOff x="2875293" y="2034628"/>
            <a:chExt cx="2961220" cy="2090251"/>
          </a:xfrm>
        </p:grpSpPr>
        <p:sp>
          <p:nvSpPr>
            <p:cNvPr id="16" name="TextBox 15">
              <a:extLst>
                <a:ext uri="{FF2B5EF4-FFF2-40B4-BE49-F238E27FC236}">
                  <a16:creationId xmlns:a16="http://schemas.microsoft.com/office/drawing/2014/main" id="{F267803F-4797-2B6B-E4A2-AEC5510804DC}"/>
                </a:ext>
              </a:extLst>
            </p:cNvPr>
            <p:cNvSpPr txBox="1"/>
            <p:nvPr/>
          </p:nvSpPr>
          <p:spPr>
            <a:xfrm>
              <a:off x="4498552" y="3663214"/>
              <a:ext cx="991471" cy="461665"/>
            </a:xfrm>
            <a:prstGeom prst="rect">
              <a:avLst/>
            </a:prstGeom>
            <a:solidFill>
              <a:schemeClr val="bg1"/>
            </a:solidFill>
          </p:spPr>
          <p:txBody>
            <a:bodyPr wrap="square" rtlCol="0">
              <a:spAutoFit/>
            </a:bodyPr>
            <a:lstStyle>
              <a:defPPr>
                <a:defRPr lang="en-GB"/>
              </a:defPPr>
              <a:lvl1pPr algn="ctr">
                <a:defRPr sz="1200">
                  <a:solidFill>
                    <a:srgbClr val="7030A0"/>
                  </a:solidFill>
                </a:defRPr>
              </a:lvl1pPr>
            </a:lstStyle>
            <a:p>
              <a:pPr algn="ctr"/>
              <a:r>
                <a:rPr lang="en-GB" dirty="0">
                  <a:solidFill>
                    <a:srgbClr val="A3761D"/>
                  </a:solidFill>
                  <a:latin typeface="Bahnschrift Light" panose="020B0502040204020203" pitchFamily="34" charset="0"/>
                </a:rPr>
                <a:t>TT distribution</a:t>
              </a:r>
            </a:p>
          </p:txBody>
        </p:sp>
        <p:sp>
          <p:nvSpPr>
            <p:cNvPr id="73" name="Rounded Rectangle 2">
              <a:extLst>
                <a:ext uri="{FF2B5EF4-FFF2-40B4-BE49-F238E27FC236}">
                  <a16:creationId xmlns:a16="http://schemas.microsoft.com/office/drawing/2014/main" id="{A57D0EE9-6A9E-41B0-3B66-6615C293FAC4}"/>
                </a:ext>
              </a:extLst>
            </p:cNvPr>
            <p:cNvSpPr/>
            <p:nvPr/>
          </p:nvSpPr>
          <p:spPr>
            <a:xfrm>
              <a:off x="2875293" y="2034628"/>
              <a:ext cx="2961220" cy="208171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bg1"/>
                  </a:solidFill>
                  <a:latin typeface="Bahnschrift Light" panose="020B0502040204020203" pitchFamily="34" charset="0"/>
                </a:rPr>
                <a:t>NM</a:t>
              </a:r>
            </a:p>
          </p:txBody>
        </p:sp>
        <p:sp>
          <p:nvSpPr>
            <p:cNvPr id="74" name="Oval 73">
              <a:extLst>
                <a:ext uri="{FF2B5EF4-FFF2-40B4-BE49-F238E27FC236}">
                  <a16:creationId xmlns:a16="http://schemas.microsoft.com/office/drawing/2014/main" id="{05EDB291-EF09-3ECA-7421-349C15B52301}"/>
                </a:ext>
              </a:extLst>
            </p:cNvPr>
            <p:cNvSpPr/>
            <p:nvPr/>
          </p:nvSpPr>
          <p:spPr>
            <a:xfrm>
              <a:off x="3223912" y="3025929"/>
              <a:ext cx="1961008" cy="97052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69A12B"/>
                  </a:solidFill>
                  <a:latin typeface="Bahnschrift Light" panose="020B0502040204020203" pitchFamily="34" charset="0"/>
                </a:rPr>
                <a:t>IFPS</a:t>
              </a:r>
            </a:p>
          </p:txBody>
        </p:sp>
        <p:sp>
          <p:nvSpPr>
            <p:cNvPr id="75" name="Oval 74">
              <a:extLst>
                <a:ext uri="{FF2B5EF4-FFF2-40B4-BE49-F238E27FC236}">
                  <a16:creationId xmlns:a16="http://schemas.microsoft.com/office/drawing/2014/main" id="{261E6E96-ECD1-9E25-A462-4277C6FA19EE}"/>
                </a:ext>
              </a:extLst>
            </p:cNvPr>
            <p:cNvSpPr/>
            <p:nvPr/>
          </p:nvSpPr>
          <p:spPr>
            <a:xfrm>
              <a:off x="3223912" y="2118343"/>
              <a:ext cx="1961008" cy="104090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ahnschrift Light" panose="020B0502040204020203" pitchFamily="34" charset="0"/>
              </a:endParaRPr>
            </a:p>
            <a:p>
              <a:pPr algn="ctr"/>
              <a:endParaRPr lang="en-GB" dirty="0">
                <a:latin typeface="Bahnschrift Light" panose="020B0502040204020203" pitchFamily="34" charset="0"/>
              </a:endParaRPr>
            </a:p>
            <a:p>
              <a:r>
                <a:rPr lang="en-GB" b="1" dirty="0">
                  <a:solidFill>
                    <a:srgbClr val="002060"/>
                  </a:solidFill>
                  <a:latin typeface="Bahnschrift Light" panose="020B0502040204020203" pitchFamily="34" charset="0"/>
                </a:rPr>
                <a:t>ETFMS</a:t>
              </a:r>
            </a:p>
            <a:p>
              <a:pPr algn="ctr"/>
              <a:endParaRPr lang="en-GB" dirty="0">
                <a:latin typeface="Bahnschrift Light" panose="020B0502040204020203" pitchFamily="34" charset="0"/>
              </a:endParaRPr>
            </a:p>
            <a:p>
              <a:pPr algn="ctr"/>
              <a:endParaRPr lang="en-GB" dirty="0">
                <a:latin typeface="Bahnschrift Light" panose="020B0502040204020203" pitchFamily="34" charset="0"/>
              </a:endParaRPr>
            </a:p>
          </p:txBody>
        </p:sp>
        <p:sp>
          <p:nvSpPr>
            <p:cNvPr id="76" name="Rounded Rectangle 47">
              <a:extLst>
                <a:ext uri="{FF2B5EF4-FFF2-40B4-BE49-F238E27FC236}">
                  <a16:creationId xmlns:a16="http://schemas.microsoft.com/office/drawing/2014/main" id="{52B65665-16A0-B05C-E8B1-379FAE06E1FB}"/>
                </a:ext>
              </a:extLst>
            </p:cNvPr>
            <p:cNvSpPr/>
            <p:nvPr/>
          </p:nvSpPr>
          <p:spPr>
            <a:xfrm>
              <a:off x="4564049" y="3121113"/>
              <a:ext cx="1080052" cy="56974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Bahnschrift Light" panose="020B0502040204020203" pitchFamily="34" charset="0"/>
                </a:rPr>
                <a:t>Handling of trajectory revisions and updates</a:t>
              </a:r>
            </a:p>
          </p:txBody>
        </p:sp>
        <p:sp>
          <p:nvSpPr>
            <p:cNvPr id="77" name="Rounded Rectangle 48">
              <a:extLst>
                <a:ext uri="{FF2B5EF4-FFF2-40B4-BE49-F238E27FC236}">
                  <a16:creationId xmlns:a16="http://schemas.microsoft.com/office/drawing/2014/main" id="{24DB2CE5-E9D1-A499-87EA-80F034C85FAD}"/>
                </a:ext>
              </a:extLst>
            </p:cNvPr>
            <p:cNvSpPr/>
            <p:nvPr/>
          </p:nvSpPr>
          <p:spPr>
            <a:xfrm>
              <a:off x="4564049" y="2571168"/>
              <a:ext cx="1080052" cy="51018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Bahnschrift Light" panose="020B0502040204020203" pitchFamily="34" charset="0"/>
                </a:rPr>
                <a:t>TT management</a:t>
              </a:r>
            </a:p>
          </p:txBody>
        </p:sp>
        <p:cxnSp>
          <p:nvCxnSpPr>
            <p:cNvPr id="78" name="Straight Arrow Connector 77">
              <a:extLst>
                <a:ext uri="{FF2B5EF4-FFF2-40B4-BE49-F238E27FC236}">
                  <a16:creationId xmlns:a16="http://schemas.microsoft.com/office/drawing/2014/main" id="{81125D9C-E22F-15A4-C41A-FB9A55D1B58C}"/>
                </a:ext>
              </a:extLst>
            </p:cNvPr>
            <p:cNvCxnSpPr>
              <a:cxnSpLocks/>
            </p:cNvCxnSpPr>
            <p:nvPr/>
          </p:nvCxnSpPr>
          <p:spPr>
            <a:xfrm>
              <a:off x="3340454" y="2869584"/>
              <a:ext cx="0" cy="405539"/>
            </a:xfrm>
            <a:prstGeom prst="straightConnector1">
              <a:avLst/>
            </a:prstGeom>
            <a:ln>
              <a:solidFill>
                <a:schemeClr val="accent5">
                  <a:lumMod val="9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E689BC17-1CD4-2107-E493-3D80C71E4E07}"/>
              </a:ext>
            </a:extLst>
          </p:cNvPr>
          <p:cNvSpPr txBox="1"/>
          <p:nvPr/>
        </p:nvSpPr>
        <p:spPr>
          <a:xfrm>
            <a:off x="1594041" y="2360737"/>
            <a:ext cx="1077018" cy="461665"/>
          </a:xfrm>
          <a:prstGeom prst="rect">
            <a:avLst/>
          </a:prstGeom>
          <a:solidFill>
            <a:schemeClr val="bg1"/>
          </a:solidFill>
        </p:spPr>
        <p:txBody>
          <a:bodyPr wrap="square" rtlCol="0">
            <a:spAutoFit/>
          </a:bodyPr>
          <a:lstStyle>
            <a:defPPr>
              <a:defRPr lang="en-GB"/>
            </a:defPPr>
            <a:lvl1pPr algn="ctr">
              <a:defRPr sz="1200">
                <a:solidFill>
                  <a:srgbClr val="002060"/>
                </a:solidFill>
                <a:latin typeface="Bahnschrift Light" panose="020B0502040204020203" pitchFamily="34" charset="0"/>
              </a:defRPr>
            </a:lvl1pPr>
          </a:lstStyle>
          <a:p>
            <a:r>
              <a:rPr lang="en-GB" dirty="0"/>
              <a:t>TT distribution</a:t>
            </a:r>
          </a:p>
        </p:txBody>
      </p:sp>
      <p:cxnSp>
        <p:nvCxnSpPr>
          <p:cNvPr id="87" name="Straight Arrow Connector 86">
            <a:extLst>
              <a:ext uri="{FF2B5EF4-FFF2-40B4-BE49-F238E27FC236}">
                <a16:creationId xmlns:a16="http://schemas.microsoft.com/office/drawing/2014/main" id="{84B43F61-70AB-A69B-3E5F-FCE47A0ED160}"/>
              </a:ext>
            </a:extLst>
          </p:cNvPr>
          <p:cNvCxnSpPr>
            <a:cxnSpLocks/>
          </p:cNvCxnSpPr>
          <p:nvPr/>
        </p:nvCxnSpPr>
        <p:spPr>
          <a:xfrm>
            <a:off x="5895821" y="2322600"/>
            <a:ext cx="1735246" cy="0"/>
          </a:xfrm>
          <a:prstGeom prst="straightConnector1">
            <a:avLst/>
          </a:prstGeom>
          <a:ln>
            <a:solidFill>
              <a:schemeClr val="accent5">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B1BC425F-0D87-0E93-4972-D5E5FF64BA90}"/>
              </a:ext>
            </a:extLst>
          </p:cNvPr>
          <p:cNvSpPr txBox="1"/>
          <p:nvPr/>
        </p:nvSpPr>
        <p:spPr>
          <a:xfrm>
            <a:off x="6217872" y="2129904"/>
            <a:ext cx="1077018" cy="461665"/>
          </a:xfrm>
          <a:prstGeom prst="rect">
            <a:avLst/>
          </a:prstGeom>
          <a:solidFill>
            <a:schemeClr val="bg1"/>
          </a:solidFill>
        </p:spPr>
        <p:txBody>
          <a:bodyPr wrap="square" rtlCol="0">
            <a:spAutoFit/>
          </a:bodyPr>
          <a:lstStyle>
            <a:defPPr>
              <a:defRPr lang="en-GB"/>
            </a:defPPr>
            <a:lvl1pPr algn="ctr">
              <a:defRPr sz="1200">
                <a:solidFill>
                  <a:srgbClr val="7030A0"/>
                </a:solidFill>
              </a:defRPr>
            </a:lvl1pPr>
          </a:lstStyle>
          <a:p>
            <a:r>
              <a:rPr lang="en-GB" dirty="0">
                <a:solidFill>
                  <a:srgbClr val="002060"/>
                </a:solidFill>
                <a:latin typeface="Bahnschrift Light" panose="020B0502040204020203" pitchFamily="34" charset="0"/>
              </a:rPr>
              <a:t>TT distribution</a:t>
            </a:r>
          </a:p>
        </p:txBody>
      </p:sp>
      <p:sp>
        <p:nvSpPr>
          <p:cNvPr id="97" name="Rectangle: Rounded Corners 96">
            <a:extLst>
              <a:ext uri="{FF2B5EF4-FFF2-40B4-BE49-F238E27FC236}">
                <a16:creationId xmlns:a16="http://schemas.microsoft.com/office/drawing/2014/main" id="{62BAC3A7-F6D2-0316-B2B7-E65F8ADE833E}"/>
              </a:ext>
            </a:extLst>
          </p:cNvPr>
          <p:cNvSpPr/>
          <p:nvPr/>
        </p:nvSpPr>
        <p:spPr>
          <a:xfrm>
            <a:off x="254989" y="2054919"/>
            <a:ext cx="1066799" cy="2080369"/>
          </a:xfrm>
          <a:prstGeom prst="roundRect">
            <a:avLst/>
          </a:prstGeom>
          <a:solidFill>
            <a:srgbClr val="69A1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Bahnschrift Light" panose="020B0502040204020203" pitchFamily="34" charset="0"/>
              </a:rPr>
              <a:t>Airspace Users</a:t>
            </a:r>
          </a:p>
        </p:txBody>
      </p:sp>
      <p:sp>
        <p:nvSpPr>
          <p:cNvPr id="98" name="Rectangle: Rounded Corners 97">
            <a:extLst>
              <a:ext uri="{FF2B5EF4-FFF2-40B4-BE49-F238E27FC236}">
                <a16:creationId xmlns:a16="http://schemas.microsoft.com/office/drawing/2014/main" id="{B4B6F967-6FD9-9E54-E214-631CC76D1690}"/>
              </a:ext>
            </a:extLst>
          </p:cNvPr>
          <p:cNvSpPr/>
          <p:nvPr/>
        </p:nvSpPr>
        <p:spPr>
          <a:xfrm>
            <a:off x="7644347" y="1780022"/>
            <a:ext cx="1153434" cy="1201854"/>
          </a:xfrm>
          <a:prstGeom prst="roundRect">
            <a:avLst/>
          </a:prstGeom>
          <a:solidFill>
            <a:srgbClr val="926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FF"/>
                </a:solidFill>
                <a:latin typeface="Bahnschrift Light" panose="020B0502040204020203" pitchFamily="34" charset="0"/>
              </a:rPr>
              <a:t>ANSPs</a:t>
            </a:r>
          </a:p>
        </p:txBody>
      </p:sp>
      <p:sp>
        <p:nvSpPr>
          <p:cNvPr id="100" name="Rectangle: Rounded Corners 99">
            <a:extLst>
              <a:ext uri="{FF2B5EF4-FFF2-40B4-BE49-F238E27FC236}">
                <a16:creationId xmlns:a16="http://schemas.microsoft.com/office/drawing/2014/main" id="{29483B9B-40AB-40FB-B449-355143EB98B9}"/>
              </a:ext>
            </a:extLst>
          </p:cNvPr>
          <p:cNvSpPr/>
          <p:nvPr/>
        </p:nvSpPr>
        <p:spPr>
          <a:xfrm>
            <a:off x="7631067" y="3297874"/>
            <a:ext cx="1153434" cy="120185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Bahnschrift Light" panose="020B0502040204020203" pitchFamily="34" charset="0"/>
              </a:rPr>
              <a:t>Subscribed Users</a:t>
            </a:r>
          </a:p>
        </p:txBody>
      </p:sp>
      <p:sp>
        <p:nvSpPr>
          <p:cNvPr id="101" name="Rectangle: Rounded Corners 100">
            <a:extLst>
              <a:ext uri="{FF2B5EF4-FFF2-40B4-BE49-F238E27FC236}">
                <a16:creationId xmlns:a16="http://schemas.microsoft.com/office/drawing/2014/main" id="{011C3A2F-0DE9-B14C-26B4-F1C3B8DCD4C0}"/>
              </a:ext>
            </a:extLst>
          </p:cNvPr>
          <p:cNvSpPr/>
          <p:nvPr/>
        </p:nvSpPr>
        <p:spPr>
          <a:xfrm>
            <a:off x="3106823" y="5618967"/>
            <a:ext cx="2590216" cy="723595"/>
          </a:xfrm>
          <a:prstGeom prst="roundRect">
            <a:avLst/>
          </a:prstGeom>
          <a:solidFill>
            <a:srgbClr val="E7AB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Bahnschrift Light" panose="020B0502040204020203" pitchFamily="34" charset="0"/>
              </a:rPr>
              <a:t>Airports</a:t>
            </a:r>
          </a:p>
        </p:txBody>
      </p:sp>
      <p:sp>
        <p:nvSpPr>
          <p:cNvPr id="5" name="TextBox 4">
            <a:extLst>
              <a:ext uri="{FF2B5EF4-FFF2-40B4-BE49-F238E27FC236}">
                <a16:creationId xmlns:a16="http://schemas.microsoft.com/office/drawing/2014/main" id="{C9858FC9-FEBE-CF44-92C4-84510B6D8399}"/>
              </a:ext>
            </a:extLst>
          </p:cNvPr>
          <p:cNvSpPr txBox="1"/>
          <p:nvPr/>
        </p:nvSpPr>
        <p:spPr>
          <a:xfrm>
            <a:off x="6882133" y="5857649"/>
            <a:ext cx="2644183" cy="430887"/>
          </a:xfrm>
          <a:prstGeom prst="rect">
            <a:avLst/>
          </a:prstGeom>
          <a:noFill/>
        </p:spPr>
        <p:txBody>
          <a:bodyPr wrap="square" rtlCol="0">
            <a:spAutoFit/>
          </a:bodyPr>
          <a:lstStyle/>
          <a:p>
            <a:r>
              <a:rPr lang="en-GB" sz="1050" dirty="0">
                <a:solidFill>
                  <a:srgbClr val="002060"/>
                </a:solidFill>
                <a:latin typeface="Bahnschrift Light" panose="020B0502040204020203" pitchFamily="34" charset="0"/>
              </a:rPr>
              <a:t>Information exchanges with ETFMS </a:t>
            </a:r>
          </a:p>
          <a:p>
            <a:r>
              <a:rPr lang="en-GB" sz="1050" dirty="0">
                <a:solidFill>
                  <a:srgbClr val="69A12B"/>
                </a:solidFill>
                <a:latin typeface="Bahnschrift Light" panose="020B0502040204020203" pitchFamily="34" charset="0"/>
              </a:rPr>
              <a:t>Information exchanges with IFPS</a:t>
            </a:r>
          </a:p>
        </p:txBody>
      </p:sp>
    </p:spTree>
    <p:extLst>
      <p:ext uri="{BB962C8B-B14F-4D97-AF65-F5344CB8AC3E}">
        <p14:creationId xmlns:p14="http://schemas.microsoft.com/office/powerpoint/2010/main" val="240699621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616" y="201119"/>
            <a:ext cx="7120327" cy="923143"/>
          </a:xfrm>
        </p:spPr>
        <p:txBody>
          <a:bodyPr/>
          <a:lstStyle/>
          <a:p>
            <a:pPr lvl="1" algn="ctr"/>
            <a:r>
              <a:rPr lang="en-GB" sz="2400" b="1" dirty="0">
                <a:latin typeface="Arial" panose="020B0604020202020204" pitchFamily="34" charset="0"/>
                <a:ea typeface="Times New Roman" panose="02020603050405020304" pitchFamily="18" charset="0"/>
                <a:cs typeface="Arial" panose="020B0604020202020204" pitchFamily="34" charset="0"/>
              </a:rPr>
              <a:t>Current processes during the flight execution phase</a:t>
            </a:r>
          </a:p>
        </p:txBody>
      </p:sp>
      <p:pic>
        <p:nvPicPr>
          <p:cNvPr id="75" name="Picture 74">
            <a:extLst>
              <a:ext uri="{FF2B5EF4-FFF2-40B4-BE49-F238E27FC236}">
                <a16:creationId xmlns:a16="http://schemas.microsoft.com/office/drawing/2014/main" id="{F3DDAFE8-BC95-4093-180F-7BAB13879D8D}"/>
              </a:ext>
            </a:extLst>
          </p:cNvPr>
          <p:cNvPicPr>
            <a:picLocks noChangeAspect="1"/>
          </p:cNvPicPr>
          <p:nvPr/>
        </p:nvPicPr>
        <p:blipFill>
          <a:blip r:embed="rId2"/>
          <a:stretch>
            <a:fillRect/>
          </a:stretch>
        </p:blipFill>
        <p:spPr>
          <a:xfrm>
            <a:off x="903545" y="958527"/>
            <a:ext cx="7336909" cy="5569168"/>
          </a:xfrm>
          <a:prstGeom prst="rect">
            <a:avLst/>
          </a:prstGeom>
        </p:spPr>
      </p:pic>
    </p:spTree>
    <p:extLst>
      <p:ext uri="{BB962C8B-B14F-4D97-AF65-F5344CB8AC3E}">
        <p14:creationId xmlns:p14="http://schemas.microsoft.com/office/powerpoint/2010/main" val="729548904"/>
      </p:ext>
    </p:extLst>
  </p:cSld>
  <p:clrMapOvr>
    <a:masterClrMapping/>
  </p:clrMapOvr>
  <p:transition>
    <p:fade/>
  </p:transition>
</p:sld>
</file>

<file path=ppt/theme/theme1.xml><?xml version="1.0" encoding="utf-8"?>
<a:theme xmlns:a="http://schemas.openxmlformats.org/drawingml/2006/main" name="1_CORPORATE-template-2019">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9 CORPORATE PPT Template.pptx" id="{D77DDF82-C2B9-4D1F-8B3E-C2E52E9F0F53}" vid="{69F4AB76-7CCA-463E-9E99-3172E2EE8B4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5498E292CB914BB504456632AA9AB5" ma:contentTypeVersion="2" ma:contentTypeDescription="Create a new document." ma:contentTypeScope="" ma:versionID="2e79095546f2880c67b2cb10a74153d9">
  <xsd:schema xmlns:xsd="http://www.w3.org/2001/XMLSchema" xmlns:xs="http://www.w3.org/2001/XMLSchema" xmlns:p="http://schemas.microsoft.com/office/2006/metadata/properties" xmlns:ns3="20952a05-c279-4fc8-a529-ea67457755e2" targetNamespace="http://schemas.microsoft.com/office/2006/metadata/properties" ma:root="true" ma:fieldsID="d4ac7085adc6254dafb9759a853515bc" ns3:_="">
    <xsd:import namespace="20952a05-c279-4fc8-a529-ea67457755e2"/>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52a05-c279-4fc8-a529-ea67457755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919C30-720E-4A68-854C-7EB888AFF48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0952a05-c279-4fc8-a529-ea67457755e2"/>
    <ds:schemaRef ds:uri="http://www.w3.org/XML/1998/namespace"/>
    <ds:schemaRef ds:uri="http://purl.org/dc/dcmitype/"/>
  </ds:schemaRefs>
</ds:datastoreItem>
</file>

<file path=customXml/itemProps2.xml><?xml version="1.0" encoding="utf-8"?>
<ds:datastoreItem xmlns:ds="http://schemas.openxmlformats.org/officeDocument/2006/customXml" ds:itemID="{BE8D3149-2859-4132-8EA8-1D99FAF1F3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952a05-c279-4fc8-a529-ea67457755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6930DF-B985-4400-8A9C-714431B067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NM template</Template>
  <TotalTime>7428</TotalTime>
  <Words>1125</Words>
  <Application>Microsoft Office PowerPoint</Application>
  <PresentationFormat>On-screen Show (4:3)</PresentationFormat>
  <Paragraphs>139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1_CORPORATE-template-2019</vt:lpstr>
      <vt:lpstr>European TBO implementation  Network Manager perspective</vt:lpstr>
      <vt:lpstr>EUROCONTROL NM Area</vt:lpstr>
      <vt:lpstr>Network traffic demand</vt:lpstr>
      <vt:lpstr>Network 4DT CONOPS-Why (Main objectives)</vt:lpstr>
      <vt:lpstr>Guiding principles</vt:lpstr>
      <vt:lpstr>Identified weaknesses</vt:lpstr>
      <vt:lpstr>Current processes during the pre-departure phase</vt:lpstr>
      <vt:lpstr>Current processes during the departure preparation phase</vt:lpstr>
      <vt:lpstr>Current processes during the flight execution phase</vt:lpstr>
      <vt:lpstr>Required improvements </vt:lpstr>
      <vt:lpstr>Stakeholder components in pre-departure phase</vt:lpstr>
      <vt:lpstr>Stakeholder components in departure preparation phase</vt:lpstr>
      <vt:lpstr>Utilisation of NM trajectory service for building the local ATC trajectory </vt:lpstr>
      <vt:lpstr>Stakeholder components in flight execution phase</vt:lpstr>
    </vt:vector>
  </TitlesOfParts>
  <Company>EUROCONTROL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 Template 4:3</dc:title>
  <dc:creator>CELIS Seppe</dc:creator>
  <cp:lastModifiedBy>PENDATCHANSKI Ivan</cp:lastModifiedBy>
  <cp:revision>348</cp:revision>
  <dcterms:created xsi:type="dcterms:W3CDTF">2019-03-20T08:50:48Z</dcterms:created>
  <dcterms:modified xsi:type="dcterms:W3CDTF">2024-06-05T10:41:00Z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0x010100155498E292CB914BB504456632AA9AB5</vt:lpwstr>
  </property>
  <property fmtid="{D5CDD505-2E9C-101B-9397-08002B2CF9AE}" pid="3" name="ECBusinessArea">
    <vt:lpwstr>250;#Corporate Communications|6c843ef0-6bc6-4aa4-acd8-4d1d2bf0ef0a</vt:lpwstr>
  </property>
  <property fmtid="{D5CDD505-2E9C-101B-9397-08002B2CF9AE}" pid="4" name="ECKeywords">
    <vt:lpwstr/>
  </property>
</Properties>
</file>