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735" r:id="rId5"/>
  </p:sldMasterIdLst>
  <p:notesMasterIdLst>
    <p:notesMasterId r:id="rId11"/>
  </p:notesMasterIdLst>
  <p:sldIdLst>
    <p:sldId id="265" r:id="rId6"/>
    <p:sldId id="7361601" r:id="rId7"/>
    <p:sldId id="7361602" r:id="rId8"/>
    <p:sldId id="7361599" r:id="rId9"/>
    <p:sldId id="7361258" r:id="rId10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1"/>
    <a:srgbClr val="E6E6E6"/>
    <a:srgbClr val="5C0F8C"/>
    <a:srgbClr val="92C0EA"/>
    <a:srgbClr val="0039A6"/>
    <a:srgbClr val="FFFFFF"/>
    <a:srgbClr val="0A22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1878" autoAdjust="0"/>
  </p:normalViewPr>
  <p:slideViewPr>
    <p:cSldViewPr snapToGrid="0" showGuides="1">
      <p:cViewPr varScale="1">
        <p:scale>
          <a:sx n="58" d="100"/>
          <a:sy n="58" d="100"/>
        </p:scale>
        <p:origin x="11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3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3875"/>
            <a:ext cx="4654550" cy="2619375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317875"/>
            <a:ext cx="6810375" cy="31432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318559_BRT_&amp;_PPT-cover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8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7541C30-21D9-0343-88EF-7946F2FE65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370" y="392176"/>
            <a:ext cx="2885427" cy="436333"/>
          </a:xfrm>
          <a:prstGeom prst="rect">
            <a:avLst/>
          </a:prstGeom>
        </p:spPr>
      </p:pic>
      <p:grpSp>
        <p:nvGrpSpPr>
          <p:cNvPr id="21" name="Boeing 12 column grid" hidden="1"/>
          <p:cNvGrpSpPr/>
          <p:nvPr userDrawn="1"/>
        </p:nvGrpSpPr>
        <p:grpSpPr>
          <a:xfrm>
            <a:off x="0" y="461727"/>
            <a:ext cx="12188825" cy="5957180"/>
            <a:chOff x="129803" y="456356"/>
            <a:chExt cx="8890818" cy="5958732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471778" y="995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71778" y="1291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64396" y="2136995"/>
              <a:ext cx="8218694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464396" y="2432456"/>
              <a:ext cx="8218694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59993" y="3288274"/>
              <a:ext cx="8223097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466598" y="3583735"/>
              <a:ext cx="8216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64396" y="4424269"/>
              <a:ext cx="8218694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462195" y="4719730"/>
              <a:ext cx="8220896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71778" y="5567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71778" y="5863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 33"/>
            <p:cNvSpPr/>
            <p:nvPr userDrawn="1"/>
          </p:nvSpPr>
          <p:spPr>
            <a:xfrm>
              <a:off x="463550" y="456356"/>
              <a:ext cx="8223250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471782" y="1143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29803" y="2284726"/>
              <a:ext cx="889081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63550" y="3432679"/>
              <a:ext cx="8223250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29803" y="4572000"/>
              <a:ext cx="889081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471782" y="5715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0" name="Group 39"/>
            <p:cNvGrpSpPr/>
            <p:nvPr userDrawn="1"/>
          </p:nvGrpSpPr>
          <p:grpSpPr>
            <a:xfrm>
              <a:off x="1043681" y="457200"/>
              <a:ext cx="7060730" cy="5957888"/>
              <a:chOff x="1043681" y="0"/>
              <a:chExt cx="7060730" cy="68580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57081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20"/>
              <p:cNvCxnSpPr/>
              <p:nvPr/>
            </p:nvCxnSpPr>
            <p:spPr>
              <a:xfrm>
                <a:off x="104368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15"/>
              <p:cNvCxnSpPr/>
              <p:nvPr userDrawn="1"/>
            </p:nvCxnSpPr>
            <p:spPr>
              <a:xfrm>
                <a:off x="115846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74150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852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43709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32550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547387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312887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/>
              <p:cNvCxnSpPr/>
              <p:nvPr userDrawn="1"/>
            </p:nvCxnSpPr>
            <p:spPr>
              <a:xfrm>
                <a:off x="324337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382641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393747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>
                <a:off x="452230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462823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>
                <a:off x="5213787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>
                <a:off x="810441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>
                <a:off x="590715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601976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>
                <a:off x="660501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>
                <a:off x="671386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>
              <a:xfrm>
                <a:off x="729868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>
              <a:xfrm>
                <a:off x="740902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>
              <a:xfrm>
                <a:off x="799017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4266" y="1630782"/>
            <a:ext cx="6822629" cy="1715321"/>
          </a:xfrm>
        </p:spPr>
        <p:txBody>
          <a:bodyPr anchor="b" anchorCtr="0"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339725" indent="0">
              <a:buNone/>
              <a:defRPr sz="3600">
                <a:solidFill>
                  <a:srgbClr val="FFFFFF"/>
                </a:solidFill>
              </a:defRPr>
            </a:lvl2pPr>
            <a:lvl3pPr marL="741363" indent="0">
              <a:buNone/>
              <a:defRPr sz="3600">
                <a:solidFill>
                  <a:srgbClr val="FFFFFF"/>
                </a:solidFill>
              </a:defRPr>
            </a:lvl3pPr>
            <a:lvl4pPr marL="1030288" indent="0">
              <a:buNone/>
              <a:defRPr sz="3600">
                <a:solidFill>
                  <a:srgbClr val="FFFFFF"/>
                </a:solidFill>
              </a:defRPr>
            </a:lvl4pPr>
            <a:lvl5pPr marL="1370012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Presentation Title – </a:t>
            </a:r>
            <a:br>
              <a:rPr lang="en-US" dirty="0"/>
            </a:br>
            <a:r>
              <a:rPr lang="en-US" dirty="0"/>
              <a:t>48-point Arial Bold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20246" y="3712458"/>
            <a:ext cx="5706381" cy="3693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CCE98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41363" indent="0">
              <a:buFontTx/>
              <a:buNone/>
              <a:defRPr/>
            </a:lvl3pPr>
            <a:lvl4pPr marL="1030288" indent="0">
              <a:buFontTx/>
              <a:buNone/>
              <a:defRPr/>
            </a:lvl4pPr>
            <a:lvl5pPr marL="1370012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 – 24-point Arial Bold</a:t>
            </a:r>
          </a:p>
        </p:txBody>
      </p:sp>
      <p:sp>
        <p:nvSpPr>
          <p:cNvPr id="78" name="Text Placeholder 110"/>
          <p:cNvSpPr>
            <a:spLocks noGrp="1"/>
          </p:cNvSpPr>
          <p:nvPr>
            <p:ph type="body" sz="quarter" idx="13" hasCustomPrompt="1"/>
          </p:nvPr>
        </p:nvSpPr>
        <p:spPr>
          <a:xfrm>
            <a:off x="530821" y="4734461"/>
            <a:ext cx="5700958" cy="153888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XX, 2023</a:t>
            </a:r>
          </a:p>
        </p:txBody>
      </p:sp>
      <p:sp>
        <p:nvSpPr>
          <p:cNvPr id="67" name="Shape 60"/>
          <p:cNvSpPr/>
          <p:nvPr userDrawn="1"/>
        </p:nvSpPr>
        <p:spPr>
          <a:xfrm>
            <a:off x="5324908" y="962073"/>
            <a:ext cx="897683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Dreaming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Collaborating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Innovating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Exploring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Trailblazing</a:t>
            </a:r>
          </a:p>
        </p:txBody>
      </p:sp>
      <p:sp>
        <p:nvSpPr>
          <p:cNvPr id="68" name="Shape 61"/>
          <p:cNvSpPr/>
          <p:nvPr userDrawn="1"/>
        </p:nvSpPr>
        <p:spPr>
          <a:xfrm>
            <a:off x="3768638" y="5123383"/>
            <a:ext cx="838371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Producing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Leading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Creating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Researching</a:t>
            </a:r>
          </a:p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rgbClr val="CCE981"/>
                </a:solidFill>
                <a:latin typeface="Arial" panose="020B0604020202020204" pitchFamily="34" charset="0"/>
                <a:ea typeface="Helvetica Neue LT Std 75 Bold"/>
                <a:cs typeface="Arial" panose="020B0604020202020204" pitchFamily="34" charset="0"/>
                <a:sym typeface="Helvetica Neue LT Std 75 Bold"/>
              </a:rPr>
              <a:t>Analyzing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0246" y="4223930"/>
            <a:ext cx="5705856" cy="246221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339725" indent="0">
              <a:buFontTx/>
              <a:buNone/>
              <a:defRPr/>
            </a:lvl2pPr>
            <a:lvl3pPr marL="741363" indent="0">
              <a:buFontTx/>
              <a:buNone/>
              <a:defRPr/>
            </a:lvl3pPr>
            <a:lvl4pPr marL="1030288" indent="0">
              <a:buFontTx/>
              <a:buNone/>
              <a:defRPr/>
            </a:lvl4pPr>
            <a:lvl5pPr marL="1370012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Title – 16-point Arial</a:t>
            </a:r>
          </a:p>
        </p:txBody>
      </p:sp>
      <p:sp>
        <p:nvSpPr>
          <p:cNvPr id="74" name="Rectangle 5"/>
          <p:cNvSpPr>
            <a:spLocks noChangeArrowheads="1"/>
          </p:cNvSpPr>
          <p:nvPr userDrawn="1"/>
        </p:nvSpPr>
        <p:spPr bwMode="auto">
          <a:xfrm>
            <a:off x="414521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rgbClr val="009BDF"/>
                </a:solidFill>
              </a:rPr>
              <a:t>Copyright © 2024 Boeing. All rights reserved.</a:t>
            </a:r>
          </a:p>
        </p:txBody>
      </p:sp>
      <p:sp>
        <p:nvSpPr>
          <p:cNvPr id="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0739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009BDF"/>
                </a:solidFill>
              </a:defRPr>
            </a:lvl1pPr>
          </a:lstStyle>
          <a:p>
            <a:r>
              <a:rPr lang="en-US"/>
              <a:t>BOEING PROPRIETARY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29883E3-628F-8C47-BCB4-85A4B8A8E3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7" y="397085"/>
            <a:ext cx="212452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9D4B4-85BA-7C4B-8DED-4FF28A41B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10070" y="2805944"/>
            <a:ext cx="7478117" cy="1246113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200" b="1" cap="none" baseline="0">
                <a:solidFill>
                  <a:schemeClr val="bg1"/>
                </a:solidFill>
              </a:defRPr>
            </a:lvl1pPr>
            <a:lvl2pPr marL="339725" indent="0">
              <a:buNone/>
              <a:defRPr sz="3600">
                <a:solidFill>
                  <a:srgbClr val="FFFFFF"/>
                </a:solidFill>
              </a:defRPr>
            </a:lvl2pPr>
            <a:lvl3pPr marL="741363" indent="0">
              <a:buNone/>
              <a:defRPr sz="3600">
                <a:solidFill>
                  <a:srgbClr val="FFFFFF"/>
                </a:solidFill>
              </a:defRPr>
            </a:lvl3pPr>
            <a:lvl4pPr marL="1030288" indent="0">
              <a:buNone/>
              <a:defRPr sz="3600">
                <a:solidFill>
                  <a:srgbClr val="FFFFFF"/>
                </a:solidFill>
              </a:defRPr>
            </a:lvl4pPr>
            <a:lvl5pPr marL="1370012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Divider Slide – 42-point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414521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rgbClr val="009BDF"/>
                </a:solidFill>
              </a:rPr>
              <a:t>Copyright © 2023 Boeing. All rights reserved.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3661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009BDF"/>
                </a:solidFill>
              </a:defRPr>
            </a:lvl1pPr>
          </a:lstStyle>
          <a:p>
            <a:r>
              <a:rPr lang="en-US"/>
              <a:t>BOEING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9D4B4-85BA-7C4B-8DED-4FF28A41B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315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10070" y="2805944"/>
            <a:ext cx="7478117" cy="1246113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200" b="1" cap="none" baseline="0">
                <a:solidFill>
                  <a:schemeClr val="bg1"/>
                </a:solidFill>
              </a:defRPr>
            </a:lvl1pPr>
            <a:lvl2pPr marL="339725" indent="0">
              <a:buNone/>
              <a:defRPr sz="3600">
                <a:solidFill>
                  <a:srgbClr val="FFFFFF"/>
                </a:solidFill>
              </a:defRPr>
            </a:lvl2pPr>
            <a:lvl3pPr marL="741363" indent="0">
              <a:buNone/>
              <a:defRPr sz="3600">
                <a:solidFill>
                  <a:srgbClr val="FFFFFF"/>
                </a:solidFill>
              </a:defRPr>
            </a:lvl3pPr>
            <a:lvl4pPr marL="1030288" indent="0">
              <a:buNone/>
              <a:defRPr sz="3600">
                <a:solidFill>
                  <a:srgbClr val="FFFFFF"/>
                </a:solidFill>
              </a:defRPr>
            </a:lvl4pPr>
            <a:lvl5pPr marL="1370012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Divider Slide – 42-point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14521" y="6642661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rgbClr val="009BDF"/>
                </a:solidFill>
              </a:rPr>
              <a:t>Copyright © 2023 Boeing. All rights reserved.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79135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009BDF"/>
                </a:solidFill>
              </a:defRPr>
            </a:lvl1pPr>
          </a:lstStyle>
          <a:p>
            <a:r>
              <a:rPr lang="en-US"/>
              <a:t>BOEING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e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18559_BRT_&amp;_PPT-coverback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Boeinglogowhite.pn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53" y="2603171"/>
            <a:ext cx="4674847" cy="1067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E752AD-16C3-054D-9FED-1F21D78EF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593" y="3623733"/>
            <a:ext cx="4204814" cy="63585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015424" y="6675394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rgbClr val="009BDF"/>
                </a:solidFill>
              </a:rPr>
              <a:t>Copyright © 2023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54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-NO / FOOTER-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45CEC42-746A-A440-9068-68D7739A7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818"/>
            <a:ext cx="12192000" cy="68778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7FD62B-EB27-BF47-AEA7-04AEDF4A3C8D}"/>
              </a:ext>
            </a:extLst>
          </p:cNvPr>
          <p:cNvSpPr/>
          <p:nvPr userDrawn="1"/>
        </p:nvSpPr>
        <p:spPr>
          <a:xfrm>
            <a:off x="0" y="6586355"/>
            <a:ext cx="12192000" cy="281414"/>
          </a:xfrm>
          <a:prstGeom prst="rect">
            <a:avLst/>
          </a:prstGeom>
          <a:solidFill>
            <a:srgbClr val="25374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D4585C-A744-9446-977E-F60FBA99A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85" y="271645"/>
            <a:ext cx="8784732" cy="3465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6" b="1" i="0" cap="all" baseline="0">
                <a:solidFill>
                  <a:schemeClr val="bg1"/>
                </a:solidFill>
              </a:defRPr>
            </a:lvl1pPr>
            <a:lvl2pPr marL="128591" indent="0" algn="r">
              <a:buNone/>
              <a:defRPr/>
            </a:lvl2pPr>
            <a:lvl3pPr marL="331000" indent="0" algn="r">
              <a:buNone/>
              <a:defRPr/>
            </a:lvl3pPr>
            <a:lvl4pPr marL="471495" indent="0" algn="r">
              <a:buNone/>
              <a:defRPr/>
            </a:lvl4pPr>
            <a:lvl5pPr marL="595322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2D368-F3D8-AF49-930B-6F83D6BFD1A3}"/>
              </a:ext>
            </a:extLst>
          </p:cNvPr>
          <p:cNvSpPr/>
          <p:nvPr userDrawn="1"/>
        </p:nvSpPr>
        <p:spPr>
          <a:xfrm>
            <a:off x="1" y="875071"/>
            <a:ext cx="12192000" cy="5747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61DEA7-FD79-194A-978D-AD21ABD97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575513"/>
            <a:ext cx="12192000" cy="45719"/>
          </a:xfrm>
          <a:prstGeom prst="rect">
            <a:avLst/>
          </a:prstGeom>
          <a:solidFill>
            <a:srgbClr val="5B6770"/>
          </a:solidFill>
        </p:spPr>
        <p:txBody>
          <a:bodyPr/>
          <a:lstStyle>
            <a:lvl1pPr marL="0" indent="0" algn="ctr">
              <a:buNone/>
              <a:defRPr sz="1300" b="1" i="1" cap="none" spc="38" baseline="0">
                <a:noFill/>
              </a:defRPr>
            </a:lvl1pPr>
            <a:lvl2pPr marL="96467" indent="0" algn="r">
              <a:buNone/>
              <a:defRPr/>
            </a:lvl2pPr>
            <a:lvl3pPr marL="248312" indent="0" algn="r">
              <a:buNone/>
              <a:defRPr/>
            </a:lvl3pPr>
            <a:lvl4pPr marL="353710" indent="0" algn="r">
              <a:buNone/>
              <a:defRPr/>
            </a:lvl4pPr>
            <a:lvl5pPr marL="446603" indent="0" algn="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4B3A687-F5B0-A84E-966B-6C29C3E3EA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724" y="6695626"/>
            <a:ext cx="2065337" cy="832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58" tIns="6858" rIns="6858" bIns="6858" anchor="b">
            <a:spAutoFit/>
          </a:bodyPr>
          <a:lstStyle/>
          <a:p>
            <a:pPr defTabSz="615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1" dirty="0">
                <a:solidFill>
                  <a:srgbClr val="FFFFFF"/>
                </a:solidFill>
              </a:rPr>
              <a:t>Copyright © 2022 Boeing. All rights reserved.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2DA0-EF3E-DB44-9E9B-E434410F3426}"/>
              </a:ext>
            </a:extLst>
          </p:cNvPr>
          <p:cNvSpPr txBox="1"/>
          <p:nvPr userDrawn="1"/>
        </p:nvSpPr>
        <p:spPr>
          <a:xfrm>
            <a:off x="11747500" y="6657946"/>
            <a:ext cx="444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6DE197-BED4-CE4E-9398-CBABC5AAF997}" type="slidenum">
              <a:rPr lang="en-US" sz="7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5A841-9091-3240-B102-8DE8751C873E}"/>
              </a:ext>
            </a:extLst>
          </p:cNvPr>
          <p:cNvSpPr/>
          <p:nvPr userDrawn="1"/>
        </p:nvSpPr>
        <p:spPr>
          <a:xfrm>
            <a:off x="1" y="837717"/>
            <a:ext cx="12192000" cy="45719"/>
          </a:xfrm>
          <a:prstGeom prst="rect">
            <a:avLst/>
          </a:prstGeom>
          <a:solidFill>
            <a:srgbClr val="8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C690637-4309-108E-E055-A3B4A360C437}"/>
              </a:ext>
            </a:extLst>
          </p:cNvPr>
          <p:cNvSpPr/>
          <p:nvPr userDrawn="1"/>
        </p:nvSpPr>
        <p:spPr>
          <a:xfrm>
            <a:off x="0" y="-8450"/>
            <a:ext cx="2044174" cy="59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174" y="-8450"/>
            <a:ext cx="10147826" cy="570815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21920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845111" y="2645336"/>
            <a:ext cx="9143999" cy="7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Organised jointly by EC, EASA, EUROCONTROL, SDM and SESAR 3 JU</a:t>
            </a:r>
            <a:endParaRPr lang="en-GB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nl-BE" sz="20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2000" b="1" i="0" kern="1200" baseline="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2000" b="1" i="0" kern="1200" dirty="0">
              <a:solidFill>
                <a:srgbClr val="BFE8FF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710380F-C937-4B38-2DD1-7994A0E7AA75}"/>
              </a:ext>
            </a:extLst>
          </p:cNvPr>
          <p:cNvSpPr/>
          <p:nvPr userDrawn="1"/>
        </p:nvSpPr>
        <p:spPr>
          <a:xfrm>
            <a:off x="710025" y="1097736"/>
            <a:ext cx="126951" cy="1028318"/>
          </a:xfrm>
          <a:prstGeom prst="rect">
            <a:avLst/>
          </a:prstGeom>
          <a:solidFill>
            <a:srgbClr val="186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1C44F80-C4F6-62BA-B44E-7B91A9469191}"/>
              </a:ext>
            </a:extLst>
          </p:cNvPr>
          <p:cNvSpPr txBox="1"/>
          <p:nvPr userDrawn="1"/>
        </p:nvSpPr>
        <p:spPr>
          <a:xfrm>
            <a:off x="836976" y="112519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6000" b="1" i="0" dirty="0">
                <a:solidFill>
                  <a:srgbClr val="BFE8FF"/>
                </a:solidFill>
                <a:latin typeface="Titillium Web" pitchFamily="2" charset="77"/>
              </a:rPr>
              <a:t>GLOBAL TBO SYMPOSIUM</a:t>
            </a:r>
            <a:endParaRPr lang="nl-BE" sz="2800" b="1" i="0" kern="1200" dirty="0">
              <a:solidFill>
                <a:srgbClr val="BFE8FF"/>
              </a:solidFill>
              <a:latin typeface="Titillium Web" pitchFamily="2" charset="77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8D5B13-FAAD-F823-DD28-6BE1A5907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5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C690637-4309-108E-E055-A3B4A360C437}"/>
              </a:ext>
            </a:extLst>
          </p:cNvPr>
          <p:cNvSpPr/>
          <p:nvPr userDrawn="1"/>
        </p:nvSpPr>
        <p:spPr>
          <a:xfrm>
            <a:off x="0" y="-8450"/>
            <a:ext cx="2044174" cy="59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44174" y="-8450"/>
            <a:ext cx="10147826" cy="57081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B656E-846B-C3E0-19DC-B6FAAF361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700" y="471948"/>
            <a:ext cx="9144000" cy="1654106"/>
          </a:xfrm>
        </p:spPr>
        <p:txBody>
          <a:bodyPr anchor="b"/>
          <a:lstStyle>
            <a:lvl1pPr algn="l">
              <a:defRPr sz="6000" b="1" i="0">
                <a:solidFill>
                  <a:srgbClr val="BFE8FF"/>
                </a:solidFill>
                <a:latin typeface="Titillium Web" pitchFamily="2" charset="77"/>
              </a:defRPr>
            </a:lvl1pPr>
          </a:lstStyle>
          <a:p>
            <a:r>
              <a:rPr lang="nl-NL" dirty="0"/>
              <a:t>SESSION TITLE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21920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C9B7C82-495B-37FF-8A6D-0E81A1E37170}"/>
              </a:ext>
            </a:extLst>
          </p:cNvPr>
          <p:cNvSpPr/>
          <p:nvPr userDrawn="1"/>
        </p:nvSpPr>
        <p:spPr>
          <a:xfrm>
            <a:off x="901749" y="1097736"/>
            <a:ext cx="126951" cy="1028318"/>
          </a:xfrm>
          <a:prstGeom prst="rect">
            <a:avLst/>
          </a:prstGeom>
          <a:solidFill>
            <a:srgbClr val="186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1036835" y="2645336"/>
            <a:ext cx="9143999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28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GLOBAL TBO SYMPOSIUM</a:t>
            </a:r>
          </a:p>
          <a:p>
            <a:pPr algn="l"/>
            <a:r>
              <a:rPr lang="nl-BE" sz="2000" b="1" i="0" kern="120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2000" b="1" i="0" kern="1200" baseline="0" dirty="0">
                <a:solidFill>
                  <a:srgbClr val="BFE8FF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2000" b="1" i="0" kern="1200" dirty="0">
              <a:solidFill>
                <a:srgbClr val="BFE8FF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4C383D-2062-BCE0-7669-07F324E39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C229-51C1-BD8F-250C-3423CBFAC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86015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83698"/>
                </a:solidFill>
                <a:latin typeface="Titillium Web" pitchFamily="2" charset="77"/>
              </a:defRPr>
            </a:lvl1pPr>
          </a:lstStyle>
          <a:p>
            <a:r>
              <a:rPr lang="nl-NL" dirty="0"/>
              <a:t>Presentation </a:t>
            </a: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6" name="Afbeelding 5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718B7300-9638-21EE-0457-666BE5297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822" y="5708150"/>
            <a:ext cx="2044178" cy="11498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38E7419-152B-6A75-3558-4541308D618A}"/>
              </a:ext>
            </a:extLst>
          </p:cNvPr>
          <p:cNvSpPr/>
          <p:nvPr userDrawn="1"/>
        </p:nvSpPr>
        <p:spPr>
          <a:xfrm>
            <a:off x="-1" y="5699701"/>
            <a:ext cx="101727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Driehoek 8">
            <a:extLst>
              <a:ext uri="{FF2B5EF4-FFF2-40B4-BE49-F238E27FC236}">
                <a16:creationId xmlns:a16="http://schemas.microsoft.com/office/drawing/2014/main" id="{1F265568-E496-895B-6728-48A280462DCF}"/>
              </a:ext>
            </a:extLst>
          </p:cNvPr>
          <p:cNvSpPr/>
          <p:nvPr userDrawn="1"/>
        </p:nvSpPr>
        <p:spPr>
          <a:xfrm>
            <a:off x="9492343" y="5699701"/>
            <a:ext cx="1360714" cy="1158299"/>
          </a:xfrm>
          <a:prstGeom prst="triangle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B1EEDA1-5733-8523-9477-5F474A43FEC3}"/>
              </a:ext>
            </a:extLst>
          </p:cNvPr>
          <p:cNvSpPr txBox="1"/>
          <p:nvPr userDrawn="1"/>
        </p:nvSpPr>
        <p:spPr>
          <a:xfrm>
            <a:off x="831850" y="494957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June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72507918-836E-2B45-77B6-E77C410089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7692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tillium Web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Speaker details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9502E8B-C543-B96C-7AF0-D72BAB37E5B0}"/>
              </a:ext>
            </a:extLst>
          </p:cNvPr>
          <p:cNvSpPr/>
          <p:nvPr userDrawn="1"/>
        </p:nvSpPr>
        <p:spPr>
          <a:xfrm>
            <a:off x="612648" y="2576925"/>
            <a:ext cx="70260" cy="814013"/>
          </a:xfrm>
          <a:prstGeom prst="rect">
            <a:avLst/>
          </a:prstGeom>
          <a:solidFill>
            <a:srgbClr val="083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FE3171-37CF-879D-C39A-C6F84E129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1DD3F052-9267-0B2F-E98B-87A43D2F2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822" y="5708150"/>
            <a:ext cx="2044178" cy="11498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A31E6FA-A583-3954-14CC-8F689C61A288}"/>
              </a:ext>
            </a:extLst>
          </p:cNvPr>
          <p:cNvSpPr/>
          <p:nvPr userDrawn="1"/>
        </p:nvSpPr>
        <p:spPr>
          <a:xfrm>
            <a:off x="-1" y="5699701"/>
            <a:ext cx="10172701" cy="1158299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331E3369-FC0C-F5EC-60E6-72FE04249CA6}"/>
              </a:ext>
            </a:extLst>
          </p:cNvPr>
          <p:cNvSpPr/>
          <p:nvPr userDrawn="1"/>
        </p:nvSpPr>
        <p:spPr>
          <a:xfrm>
            <a:off x="9492343" y="5699701"/>
            <a:ext cx="1360714" cy="1158299"/>
          </a:xfrm>
          <a:prstGeom prst="triangle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E7260C-2D14-CDE9-DD65-8BD185C2D2C4}"/>
              </a:ext>
            </a:extLst>
          </p:cNvPr>
          <p:cNvSpPr txBox="1"/>
          <p:nvPr userDrawn="1"/>
        </p:nvSpPr>
        <p:spPr>
          <a:xfrm>
            <a:off x="838200" y="5149078"/>
            <a:ext cx="34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</a:t>
            </a:r>
            <a:r>
              <a:rPr lang="nl-BE" sz="1400" b="1" i="0" kern="1200" dirty="0" err="1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June</a:t>
            </a:r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D259E51-E978-B520-9FB1-3CD91B37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534"/>
            <a:ext cx="10515600" cy="3367698"/>
          </a:xfrm>
        </p:spPr>
        <p:txBody>
          <a:bodyPr/>
          <a:lstStyle>
            <a:lvl1pPr>
              <a:defRPr b="0" i="0">
                <a:latin typeface="Titillium Web" pitchFamily="2" charset="77"/>
              </a:defRPr>
            </a:lvl1pPr>
            <a:lvl2pPr>
              <a:defRPr b="0" i="0">
                <a:latin typeface="Titillium Web" pitchFamily="2" charset="77"/>
              </a:defRPr>
            </a:lvl2pPr>
            <a:lvl3pPr>
              <a:defRPr b="0" i="0">
                <a:latin typeface="Titillium Web" pitchFamily="2" charset="77"/>
              </a:defRPr>
            </a:lvl3pPr>
            <a:lvl4pPr>
              <a:defRPr b="0" i="0">
                <a:latin typeface="Titillium Web" pitchFamily="2" charset="77"/>
              </a:defRPr>
            </a:lvl4pPr>
            <a:lvl5pPr>
              <a:defRPr b="0" i="0">
                <a:latin typeface="Titillium Web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D6F03A5-8280-2FB0-664E-CD1FB6A7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159"/>
            <a:ext cx="10515600" cy="78585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83698"/>
                </a:solidFill>
                <a:latin typeface="Titillium Web 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79D93C-B946-A8C3-318E-2BFCD683F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4117" y="5967527"/>
            <a:ext cx="6983762" cy="6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0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ereld, ruimte, Aarde&#10;&#10;Automatisch gegenereerde beschrijving">
            <a:extLst>
              <a:ext uri="{FF2B5EF4-FFF2-40B4-BE49-F238E27FC236}">
                <a16:creationId xmlns:a16="http://schemas.microsoft.com/office/drawing/2014/main" id="{76F477BC-6F5A-C8B9-D509-8D9114F2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9536" r="40464"/>
          <a:stretch/>
        </p:blipFill>
        <p:spPr>
          <a:xfrm flipH="1">
            <a:off x="-1" y="7548"/>
            <a:ext cx="6096001" cy="6858000"/>
          </a:xfrm>
          <a:prstGeom prst="rect">
            <a:avLst/>
          </a:prstGeom>
        </p:spPr>
      </p:pic>
      <p:sp>
        <p:nvSpPr>
          <p:cNvPr id="15" name="Opgeslagen gegevens 14">
            <a:extLst>
              <a:ext uri="{FF2B5EF4-FFF2-40B4-BE49-F238E27FC236}">
                <a16:creationId xmlns:a16="http://schemas.microsoft.com/office/drawing/2014/main" id="{6E79BC6C-0E8F-AF38-B25F-7E5FFFF33BA3}"/>
              </a:ext>
            </a:extLst>
          </p:cNvPr>
          <p:cNvSpPr/>
          <p:nvPr userDrawn="1"/>
        </p:nvSpPr>
        <p:spPr>
          <a:xfrm rot="10800000">
            <a:off x="1026166" y="-119269"/>
            <a:ext cx="14728925" cy="875372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FBD2E9-E3E2-DCC4-579C-D301FBE7A52F}"/>
              </a:ext>
            </a:extLst>
          </p:cNvPr>
          <p:cNvSpPr/>
          <p:nvPr userDrawn="1"/>
        </p:nvSpPr>
        <p:spPr>
          <a:xfrm>
            <a:off x="3656869" y="846672"/>
            <a:ext cx="126951" cy="1028318"/>
          </a:xfrm>
          <a:prstGeom prst="rect">
            <a:avLst/>
          </a:prstGeom>
          <a:solidFill>
            <a:srgbClr val="083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0224715-3091-0E4F-785F-191E466C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821" y="1817279"/>
            <a:ext cx="7542032" cy="3367698"/>
          </a:xfrm>
        </p:spPr>
        <p:txBody>
          <a:bodyPr/>
          <a:lstStyle>
            <a:lvl1pPr>
              <a:defRPr b="0" i="0">
                <a:latin typeface="Titillium Web" pitchFamily="2" charset="77"/>
              </a:defRPr>
            </a:lvl1pPr>
            <a:lvl2pPr>
              <a:defRPr b="0" i="0">
                <a:latin typeface="Titillium Web" pitchFamily="2" charset="77"/>
              </a:defRPr>
            </a:lvl2pPr>
            <a:lvl3pPr>
              <a:defRPr b="0" i="0">
                <a:latin typeface="Titillium Web" pitchFamily="2" charset="77"/>
              </a:defRPr>
            </a:lvl3pPr>
            <a:lvl4pPr>
              <a:defRPr b="0" i="0">
                <a:latin typeface="Titillium Web" pitchFamily="2" charset="77"/>
              </a:defRPr>
            </a:lvl4pPr>
            <a:lvl5pPr>
              <a:defRPr b="0" i="0">
                <a:latin typeface="Titillium Web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A9CA4CA-BC6F-5347-745C-BF095531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821" y="967904"/>
            <a:ext cx="7542032" cy="78585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83698"/>
                </a:solidFill>
                <a:latin typeface="Titillium Web SemiBold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4C57004-2B64-1C5F-382E-BAB3CD77493B}"/>
              </a:ext>
            </a:extLst>
          </p:cNvPr>
          <p:cNvSpPr/>
          <p:nvPr userDrawn="1"/>
        </p:nvSpPr>
        <p:spPr>
          <a:xfrm>
            <a:off x="0" y="6040907"/>
            <a:ext cx="12192000" cy="817093"/>
          </a:xfrm>
          <a:prstGeom prst="rect">
            <a:avLst/>
          </a:prstGeom>
          <a:solidFill>
            <a:srgbClr val="BF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746656E-DE44-2C1C-FA3E-B2BDFEBFC1E4}"/>
              </a:ext>
            </a:extLst>
          </p:cNvPr>
          <p:cNvSpPr txBox="1"/>
          <p:nvPr userDrawn="1"/>
        </p:nvSpPr>
        <p:spPr>
          <a:xfrm>
            <a:off x="3783820" y="5484653"/>
            <a:ext cx="347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8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Global TBO Symposium </a:t>
            </a:r>
          </a:p>
          <a:p>
            <a:pPr algn="l"/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4 – 6 </a:t>
            </a:r>
            <a:r>
              <a:rPr lang="nl-BE" sz="1400" b="1" i="0" kern="1200" dirty="0" err="1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June</a:t>
            </a:r>
            <a:r>
              <a:rPr lang="nl-BE" sz="1400" b="1" i="0" kern="120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2024</a:t>
            </a:r>
            <a:r>
              <a:rPr lang="nl-BE" sz="1400" b="1" i="0" kern="1200" baseline="0" dirty="0">
                <a:solidFill>
                  <a:srgbClr val="083698"/>
                </a:solidFill>
                <a:latin typeface="Titillium Web SemiBold" pitchFamily="2" charset="77"/>
                <a:ea typeface="+mn-ea"/>
                <a:cs typeface="+mn-cs"/>
              </a:rPr>
              <a:t> </a:t>
            </a:r>
            <a:endParaRPr lang="nl-BE" sz="1400" b="1" i="0" kern="1200" dirty="0">
              <a:solidFill>
                <a:srgbClr val="083698"/>
              </a:solidFill>
              <a:latin typeface="Titillium Web SemiBold" pitchFamily="2" charset="77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E02386-99B6-239B-AA4C-633F12090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2440" y="6174086"/>
            <a:ext cx="4923119" cy="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7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2E17D-B0D4-68F3-BA60-21B59B3F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7DB49F-AD37-8C14-D201-6A800802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A0447-FB5F-7165-41F9-25F99817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9BE2A-43A3-5F19-6DCC-66249151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57852-53A9-6FF0-07DF-DC7394C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91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81" y="332409"/>
            <a:ext cx="11249170" cy="38779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Title – 28-point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81" y="1342654"/>
            <a:ext cx="11253214" cy="16681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22-point Arial</a:t>
            </a:r>
          </a:p>
          <a:p>
            <a:pPr lvl="1"/>
            <a:r>
              <a:rPr lang="en-US" dirty="0"/>
              <a:t>20-point Arial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r>
              <a:rPr lang="en-US" dirty="0">
                <a:solidFill>
                  <a:srgbClr val="253746"/>
                </a:solidFill>
              </a:rPr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BOEING PROPRIETARY</a:t>
            </a:r>
          </a:p>
        </p:txBody>
      </p:sp>
    </p:spTree>
    <p:extLst>
      <p:ext uri="{BB962C8B-B14F-4D97-AF65-F5344CB8AC3E}">
        <p14:creationId xmlns:p14="http://schemas.microsoft.com/office/powerpoint/2010/main" val="37828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8862B-FBF3-D2AB-2825-32357062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026AB6-7AD2-CC2B-87AC-454E01DD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19FFBC-FC9D-59DC-5F99-F00948F1E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931BC5-34D0-02DA-571D-3B34C322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216089-EAAA-828C-4E63-5519673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AC1725-9B28-B28E-4961-0BB92712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212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329C-F883-50FA-231A-92C74626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D19329-813E-31A5-45B2-5AEBAE6B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A0316E-3690-E4AE-D410-1A6B1FAFF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7242EA-26C5-FCA0-39B2-77096C46B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BE707A-DB79-458A-3011-2B393A514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3A061A-0567-E613-B4D5-E674E58B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064CAD-869E-4FAB-B593-530F006B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5CEBA6-95AF-41AF-DE06-8B3826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9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8A806D-A4D6-CFE1-E3A5-BDD8F43B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5AB97A-F03A-D9E8-4FAE-2BB1F578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E801D8-E02D-2BE9-9551-EEFD59D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9463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24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614BE-105D-8CCF-FDCB-75EFBE25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FCF5C-F9A9-52BF-8DF6-0FD8980E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46E5BE-B199-6C83-0524-B67D6A06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34CFC2-D47C-2D46-414A-82BB927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2EB8BE-1C4A-13DD-9EA7-1EA6A8E1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1C6D67-BA17-142E-F1A4-938B2BE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65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208C1-29D9-1041-B098-F8DF7457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0CECD9-59B0-6184-51FA-C34BDA20A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0EF814-D08A-13F5-ED37-769411AAE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FDEBF0-819D-D007-CB59-D7C36680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0EC387-3D2A-D7D5-E7FA-EA517BAE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EE8824-6797-9B38-9B26-39701FA9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092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6305-7074-6EDA-D223-8C2F5AA2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903094-5021-B1C4-AD89-0AB44C68F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3E6073-E8E2-6771-A9F6-B149CB3D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E60AB-F54E-C3E6-B157-DFBD66BC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F486E5-0DB8-CF83-FFA3-B6FD80A2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98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23B76D-D521-6340-4C68-E26EAF1F2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B2671B-7D9C-3279-A5A4-FD6E6AA2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4846BB-A1C9-A5A7-AECD-E5E6DF84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8639B0-F985-B422-B76E-E1AD1DC8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A80FC-6962-103D-8340-F486C1BD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4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81" y="332409"/>
            <a:ext cx="11249170" cy="38779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Title – 28-point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81" y="1342654"/>
            <a:ext cx="11253214" cy="1668149"/>
          </a:xfrm>
          <a:prstGeom prst="rect">
            <a:avLst/>
          </a:prstGeom>
        </p:spPr>
        <p:txBody>
          <a:bodyPr/>
          <a:lstStyle>
            <a:lvl1pPr>
              <a:buClr>
                <a:srgbClr val="253746"/>
              </a:buClr>
              <a:defRPr/>
            </a:lvl1pPr>
            <a:lvl2pPr>
              <a:buClr>
                <a:srgbClr val="253746"/>
              </a:buClr>
              <a:defRPr/>
            </a:lvl2pPr>
            <a:lvl3pPr>
              <a:buClr>
                <a:srgbClr val="253746"/>
              </a:buClr>
              <a:defRPr/>
            </a:lvl3pPr>
            <a:lvl4pPr>
              <a:buClr>
                <a:srgbClr val="253746"/>
              </a:buClr>
              <a:defRPr/>
            </a:lvl4pPr>
            <a:lvl5pPr>
              <a:buClr>
                <a:srgbClr val="253746"/>
              </a:buClr>
              <a:defRPr/>
            </a:lvl5pPr>
          </a:lstStyle>
          <a:p>
            <a:pPr lvl="0"/>
            <a:r>
              <a:rPr lang="en-US" dirty="0"/>
              <a:t>22-point Arial</a:t>
            </a:r>
          </a:p>
          <a:p>
            <a:pPr lvl="1"/>
            <a:r>
              <a:rPr lang="en-US" dirty="0"/>
              <a:t>20-point Arial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881" y="811359"/>
            <a:ext cx="11247148" cy="307777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000">
                <a:solidFill>
                  <a:srgbClr val="5C0F8C"/>
                </a:solidFill>
              </a:defRPr>
            </a:lvl1pPr>
          </a:lstStyle>
          <a:p>
            <a:pPr lvl="0"/>
            <a:r>
              <a:rPr lang="en-US" dirty="0"/>
              <a:t>Subtitle – 20-point Arial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r>
              <a:rPr lang="en-US" dirty="0">
                <a:solidFill>
                  <a:srgbClr val="253746"/>
                </a:solidFill>
              </a:rPr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BOEING PROPRIETARY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6720" y="6020952"/>
            <a:ext cx="11338560" cy="302030"/>
          </a:xfrm>
        </p:spPr>
        <p:txBody>
          <a:bodyPr/>
          <a:lstStyle>
            <a:lvl1pPr marL="0" indent="0" algn="ctr">
              <a:buFontTx/>
              <a:buNone/>
              <a:defRPr sz="1800" b="1" baseline="0">
                <a:solidFill>
                  <a:srgbClr val="009BDF"/>
                </a:solidFill>
              </a:defRPr>
            </a:lvl1pPr>
            <a:lvl2pPr marL="339725" indent="0">
              <a:buFontTx/>
              <a:buNone/>
              <a:defRPr/>
            </a:lvl2pPr>
            <a:lvl3pPr marL="741363" indent="0">
              <a:buFontTx/>
              <a:buNone/>
              <a:defRPr/>
            </a:lvl3pPr>
            <a:lvl4pPr marL="1030288" indent="0">
              <a:buFontTx/>
              <a:buNone/>
              <a:defRPr/>
            </a:lvl4pPr>
            <a:lvl5pPr marL="1370012" indent="0">
              <a:buFontTx/>
              <a:buNone/>
              <a:defRPr/>
            </a:lvl5pPr>
          </a:lstStyle>
          <a:p>
            <a:pPr lvl="0"/>
            <a:r>
              <a:rPr lang="en-US" dirty="0"/>
              <a:t>Message – 18-point Arial Bold</a:t>
            </a:r>
          </a:p>
        </p:txBody>
      </p:sp>
    </p:spTree>
    <p:extLst>
      <p:ext uri="{BB962C8B-B14F-4D97-AF65-F5344CB8AC3E}">
        <p14:creationId xmlns:p14="http://schemas.microsoft.com/office/powerpoint/2010/main" val="40397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81" y="332409"/>
            <a:ext cx="11249170" cy="38779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Title – 28-point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81" y="1342654"/>
            <a:ext cx="5486400" cy="16681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22-point Arial</a:t>
            </a:r>
          </a:p>
          <a:p>
            <a:pPr lvl="1"/>
            <a:r>
              <a:rPr lang="en-US" dirty="0"/>
              <a:t>20-point Arial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r>
              <a:rPr lang="en-US" dirty="0">
                <a:solidFill>
                  <a:srgbClr val="253746"/>
                </a:solidFill>
              </a:rPr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BOEING PROPRIETARY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5789" y="1342653"/>
            <a:ext cx="5486400" cy="16681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22-point Arial</a:t>
            </a:r>
          </a:p>
          <a:p>
            <a:pPr lvl="1"/>
            <a:r>
              <a:rPr lang="en-US" dirty="0"/>
              <a:t>20-point Arial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0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81" y="332409"/>
            <a:ext cx="11249170" cy="38779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Title – 28-point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95500" y="1342654"/>
            <a:ext cx="8001000" cy="4114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>
                <a:solidFill>
                  <a:srgbClr val="5C0F8C"/>
                </a:solidFill>
              </a:defRPr>
            </a:lvl1pPr>
            <a:lvl2pPr marL="339725" indent="0">
              <a:buFontTx/>
              <a:buNone/>
              <a:defRPr sz="3600"/>
            </a:lvl2pPr>
            <a:lvl3pPr marL="741363" indent="0">
              <a:buFontTx/>
              <a:buNone/>
              <a:defRPr sz="3600"/>
            </a:lvl3pPr>
            <a:lvl4pPr marL="1030288" indent="0">
              <a:buFontTx/>
              <a:buNone/>
              <a:defRPr sz="3600"/>
            </a:lvl4pPr>
            <a:lvl5pPr marL="1370012" indent="0">
              <a:buFontTx/>
              <a:buNone/>
              <a:defRPr sz="3600"/>
            </a:lvl5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Centralized message with white background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36-point Arial.</a:t>
            </a:r>
            <a:endParaRPr lang="en-US" sz="3600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r>
              <a:rPr lang="en-US" dirty="0">
                <a:solidFill>
                  <a:srgbClr val="253746"/>
                </a:solidFill>
              </a:rPr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BOEING PROPRIETARY</a:t>
            </a:r>
          </a:p>
        </p:txBody>
      </p:sp>
    </p:spTree>
    <p:extLst>
      <p:ext uri="{BB962C8B-B14F-4D97-AF65-F5344CB8AC3E}">
        <p14:creationId xmlns:p14="http://schemas.microsoft.com/office/powerpoint/2010/main" val="3108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81" y="332409"/>
            <a:ext cx="11249170" cy="38779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Title – 28-point Arial Bold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81" y="1342653"/>
            <a:ext cx="4572000" cy="411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/>
            </a:lvl1pPr>
            <a:lvl2pPr marL="339725" indent="0">
              <a:buFontTx/>
              <a:buNone/>
              <a:defRPr sz="2200"/>
            </a:lvl2pPr>
            <a:lvl3pPr marL="741363" indent="0">
              <a:buFontTx/>
              <a:buNone/>
              <a:defRPr sz="2200"/>
            </a:lvl3pPr>
            <a:lvl4pPr marL="1030288" indent="0">
              <a:buFontTx/>
              <a:buNone/>
              <a:defRPr sz="2200"/>
            </a:lvl4pPr>
            <a:lvl5pPr marL="1370012" indent="0">
              <a:buFontTx/>
              <a:buNone/>
              <a:defRPr sz="2200"/>
            </a:lvl5pPr>
          </a:lstStyle>
          <a:p>
            <a:pPr lvl="0"/>
            <a:r>
              <a:rPr lang="en-US" dirty="0"/>
              <a:t> Column text 22-point Arial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r>
              <a:rPr lang="en-US" dirty="0">
                <a:solidFill>
                  <a:srgbClr val="253746"/>
                </a:solidFill>
              </a:rPr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BOEING PROPRIETARY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46712" y="1343025"/>
            <a:ext cx="6400800" cy="4800600"/>
          </a:xfrm>
          <a:solidFill>
            <a:srgbClr val="253746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rgbClr val="253746"/>
          </a:solidFill>
        </p:spPr>
        <p:txBody>
          <a:bodyPr lIns="182880" tIns="18288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56942" y="1418015"/>
            <a:ext cx="7478117" cy="124611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b="0" cap="none" baseline="0">
                <a:solidFill>
                  <a:schemeClr val="bg1"/>
                </a:solidFill>
              </a:defRPr>
            </a:lvl1pPr>
            <a:lvl2pPr marL="339725" indent="0">
              <a:buNone/>
              <a:defRPr sz="3600">
                <a:solidFill>
                  <a:srgbClr val="FFFFFF"/>
                </a:solidFill>
              </a:defRPr>
            </a:lvl2pPr>
            <a:lvl3pPr marL="741363" indent="0">
              <a:buNone/>
              <a:defRPr sz="3600">
                <a:solidFill>
                  <a:srgbClr val="FFFFFF"/>
                </a:solidFill>
              </a:defRPr>
            </a:lvl3pPr>
            <a:lvl4pPr marL="1030288" indent="0">
              <a:buNone/>
              <a:defRPr sz="3600">
                <a:solidFill>
                  <a:srgbClr val="FFFFFF"/>
                </a:solidFill>
              </a:defRPr>
            </a:lvl4pPr>
            <a:lvl5pPr marL="1370012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Image Message – 36-point Arial</a:t>
            </a:r>
          </a:p>
        </p:txBody>
      </p:sp>
      <p:pic>
        <p:nvPicPr>
          <p:cNvPr id="8" name="&amp;onlywhite.png">
            <a:extLst>
              <a:ext uri="{FF2B5EF4-FFF2-40B4-BE49-F238E27FC236}">
                <a16:creationId xmlns:a16="http://schemas.microsoft.com/office/drawing/2014/main" id="{A727D55F-3661-F64A-8218-49CA88B003D2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450" y="4082143"/>
            <a:ext cx="5839307" cy="278248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14521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/>
                </a:solidFill>
              </a:rPr>
              <a:t>Copyright © 2023 Boeing. All rights reserved.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BOEING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6" cy="6858000"/>
          </a:xfrm>
          <a:solidFill>
            <a:srgbClr val="253746"/>
          </a:solidFill>
        </p:spPr>
        <p:txBody>
          <a:bodyPr lIns="182880" tIns="18288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59936" y="0"/>
            <a:ext cx="4059936" cy="6858000"/>
          </a:xfrm>
          <a:solidFill>
            <a:srgbClr val="253746"/>
          </a:solidFill>
        </p:spPr>
        <p:txBody>
          <a:bodyPr lIns="182880" tIns="18288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19872" y="0"/>
            <a:ext cx="4059936" cy="6858000"/>
          </a:xfrm>
          <a:solidFill>
            <a:srgbClr val="253746"/>
          </a:solidFill>
        </p:spPr>
        <p:txBody>
          <a:bodyPr lIns="182880" tIns="18288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414521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/>
                </a:solidFill>
              </a:rPr>
              <a:t>Copyright © 2023 Boeing. All rights reserved.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BOEING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69D4B4-85BA-7C4B-8DED-4FF28A41B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10070" y="2805944"/>
            <a:ext cx="7478117" cy="1246113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200" b="1" cap="none" baseline="0">
                <a:solidFill>
                  <a:schemeClr val="bg1"/>
                </a:solidFill>
              </a:defRPr>
            </a:lvl1pPr>
            <a:lvl2pPr marL="339725" indent="0">
              <a:buNone/>
              <a:defRPr sz="3600">
                <a:solidFill>
                  <a:srgbClr val="FFFFFF"/>
                </a:solidFill>
              </a:defRPr>
            </a:lvl2pPr>
            <a:lvl3pPr marL="741363" indent="0">
              <a:buNone/>
              <a:defRPr sz="3600">
                <a:solidFill>
                  <a:srgbClr val="FFFFFF"/>
                </a:solidFill>
              </a:defRPr>
            </a:lvl3pPr>
            <a:lvl4pPr marL="1030288" indent="0">
              <a:buNone/>
              <a:defRPr sz="3600">
                <a:solidFill>
                  <a:srgbClr val="FFFFFF"/>
                </a:solidFill>
              </a:defRPr>
            </a:lvl4pPr>
            <a:lvl5pPr marL="1370012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Divider Slide – 42-point </a:t>
            </a:r>
            <a:br>
              <a:rPr lang="en-US" dirty="0"/>
            </a:br>
            <a:r>
              <a:rPr lang="en-US" dirty="0"/>
              <a:t>Arial Bold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14521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rgbClr val="009BDF"/>
                </a:solidFill>
              </a:rPr>
              <a:t>Copyright © 2023 Boeing. 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009BDF"/>
                </a:solidFill>
              </a:defRPr>
            </a:lvl1pPr>
          </a:lstStyle>
          <a:p>
            <a:r>
              <a:rPr lang="en-US"/>
              <a:t>BOEING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4521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rgbClr val="253746"/>
                </a:solidFill>
              </a:rPr>
              <a:t>Copyright © 2024 Boeing. All rights reserved.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173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r>
              <a:rPr lang="en-US" dirty="0">
                <a:solidFill>
                  <a:srgbClr val="253746"/>
                </a:solidFill>
              </a:rPr>
              <a:t>Boeing Research &amp; Technology  </a:t>
            </a:r>
            <a:fld id="{689318A1-174D-4DEE-8106-03A37B9BCF15}" type="slidenum">
              <a:rPr lang="en-US" smtClean="0">
                <a:solidFill>
                  <a:srgbClr val="009BDF"/>
                </a:solidFill>
              </a:rPr>
              <a:pPr/>
              <a:t>‹#›</a:t>
            </a:fld>
            <a:endParaRPr lang="en-US" dirty="0">
              <a:solidFill>
                <a:srgbClr val="009BDF"/>
              </a:solidFill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253746"/>
                </a:solidFill>
              </a:defRPr>
            </a:lvl1pPr>
          </a:lstStyle>
          <a:p>
            <a:r>
              <a:rPr lang="en-US" dirty="0"/>
              <a:t>BOEING PROPRIETARY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881" y="332409"/>
            <a:ext cx="1125321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Title – 28-point Arial Bold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829" y="1345979"/>
            <a:ext cx="11257259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22-point Arial</a:t>
            </a:r>
          </a:p>
          <a:p>
            <a:pPr lvl="1"/>
            <a:r>
              <a:rPr lang="en-US" dirty="0"/>
              <a:t>20-point Arial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9" name="Boeing 12 column grid" hidden="1"/>
          <p:cNvGrpSpPr/>
          <p:nvPr userDrawn="1"/>
        </p:nvGrpSpPr>
        <p:grpSpPr>
          <a:xfrm>
            <a:off x="0" y="461727"/>
            <a:ext cx="12188825" cy="5957180"/>
            <a:chOff x="129803" y="456356"/>
            <a:chExt cx="8890818" cy="5958732"/>
          </a:xfrm>
        </p:grpSpPr>
        <p:cxnSp>
          <p:nvCxnSpPr>
            <p:cNvPr id="60" name="Straight Connector 59"/>
            <p:cNvCxnSpPr/>
            <p:nvPr userDrawn="1"/>
          </p:nvCxnSpPr>
          <p:spPr>
            <a:xfrm>
              <a:off x="471778" y="995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471778" y="1291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464396" y="2136995"/>
              <a:ext cx="8218694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464396" y="2432456"/>
              <a:ext cx="8218694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459993" y="3288274"/>
              <a:ext cx="8223097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466598" y="3583735"/>
              <a:ext cx="821649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464396" y="4424269"/>
              <a:ext cx="8218694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462195" y="4719730"/>
              <a:ext cx="8220896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471778" y="5567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471778" y="5863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 69"/>
            <p:cNvSpPr/>
            <p:nvPr userDrawn="1"/>
          </p:nvSpPr>
          <p:spPr>
            <a:xfrm>
              <a:off x="463550" y="456356"/>
              <a:ext cx="8223250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/>
            <p:nvPr userDrawn="1"/>
          </p:nvCxnSpPr>
          <p:spPr>
            <a:xfrm>
              <a:off x="471782" y="1143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129803" y="2284726"/>
              <a:ext cx="889081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63550" y="3432679"/>
              <a:ext cx="8223250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129803" y="4572000"/>
              <a:ext cx="889081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471782" y="5715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6" name="Group 75"/>
            <p:cNvGrpSpPr/>
            <p:nvPr userDrawn="1"/>
          </p:nvGrpSpPr>
          <p:grpSpPr>
            <a:xfrm>
              <a:off x="1043681" y="457200"/>
              <a:ext cx="7060730" cy="5957888"/>
              <a:chOff x="1043681" y="0"/>
              <a:chExt cx="7060730" cy="68580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57081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8" name="Straight Connector 20"/>
              <p:cNvCxnSpPr/>
              <p:nvPr/>
            </p:nvCxnSpPr>
            <p:spPr>
              <a:xfrm>
                <a:off x="104368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9" name="Straight Connector 15"/>
              <p:cNvCxnSpPr/>
              <p:nvPr userDrawn="1"/>
            </p:nvCxnSpPr>
            <p:spPr>
              <a:xfrm>
                <a:off x="115846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74150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852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43709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32550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547387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/>
              <p:cNvCxnSpPr/>
              <p:nvPr userDrawn="1"/>
            </p:nvCxnSpPr>
            <p:spPr>
              <a:xfrm>
                <a:off x="312887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Straight Connector 85"/>
              <p:cNvCxnSpPr/>
              <p:nvPr userDrawn="1"/>
            </p:nvCxnSpPr>
            <p:spPr>
              <a:xfrm>
                <a:off x="324337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/>
              <p:cNvCxnSpPr/>
              <p:nvPr userDrawn="1"/>
            </p:nvCxnSpPr>
            <p:spPr>
              <a:xfrm>
                <a:off x="382641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Straight Connector 87"/>
              <p:cNvCxnSpPr/>
              <p:nvPr userDrawn="1"/>
            </p:nvCxnSpPr>
            <p:spPr>
              <a:xfrm>
                <a:off x="393747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9" name="Straight Connector 88"/>
              <p:cNvCxnSpPr/>
              <p:nvPr userDrawn="1"/>
            </p:nvCxnSpPr>
            <p:spPr>
              <a:xfrm>
                <a:off x="452230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Straight Connector 89"/>
              <p:cNvCxnSpPr/>
              <p:nvPr userDrawn="1"/>
            </p:nvCxnSpPr>
            <p:spPr>
              <a:xfrm>
                <a:off x="462823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Straight Connector 90"/>
              <p:cNvCxnSpPr/>
              <p:nvPr userDrawn="1"/>
            </p:nvCxnSpPr>
            <p:spPr>
              <a:xfrm>
                <a:off x="5213787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Straight Connector 91"/>
              <p:cNvCxnSpPr/>
              <p:nvPr userDrawn="1"/>
            </p:nvCxnSpPr>
            <p:spPr>
              <a:xfrm>
                <a:off x="810441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/>
              <p:cNvCxnSpPr/>
              <p:nvPr userDrawn="1"/>
            </p:nvCxnSpPr>
            <p:spPr>
              <a:xfrm>
                <a:off x="590715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Straight Connector 93"/>
              <p:cNvCxnSpPr/>
              <p:nvPr userDrawn="1"/>
            </p:nvCxnSpPr>
            <p:spPr>
              <a:xfrm>
                <a:off x="601976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/>
              <p:cNvCxnSpPr/>
              <p:nvPr userDrawn="1"/>
            </p:nvCxnSpPr>
            <p:spPr>
              <a:xfrm>
                <a:off x="660501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Straight Connector 95"/>
              <p:cNvCxnSpPr/>
              <p:nvPr userDrawn="1"/>
            </p:nvCxnSpPr>
            <p:spPr>
              <a:xfrm>
                <a:off x="671386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Straight Connector 96"/>
              <p:cNvCxnSpPr/>
              <p:nvPr userDrawn="1"/>
            </p:nvCxnSpPr>
            <p:spPr>
              <a:xfrm>
                <a:off x="729868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/>
              <p:cNvCxnSpPr/>
              <p:nvPr userDrawn="1"/>
            </p:nvCxnSpPr>
            <p:spPr>
              <a:xfrm>
                <a:off x="740902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Connector 98"/>
              <p:cNvCxnSpPr/>
              <p:nvPr userDrawn="1"/>
            </p:nvCxnSpPr>
            <p:spPr>
              <a:xfrm>
                <a:off x="7990175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1AE6FE6C-EBC9-A348-B6B9-142D8B16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3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0" r:id="rId2"/>
    <p:sldLayoutId id="2147483697" r:id="rId3"/>
    <p:sldLayoutId id="2147483721" r:id="rId4"/>
    <p:sldLayoutId id="2147483725" r:id="rId5"/>
    <p:sldLayoutId id="2147483726" r:id="rId6"/>
    <p:sldLayoutId id="2147483722" r:id="rId7"/>
    <p:sldLayoutId id="2147483723" r:id="rId8"/>
    <p:sldLayoutId id="2147483709" r:id="rId9"/>
    <p:sldLayoutId id="2147483712" r:id="rId10"/>
    <p:sldLayoutId id="2147483715" r:id="rId11"/>
    <p:sldLayoutId id="2147483724" r:id="rId12"/>
    <p:sldLayoutId id="214748373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53746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5425" marR="0" indent="-225425" algn="l" defTabSz="8207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253746"/>
        </a:buClr>
        <a:buSzTx/>
        <a:buFont typeface="Wingdings" pitchFamily="2" charset="2"/>
        <a:buChar char="§"/>
        <a:tabLst/>
        <a:defRPr sz="2200" b="0" baseline="0">
          <a:solidFill>
            <a:srgbClr val="253746"/>
          </a:solidFill>
          <a:latin typeface="+mn-lt"/>
          <a:ea typeface="+mn-ea"/>
          <a:cs typeface="+mn-cs"/>
        </a:defRPr>
      </a:lvl1pPr>
      <a:lvl2pPr marL="576263" marR="0" indent="-236538" algn="l" defTabSz="8207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253746"/>
        </a:buClr>
        <a:buSzTx/>
        <a:buFont typeface="Arial" charset="0"/>
        <a:buChar char="–"/>
        <a:tabLst/>
        <a:defRPr sz="2000">
          <a:solidFill>
            <a:srgbClr val="253746"/>
          </a:solidFill>
          <a:latin typeface="+mn-lt"/>
        </a:defRPr>
      </a:lvl2pPr>
      <a:lvl3pPr marL="915988" marR="0" indent="-174625" algn="l" defTabSz="8207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253746"/>
        </a:buClr>
        <a:buSzTx/>
        <a:buFont typeface="Wingdings" pitchFamily="2" charset="2"/>
        <a:buChar char="§"/>
        <a:tabLst/>
        <a:defRPr>
          <a:solidFill>
            <a:srgbClr val="253746"/>
          </a:solidFill>
          <a:latin typeface="+mn-lt"/>
        </a:defRPr>
      </a:lvl3pPr>
      <a:lvl4pPr marL="1255713" marR="0" indent="-225425" algn="l" defTabSz="8207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253746"/>
        </a:buClr>
        <a:buSzTx/>
        <a:buFont typeface="Arial" charset="0"/>
        <a:buChar char="–"/>
        <a:tabLst/>
        <a:defRPr>
          <a:solidFill>
            <a:srgbClr val="253746"/>
          </a:solidFill>
          <a:latin typeface="+mn-lt"/>
        </a:defRPr>
      </a:lvl4pPr>
      <a:lvl5pPr marL="1533525" marR="0" indent="-163513" algn="l" defTabSz="8207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253746"/>
        </a:buClr>
        <a:buSzTx/>
        <a:buFont typeface="Wingdings" pitchFamily="2" charset="2"/>
        <a:buChar char="§"/>
        <a:tabLst/>
        <a:defRPr sz="1600">
          <a:solidFill>
            <a:srgbClr val="253746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2F8768-37B2-F1BB-1DC8-EE1BD7D0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3732D0-98A0-446E-4FE4-F5889CE8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DCD35-2584-601E-FD83-556E37E9E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8C91-2E4D-C144-A764-03FD082FF2CA}" type="datetimeFigureOut">
              <a:rPr lang="nl-BE" smtClean="0"/>
              <a:t>29/05/2024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FCF84-4B1B-6BA1-DA03-2B4F7A72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338349-CD3A-2AA3-6628-9FCB44C11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BED0-ED1D-AF4C-AABB-7655EBDC76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8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E0C6B-CD52-22A1-743D-2CBBEE4F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69"/>
            <a:ext cx="10515600" cy="217491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2D84"/>
                </a:solidFill>
              </a:rPr>
              <a:t>TBO building blocks </a:t>
            </a:r>
            <a:r>
              <a:rPr lang="en-US" dirty="0">
                <a:solidFill>
                  <a:srgbClr val="002D84"/>
                </a:solidFill>
              </a:rPr>
              <a:t>– Enabling technologies and trajectory sharing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B4EA2-DF81-B234-67BC-3836AEDB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1579"/>
            <a:ext cx="10515600" cy="16655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33A1"/>
                </a:solidFill>
              </a:rPr>
              <a:t>EFB Enhanced Flight Deck </a:t>
            </a:r>
            <a:endParaRPr lang="nl-BE" b="1" dirty="0">
              <a:solidFill>
                <a:srgbClr val="0033A1"/>
              </a:solidFill>
            </a:endParaRPr>
          </a:p>
          <a:p>
            <a:pPr algn="ctr"/>
            <a:endParaRPr lang="nl-BE" dirty="0">
              <a:solidFill>
                <a:srgbClr val="0033A1"/>
              </a:solidFill>
            </a:endParaRPr>
          </a:p>
          <a:p>
            <a:pPr algn="ctr"/>
            <a:r>
              <a:rPr lang="nl-BE" dirty="0">
                <a:solidFill>
                  <a:srgbClr val="0033A1"/>
                </a:solidFill>
              </a:rPr>
              <a:t>Sherry Yang, TBO Lead</a:t>
            </a:r>
          </a:p>
        </p:txBody>
      </p:sp>
      <p:pic>
        <p:nvPicPr>
          <p:cNvPr id="4" name="Picture 3" descr="A blue logo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211CD13-6160-4771-8CE6-34C6A93DA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02" y="4077112"/>
            <a:ext cx="1663196" cy="7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101B6501-D73E-4811-9B82-63AC7789F902}"/>
              </a:ext>
            </a:extLst>
          </p:cNvPr>
          <p:cNvSpPr txBox="1">
            <a:spLocks/>
          </p:cNvSpPr>
          <p:nvPr/>
        </p:nvSpPr>
        <p:spPr>
          <a:xfrm>
            <a:off x="248193" y="222111"/>
            <a:ext cx="11850021" cy="553726"/>
          </a:xfrm>
          <a:prstGeom prst="rect">
            <a:avLst/>
          </a:prstGeom>
        </p:spPr>
        <p:txBody>
          <a:bodyPr/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3746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0207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Shared Vision for Safe, Secure, Sustainable and Affordable Operations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27E70-BC5E-41D5-9F01-CD250316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7" y="978973"/>
            <a:ext cx="7510627" cy="53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532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9916DE22-90F4-43D5-B1C3-A5A2AC7EDCD6}"/>
              </a:ext>
            </a:extLst>
          </p:cNvPr>
          <p:cNvSpPr txBox="1">
            <a:spLocks/>
          </p:cNvSpPr>
          <p:nvPr/>
        </p:nvSpPr>
        <p:spPr>
          <a:xfrm>
            <a:off x="248194" y="222111"/>
            <a:ext cx="11249170" cy="553726"/>
          </a:xfrm>
          <a:prstGeom prst="rect">
            <a:avLst/>
          </a:prstGeom>
        </p:spPr>
        <p:txBody>
          <a:bodyPr/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3746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0207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EFB – Forefront of Flight Deck Innovation for TBO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64273-E025-45EF-B2FE-1B9FC0E0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" y="775837"/>
            <a:ext cx="11561584" cy="5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47C0B3-DE2B-4787-A998-6063F091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690" y="3859564"/>
            <a:ext cx="3248588" cy="26735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9916DE22-90F4-43D5-B1C3-A5A2AC7EDCD6}"/>
              </a:ext>
            </a:extLst>
          </p:cNvPr>
          <p:cNvSpPr txBox="1">
            <a:spLocks/>
          </p:cNvSpPr>
          <p:nvPr/>
        </p:nvSpPr>
        <p:spPr>
          <a:xfrm>
            <a:off x="248194" y="222111"/>
            <a:ext cx="11249170" cy="553726"/>
          </a:xfrm>
          <a:prstGeom prst="rect">
            <a:avLst/>
          </a:prstGeom>
        </p:spPr>
        <p:txBody>
          <a:bodyPr/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3746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0207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4" name="Rectangle 17">
            <a:extLst>
              <a:ext uri="{FF2B5EF4-FFF2-40B4-BE49-F238E27FC236}">
                <a16:creationId xmlns:a16="http://schemas.microsoft.com/office/drawing/2014/main" id="{31CC5D7A-FCC7-4A5D-9767-A37E2C6A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5690" y="3234227"/>
            <a:ext cx="3248588" cy="637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/>
          <a:lstStyle/>
          <a:p>
            <a:pPr defTabSz="820738" eaLnBrk="0" hangingPunct="0">
              <a:lnSpc>
                <a:spcPct val="95000"/>
              </a:lnSpc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Aircraft operational intent (AOI) </a:t>
            </a:r>
          </a:p>
          <a:p>
            <a:pPr marL="285750" indent="-285750" defTabSz="820738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4D Trajectories (EPP-like)</a:t>
            </a:r>
          </a:p>
          <a:p>
            <a:pPr marL="285750" indent="-285750" defTabSz="820738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+mn-lt"/>
              </a:rPr>
              <a:t>Temp &amp; Winds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A35B2FEC-8A63-4740-8AF1-3AEC4B51B4CC}"/>
              </a:ext>
            </a:extLst>
          </p:cNvPr>
          <p:cNvSpPr txBox="1"/>
          <p:nvPr/>
        </p:nvSpPr>
        <p:spPr>
          <a:xfrm>
            <a:off x="377720" y="1076559"/>
            <a:ext cx="7790333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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EFB-based solutions for modern aircraft to be TBO-capable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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widely adopting key operational efficiency tools in EFB  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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leveraging multiple datalinks 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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creating speed, flexibility and low cost implementation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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reducing safety-protected spectrum saturation issue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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allowing feedback for an extended period before investment decisions on aircraft and ground automation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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Accurate short-term predictions from B2 ADS-C EPP when aircraft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having accurate forecast temp&amp; winds, and 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in tactical maneuver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B2 ADS-C EPP mandate forward fit in EU 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about the existing fleet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integrating with AI/ML and cloud computing, aircraft intent from EFB may provide enhanced end-to-end trajectory predictions to meet operation needs</a:t>
            </a:r>
          </a:p>
        </p:txBody>
      </p:sp>
      <p:pic>
        <p:nvPicPr>
          <p:cNvPr id="7" name="Picture 2" descr="image004">
            <a:extLst>
              <a:ext uri="{FF2B5EF4-FFF2-40B4-BE49-F238E27FC236}">
                <a16:creationId xmlns:a16="http://schemas.microsoft.com/office/drawing/2014/main" id="{BE0DA4DB-6E22-40C6-9D5B-CD80104EF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2" b="15026"/>
          <a:stretch/>
        </p:blipFill>
        <p:spPr bwMode="auto">
          <a:xfrm>
            <a:off x="8565690" y="1202569"/>
            <a:ext cx="3248588" cy="17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F63DAB-C41B-410B-9A5E-702D864B371A}"/>
              </a:ext>
            </a:extLst>
          </p:cNvPr>
          <p:cNvSpPr txBox="1">
            <a:spLocks/>
          </p:cNvSpPr>
          <p:nvPr/>
        </p:nvSpPr>
        <p:spPr>
          <a:xfrm>
            <a:off x="377721" y="324871"/>
            <a:ext cx="11249170" cy="553726"/>
          </a:xfrm>
          <a:prstGeom prst="rect">
            <a:avLst/>
          </a:prstGeom>
        </p:spPr>
        <p:txBody>
          <a:bodyPr/>
          <a:lstStyle>
            <a:lvl1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3746"/>
                </a:solidFill>
                <a:latin typeface="+mj-lt"/>
                <a:ea typeface="+mj-ea"/>
                <a:cs typeface="+mj-cs"/>
              </a:defRPr>
            </a:lvl1pPr>
            <a:lvl2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207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0" kern="0" dirty="0">
                <a:solidFill>
                  <a:srgbClr val="0070C0"/>
                </a:solidFill>
                <a:latin typeface="Arial"/>
              </a:rPr>
              <a:t>Key Takeaways from On-going Research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CE9D1-CD96-4AEA-8261-D68B7C281643}"/>
              </a:ext>
            </a:extLst>
          </p:cNvPr>
          <p:cNvSpPr txBox="1"/>
          <p:nvPr/>
        </p:nvSpPr>
        <p:spPr>
          <a:xfrm>
            <a:off x="377721" y="5738238"/>
            <a:ext cx="7605694" cy="646327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Boeing works with </a:t>
            </a: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airlines,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ANSPs, airports and </a:t>
            </a: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other partners to make TBO a global reality for a safe, secure, efficient and sustainable aviation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275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1C717F-F65E-4FDD-A111-51CB217B86FA}"/>
              </a:ext>
            </a:extLst>
          </p:cNvPr>
          <p:cNvSpPr txBox="1"/>
          <p:nvPr/>
        </p:nvSpPr>
        <p:spPr>
          <a:xfrm>
            <a:off x="914400" y="2397950"/>
            <a:ext cx="725805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Thank you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!    </a:t>
            </a:r>
          </a:p>
        </p:txBody>
      </p:sp>
      <p:pic>
        <p:nvPicPr>
          <p:cNvPr id="8" name="Picture 7" descr="A blue logo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E3907AA-F2B2-4F26-B6EF-B64EC5660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28" y="4320332"/>
            <a:ext cx="1750730" cy="7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T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i="0" kern="1200" dirty="0" smtClean="0">
            <a:solidFill>
              <a:schemeClr val="tx1"/>
            </a:solidFill>
            <a:latin typeface="Titillium Web SemiBold" pitchFamily="2" charset="77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62C555471E2489A000307B5258B41" ma:contentTypeVersion="2" ma:contentTypeDescription="Create a new document." ma:contentTypeScope="" ma:versionID="f36b693eed8badcadd1e8ffc6ef17fbd">
  <xsd:schema xmlns:xsd="http://www.w3.org/2001/XMLSchema" xmlns:xs="http://www.w3.org/2001/XMLSchema" xmlns:p="http://schemas.microsoft.com/office/2006/metadata/properties" xmlns:ns1="http://schemas.microsoft.com/sharepoint/v3" xmlns:ns2="c3ecdaa6-83b1-4a47-8b69-a30f7325ef17" targetNamespace="http://schemas.microsoft.com/office/2006/metadata/properties" ma:root="true" ma:fieldsID="92164f01383863b584693f70eda4caf9" ns1:_="" ns2:_="">
    <xsd:import namespace="http://schemas.microsoft.com/sharepoint/v3"/>
    <xsd:import namespace="c3ecdaa6-83b1-4a47-8b69-a30f7325ef1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cdaa6-83b1-4a47-8b69-a30f7325ef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2AB6F-466A-4980-89F9-DB8FA466E6F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c3ecdaa6-83b1-4a47-8b69-a30f7325ef1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F7AF3A-A49E-4D21-A1D0-0AC2AD653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A32569-55D9-461F-9BF9-8A5451257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ecdaa6-83b1-4a47-8b69-a30f7325e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22954</TotalTime>
  <Words>199</Words>
  <Application>Microsoft Office PowerPoint</Application>
  <PresentationFormat>Widescreen</PresentationFormat>
  <Paragraphs>26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Titillium Web</vt:lpstr>
      <vt:lpstr>Titillium Web SemiBold</vt:lpstr>
      <vt:lpstr>Wingdings</vt:lpstr>
      <vt:lpstr>BRT</vt:lpstr>
      <vt:lpstr>Kantoorthema</vt:lpstr>
      <vt:lpstr>TBO building blocks – Enabling technologies and trajectory sharing</vt:lpstr>
      <vt:lpstr>PowerPoint Presentation</vt:lpstr>
      <vt:lpstr>PowerPoint Presentation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BRT PPT Template</dc:title>
  <dc:creator>Yang (US), Sherry</dc:creator>
  <cp:keywords>BRT PPT Template</cp:keywords>
  <cp:lastModifiedBy>Perrine Lumen</cp:lastModifiedBy>
  <cp:revision>590</cp:revision>
  <cp:lastPrinted>2017-07-19T22:23:18Z</cp:lastPrinted>
  <dcterms:created xsi:type="dcterms:W3CDTF">2012-09-06T22:45:23Z</dcterms:created>
  <dcterms:modified xsi:type="dcterms:W3CDTF">2024-05-29T06:28:21Z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0x0101002C562C555471E2489A000307B5258B41</vt:lpwstr>
  </property>
</Properties>
</file>