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2" r:id="rId5"/>
    <p:sldId id="2147376634" r:id="rId6"/>
    <p:sldId id="2147376635" r:id="rId7"/>
    <p:sldId id="21473766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70ECF-D9FD-0088-4ABA-E5B7F647E982}" name="Erich Klock" initials="EK" userId="Erich Kloc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3D1FF"/>
    <a:srgbClr val="FFCC00"/>
    <a:srgbClr val="99CC00"/>
    <a:srgbClr val="C4DAEE"/>
    <a:srgbClr val="FFFFFF"/>
    <a:srgbClr val="F2BBAC"/>
    <a:srgbClr val="D6BBEB"/>
    <a:srgbClr val="C0D8ED"/>
    <a:srgbClr val="E78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892" autoAdjust="0"/>
  </p:normalViewPr>
  <p:slideViewPr>
    <p:cSldViewPr snapToGrid="0" showGuides="1">
      <p:cViewPr varScale="1">
        <p:scale>
          <a:sx n="74" d="100"/>
          <a:sy n="74" d="100"/>
        </p:scale>
        <p:origin x="994" y="77"/>
      </p:cViewPr>
      <p:guideLst>
        <p:guide orient="horz" pos="37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3AEC8-4B2C-4DFA-965E-4097B2855D8A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7F27E-2321-4B69-8BF2-5F7AC198C1A9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838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441419-AE6F-48B4-864E-F1D5EE0BE1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sesar-deployment-manager/mycompany/" TargetMode="External"/><Relationship Id="rId2" Type="http://schemas.openxmlformats.org/officeDocument/2006/relationships/hyperlink" Target="https://twitter.com/SESAR_DM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instagram.com/sesar_dm/" TargetMode="External"/><Relationship Id="rId4" Type="http://schemas.openxmlformats.org/officeDocument/2006/relationships/hyperlink" Target="https://www.facebook.com/SESARDeploymentManager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90BA3EB-ACFD-90AE-6981-092A52817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9"/>
          <a:stretch/>
        </p:blipFill>
        <p:spPr>
          <a:xfrm>
            <a:off x="1" y="1"/>
            <a:ext cx="12191999" cy="5909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B3F8B8-5705-895D-4004-6BD55AD44A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600" b="1" i="1" baseline="0">
                <a:solidFill>
                  <a:srgbClr val="1633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96211-0733-56DA-595E-518E0F928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 baseline="0">
                <a:solidFill>
                  <a:srgbClr val="199C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81ACA7-332B-F3E7-0C76-F59EB43A60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Modernising Air Traffic Management As One</a:t>
            </a:r>
            <a:r>
              <a:rPr lang="en-US" b="0" dirty="0"/>
              <a:t>  -  SESAR Deployment Manager 2024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D16E37-A4A7-B06D-F667-09E1967B0B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2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F03A0-B698-45B3-467A-675AA9F44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6A01A-E5EB-4554-0C0F-0904832C86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CFF312-F724-393C-DA6D-AAF9A794CD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4C91A59E-0382-B55C-ED22-603F98E514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Modernising Air Traffic Management As One</a:t>
            </a:r>
            <a:r>
              <a:rPr lang="en-US" b="0" dirty="0"/>
              <a:t>  -  SESAR Deployment Manager 2024</a:t>
            </a:r>
          </a:p>
        </p:txBody>
      </p:sp>
    </p:spTree>
    <p:extLst>
      <p:ext uri="{BB962C8B-B14F-4D97-AF65-F5344CB8AC3E}">
        <p14:creationId xmlns:p14="http://schemas.microsoft.com/office/powerpoint/2010/main" val="2167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C3182A8-A9A0-41F2-A6F5-99A5C5A92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21619"/>
          <a:stretch/>
        </p:blipFill>
        <p:spPr>
          <a:xfrm>
            <a:off x="1" y="1383890"/>
            <a:ext cx="12191999" cy="409022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2F15B5-793A-3707-0A49-A3C40633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i="1" baseline="0">
                <a:solidFill>
                  <a:srgbClr val="199C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D974AB8-137E-7B54-3CAB-DB41585B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96565"/>
            <a:ext cx="10515600" cy="1325563"/>
          </a:xfrm>
        </p:spPr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095581-142A-4490-37AD-37F45C23CE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5708F6BF-D262-01BA-7CD2-59003A9B13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anchor="b"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Modernising Air Traffic Management As One  </a:t>
            </a:r>
            <a:r>
              <a:rPr lang="en-US" b="0" dirty="0"/>
              <a:t>-  SESAR Deployment Manager 2024</a:t>
            </a:r>
          </a:p>
        </p:txBody>
      </p:sp>
    </p:spTree>
    <p:extLst>
      <p:ext uri="{BB962C8B-B14F-4D97-AF65-F5344CB8AC3E}">
        <p14:creationId xmlns:p14="http://schemas.microsoft.com/office/powerpoint/2010/main" val="35446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f tw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4A0434-84D5-0ABE-F59C-2DA0763A33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93DCC4-9EE6-A208-0F3E-DA25E4CCD8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nl-B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CD4B46B-51AB-0208-F608-D81EBA823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401A4-C2D3-335A-99B2-5ED2D4202B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615E77C5-1374-9736-00D8-B140571218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Modernising Air Traffic Management As One  </a:t>
            </a:r>
            <a:r>
              <a:rPr lang="en-US" b="0" dirty="0"/>
              <a:t>-  SESAR Deployment Manager 2024</a:t>
            </a:r>
          </a:p>
        </p:txBody>
      </p:sp>
    </p:spTree>
    <p:extLst>
      <p:ext uri="{BB962C8B-B14F-4D97-AF65-F5344CB8AC3E}">
        <p14:creationId xmlns:p14="http://schemas.microsoft.com/office/powerpoint/2010/main" val="276614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A78D9-1DE9-FC24-D828-6BBD894AA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3FD957-BCF9-1194-3270-F7395A327D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D0435949-068D-D2CE-4155-3D9F437A4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Modernising Air Traffic Management As One  </a:t>
            </a:r>
            <a:r>
              <a:rPr lang="en-US" b="0" dirty="0"/>
              <a:t>-  SESAR Deployment Manager 2024</a:t>
            </a:r>
          </a:p>
        </p:txBody>
      </p:sp>
    </p:spTree>
    <p:extLst>
      <p:ext uri="{BB962C8B-B14F-4D97-AF65-F5344CB8AC3E}">
        <p14:creationId xmlns:p14="http://schemas.microsoft.com/office/powerpoint/2010/main" val="355946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7ECE1F-13B6-ADD6-6CAB-845054FFDE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E23C29-391D-A0CB-39AB-513B9279D4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Modernising Air Traffic Management As One  </a:t>
            </a:r>
            <a:r>
              <a:rPr lang="en-US" b="0" dirty="0"/>
              <a:t>-  SESAR Deployment Manager 2024</a:t>
            </a:r>
          </a:p>
        </p:txBody>
      </p:sp>
    </p:spTree>
    <p:extLst>
      <p:ext uri="{BB962C8B-B14F-4D97-AF65-F5344CB8AC3E}">
        <p14:creationId xmlns:p14="http://schemas.microsoft.com/office/powerpoint/2010/main" val="303526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3F8B8-5705-895D-4004-6BD55AD44A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297800"/>
            <a:ext cx="3791779" cy="17404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1" baseline="0">
                <a:solidFill>
                  <a:srgbClr val="1633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4458C6-F2BC-D30D-0AC6-DF8FD748F8BB}"/>
              </a:ext>
            </a:extLst>
          </p:cNvPr>
          <p:cNvSpPr txBox="1"/>
          <p:nvPr userDrawn="1"/>
        </p:nvSpPr>
        <p:spPr>
          <a:xfrm>
            <a:off x="6096000" y="3187339"/>
            <a:ext cx="489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baseline="0" dirty="0">
                <a:solidFill>
                  <a:srgbClr val="199C69"/>
                </a:solidFill>
              </a:rPr>
              <a:t>Follow SESAR deployment:</a:t>
            </a:r>
            <a:endParaRPr lang="en-US" b="1" i="1" baseline="0" dirty="0">
              <a:solidFill>
                <a:srgbClr val="16336C"/>
              </a:solidFill>
            </a:endParaRPr>
          </a:p>
          <a:p>
            <a:r>
              <a:rPr lang="en-US" i="1" baseline="0" dirty="0">
                <a:solidFill>
                  <a:srgbClr val="16336C"/>
                </a:solidFill>
              </a:rPr>
              <a:t>Twitter: </a:t>
            </a:r>
            <a:r>
              <a:rPr lang="en-US" i="1" baseline="0" dirty="0">
                <a:solidFill>
                  <a:srgbClr val="16336C"/>
                </a:solidFill>
                <a:hlinkClick r:id="rId2"/>
              </a:rPr>
              <a:t>@SESAR_DM</a:t>
            </a:r>
            <a:endParaRPr lang="en-US" i="1" baseline="0" dirty="0">
              <a:solidFill>
                <a:srgbClr val="16336C"/>
              </a:solidFill>
            </a:endParaRPr>
          </a:p>
          <a:p>
            <a:r>
              <a:rPr lang="en-US" i="1" baseline="0" dirty="0">
                <a:solidFill>
                  <a:srgbClr val="16336C"/>
                </a:solidFill>
              </a:rPr>
              <a:t>LinkedIn: </a:t>
            </a:r>
            <a:r>
              <a:rPr lang="en-US" i="1" baseline="0" dirty="0">
                <a:solidFill>
                  <a:srgbClr val="16336C"/>
                </a:solidFill>
                <a:hlinkClick r:id="rId3"/>
              </a:rPr>
              <a:t>SESAR Deployment Manager</a:t>
            </a:r>
            <a:endParaRPr lang="en-US" i="1" baseline="0" dirty="0">
              <a:solidFill>
                <a:srgbClr val="16336C"/>
              </a:solidFill>
            </a:endParaRPr>
          </a:p>
          <a:p>
            <a:r>
              <a:rPr lang="en-US" i="1" baseline="0" dirty="0">
                <a:solidFill>
                  <a:srgbClr val="16336C"/>
                </a:solidFill>
              </a:rPr>
              <a:t>Facebook: </a:t>
            </a:r>
            <a:r>
              <a:rPr lang="en-US" i="1" baseline="0" dirty="0">
                <a:solidFill>
                  <a:srgbClr val="16336C"/>
                </a:solidFill>
                <a:hlinkClick r:id="rId4"/>
              </a:rPr>
              <a:t>@</a:t>
            </a:r>
            <a:r>
              <a:rPr lang="en-US" i="1" baseline="0" dirty="0" err="1">
                <a:solidFill>
                  <a:srgbClr val="16336C"/>
                </a:solidFill>
                <a:hlinkClick r:id="rId4"/>
              </a:rPr>
              <a:t>SESARDeploymentManager</a:t>
            </a:r>
            <a:endParaRPr lang="en-US" i="1" baseline="0" dirty="0">
              <a:solidFill>
                <a:srgbClr val="16336C"/>
              </a:solidFill>
            </a:endParaRPr>
          </a:p>
          <a:p>
            <a:r>
              <a:rPr lang="en-US" i="1" baseline="0" dirty="0">
                <a:solidFill>
                  <a:srgbClr val="16336C"/>
                </a:solidFill>
              </a:rPr>
              <a:t>Instagram: </a:t>
            </a:r>
            <a:r>
              <a:rPr lang="en-US" i="1" baseline="0" dirty="0" err="1">
                <a:solidFill>
                  <a:srgbClr val="16336C"/>
                </a:solidFill>
                <a:hlinkClick r:id="rId5"/>
              </a:rPr>
              <a:t>sesar_deployment</a:t>
            </a:r>
            <a:endParaRPr lang="en-US" i="1" baseline="0" dirty="0">
              <a:solidFill>
                <a:srgbClr val="16336C"/>
              </a:solidFill>
            </a:endParaRPr>
          </a:p>
        </p:txBody>
      </p:sp>
      <p:pic>
        <p:nvPicPr>
          <p:cNvPr id="10" name="Afbeelding 9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48B598B2-9409-51E1-1A66-F675A0256F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25" y="1297800"/>
            <a:ext cx="4032616" cy="44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M Implementing Partn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39D1365-2E9F-E248-C8B7-D58033846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57" y="0"/>
            <a:ext cx="950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M Me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D916C1-3C70-E310-1183-60E53A1D0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90" y="0"/>
            <a:ext cx="9602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0938E7-BB2A-C1CE-FAAD-9451895A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/>
              <a:t>Fort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nl-BE" dirty="0"/>
          </a:p>
        </p:txBody>
      </p:sp>
      <p:sp>
        <p:nvSpPr>
          <p:cNvPr id="7" name="Tijdelijke aanduiding voor titel 6">
            <a:extLst>
              <a:ext uri="{FF2B5EF4-FFF2-40B4-BE49-F238E27FC236}">
                <a16:creationId xmlns:a16="http://schemas.microsoft.com/office/drawing/2014/main" id="{702A49D7-251B-F514-4A65-0AC7A8B1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B5B7491-344D-FAFC-3F81-B7E3475CFA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74" y="49695"/>
            <a:ext cx="682952" cy="650737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06BBE9-20F5-6500-4DB0-E03DD2ED7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nl-BE" sz="800" b="1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Modernising Air Traffic Management As One</a:t>
            </a:r>
            <a:r>
              <a:rPr lang="en-US" b="0" dirty="0"/>
              <a:t>  -  SESAR Deployment Manager 2024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C32C01B-C78E-DC11-9813-C5A4602D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825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kern="1200" baseline="0" smtClean="0">
                <a:solidFill>
                  <a:srgbClr val="1633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A85D41B-99BA-0F49-A808-761E966BE66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BA4A69-EC02-4A33-2787-03D7033846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5" y="6428188"/>
            <a:ext cx="717655" cy="3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0" r:id="rId7"/>
    <p:sldLayoutId id="2147483671" r:id="rId8"/>
    <p:sldLayoutId id="214748367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 baseline="0">
          <a:solidFill>
            <a:srgbClr val="00306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tis Desde Arriba Del Científico étnico Explorando Detalles De Aviones Con Lupa Foto de stock">
            <a:extLst>
              <a:ext uri="{FF2B5EF4-FFF2-40B4-BE49-F238E27FC236}">
                <a16:creationId xmlns:a16="http://schemas.microsoft.com/office/drawing/2014/main" id="{A852AC1C-A18C-EAA5-0DB4-3D04145A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30" y="3267075"/>
            <a:ext cx="5384533" cy="38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8408886-5815-1F0E-2703-022C5C64350B}"/>
              </a:ext>
            </a:extLst>
          </p:cNvPr>
          <p:cNvSpPr txBox="1">
            <a:spLocks/>
          </p:cNvSpPr>
          <p:nvPr/>
        </p:nvSpPr>
        <p:spPr>
          <a:xfrm>
            <a:off x="3095534" y="6412359"/>
            <a:ext cx="561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Modernising</a:t>
            </a:r>
            <a:r>
              <a:rPr kumimoji="0" lang="nl-BE" sz="1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 Traffic Management As </a:t>
            </a:r>
            <a:r>
              <a:rPr kumimoji="0" lang="nl-B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nl-BE" sz="1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© SESAR Deployment Manager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BDD6EE-4DB5-3A3C-70B0-33EF07A88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423" y="313815"/>
            <a:ext cx="10515600" cy="1325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i="1" dirty="0">
                <a:solidFill>
                  <a:srgbClr val="00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CP1 AF6 Regulatory Context</a:t>
            </a:r>
            <a:br>
              <a:rPr lang="en-US" sz="3600" b="1" i="1" dirty="0">
                <a:solidFill>
                  <a:srgbClr val="0030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i="1" dirty="0">
                <a:solidFill>
                  <a:srgbClr val="00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from IR (EU) No 116/2021 (CP1 regulation)</a:t>
            </a:r>
            <a:endParaRPr lang="en-US" sz="3600" b="0" i="1" dirty="0">
              <a:solidFill>
                <a:srgbClr val="003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6ED79-B2B3-AF91-AA6D-C145D30E0A4D}"/>
              </a:ext>
            </a:extLst>
          </p:cNvPr>
          <p:cNvSpPr/>
          <p:nvPr/>
        </p:nvSpPr>
        <p:spPr>
          <a:xfrm>
            <a:off x="2978330" y="1526328"/>
            <a:ext cx="7346781" cy="470030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27C28E-2CB0-1173-4482-AF405607EBD2}"/>
              </a:ext>
            </a:extLst>
          </p:cNvPr>
          <p:cNvSpPr txBox="1">
            <a:spLocks/>
          </p:cNvSpPr>
          <p:nvPr/>
        </p:nvSpPr>
        <p:spPr>
          <a:xfrm>
            <a:off x="7515222" y="5328492"/>
            <a:ext cx="2171700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1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SESAR Deployment Manager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95EA0-C9FF-0803-3C9E-4BA9E1074DF5}"/>
              </a:ext>
            </a:extLst>
          </p:cNvPr>
          <p:cNvSpPr/>
          <p:nvPr/>
        </p:nvSpPr>
        <p:spPr>
          <a:xfrm>
            <a:off x="3285138" y="1968219"/>
            <a:ext cx="6905620" cy="190406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65595-DA08-0825-7071-0AE98865DB8E}"/>
              </a:ext>
            </a:extLst>
          </p:cNvPr>
          <p:cNvSpPr/>
          <p:nvPr/>
        </p:nvSpPr>
        <p:spPr>
          <a:xfrm>
            <a:off x="3285138" y="1745569"/>
            <a:ext cx="6905620" cy="204750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8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6.1.1 - ATM sub-functionality on initial air-ground trajectory information sharing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EC2F-1983-AA15-9FA0-8191759CE356}"/>
              </a:ext>
            </a:extLst>
          </p:cNvPr>
          <p:cNvSpPr/>
          <p:nvPr/>
        </p:nvSpPr>
        <p:spPr>
          <a:xfrm>
            <a:off x="3378895" y="1909679"/>
            <a:ext cx="6718106" cy="200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Aircraft must be equipped with the capability to automatically down-link trajectory information using </a:t>
            </a:r>
            <a:r>
              <a:rPr kumimoji="0" lang="en-GB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ADS-C EPP as part of the ATS B2 services</a:t>
            </a: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. The trajectory data automatically down-linked from the airborne system must update the ATM system in accordance with the terms of the contract.</a:t>
            </a:r>
            <a:endParaRPr kumimoji="0" lang="en-US" sz="894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Data link communications ground systems must support ADS-C (downlink of aircraft trajectory using EPP) as part of the ATS B2 services </a:t>
            </a:r>
            <a:r>
              <a:rPr kumimoji="0" lang="en-GB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while keeping compatibility with controller - pilot data link communications (‘CPDLC’) services as required by Commission Regulation (EC) No 29/2009</a:t>
            </a: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, including provision of service to flights equipped only with the Aeronautical Telecommunication Network Baseline 1 (‘ATN-B1’).</a:t>
            </a:r>
            <a:endParaRPr kumimoji="0" lang="en-US" sz="894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All ATS providers referred to in point 6.3 and the related ATC systems must be able to </a:t>
            </a:r>
            <a:r>
              <a:rPr kumimoji="0" lang="en-GB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receive and process trajectory information </a:t>
            </a:r>
            <a:r>
              <a:rPr kumimoji="0" lang="en-GB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from equipped aircraft.</a:t>
            </a:r>
            <a:endParaRPr kumimoji="0" lang="en-US" sz="894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The ATC systems must enable controllers to display the route of the downlinked trajectory.</a:t>
            </a:r>
            <a:endParaRPr kumimoji="0" lang="en-US" sz="89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Yu Mincho" panose="020B0400000000000000" pitchFamily="18" charset="-128"/>
              <a:cs typeface="Arial" panose="020B0604020202020204" pitchFamily="34" charset="0"/>
            </a:endParaRPr>
          </a:p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ATC systems must provide a warning to controllers in case of a discrepancy between the downlinked aircraft trajectory and the ground system trajectory elaborated using the filed flight plan route.</a:t>
            </a:r>
            <a:endParaRPr kumimoji="0" lang="en-US" sz="89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Yu Mincho" panose="020B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CF0C7-45BB-E410-C709-D070F8D20D85}"/>
              </a:ext>
            </a:extLst>
          </p:cNvPr>
          <p:cNvSpPr txBox="1"/>
          <p:nvPr/>
        </p:nvSpPr>
        <p:spPr>
          <a:xfrm>
            <a:off x="3317871" y="3888429"/>
            <a:ext cx="5155434" cy="21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13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*ADS-C EPP: Automatic Dependent Surveillance- Contract Extended Projected Profile  </a:t>
            </a:r>
            <a:endParaRPr kumimoji="0" lang="en-US" sz="8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E9A9AC-33A8-AC8E-A364-EE279E592A79}"/>
              </a:ext>
            </a:extLst>
          </p:cNvPr>
          <p:cNvSpPr/>
          <p:nvPr/>
        </p:nvSpPr>
        <p:spPr>
          <a:xfrm>
            <a:off x="3285138" y="4401045"/>
            <a:ext cx="6905620" cy="40640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58BC1A-D22A-C826-AAB8-45577A93F6A1}"/>
              </a:ext>
            </a:extLst>
          </p:cNvPr>
          <p:cNvSpPr/>
          <p:nvPr/>
        </p:nvSpPr>
        <p:spPr>
          <a:xfrm>
            <a:off x="3285138" y="4188956"/>
            <a:ext cx="6905620" cy="204750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8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6.1.2 - ATM sub-functionality on Network Manager trajectory information enhancement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6E608B-13BF-EFD8-696E-49B6E0B72B63}"/>
              </a:ext>
            </a:extLst>
          </p:cNvPr>
          <p:cNvSpPr/>
          <p:nvPr/>
        </p:nvSpPr>
        <p:spPr>
          <a:xfrm>
            <a:off x="3378895" y="4396888"/>
            <a:ext cx="6718106" cy="40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marR="0" lvl="1" indent="-23217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The Network Manager systems must use elements of the downlinked trajectories to enhance their information of trajectories flown by aircrafts.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1A6AE6-40C3-FB53-E07E-008DED0880F3}"/>
              </a:ext>
            </a:extLst>
          </p:cNvPr>
          <p:cNvSpPr/>
          <p:nvPr/>
        </p:nvSpPr>
        <p:spPr>
          <a:xfrm>
            <a:off x="3285138" y="5178252"/>
            <a:ext cx="6905620" cy="73956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D98863-6380-93A1-A60D-A807FA4FC598}"/>
              </a:ext>
            </a:extLst>
          </p:cNvPr>
          <p:cNvSpPr/>
          <p:nvPr/>
        </p:nvSpPr>
        <p:spPr>
          <a:xfrm>
            <a:off x="3285138" y="4976483"/>
            <a:ext cx="6905620" cy="204750"/>
          </a:xfrm>
          <a:prstGeom prst="rect">
            <a:avLst/>
          </a:prstGeom>
          <a:solidFill>
            <a:srgbClr val="002060">
              <a:alpha val="68000"/>
            </a:srgbClr>
          </a:solidFill>
          <a:ln>
            <a:solidFill>
              <a:schemeClr val="accent1">
                <a:shade val="50000"/>
                <a:alpha val="3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8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6.1.3 -ATM sub-functionality on initial trajectory information sharing ground distribution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94CB71-62CE-06C3-03B4-CC16D7ECEAF5}"/>
              </a:ext>
            </a:extLst>
          </p:cNvPr>
          <p:cNvSpPr/>
          <p:nvPr/>
        </p:nvSpPr>
        <p:spPr>
          <a:xfrm>
            <a:off x="3407024" y="5302287"/>
            <a:ext cx="6718106" cy="470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332" marR="0" lvl="1" indent="-14833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Ground systems must ensure that trajectory data downlinked from the aircraft is distributed between ATS units and between ATS units and the Network Manager systems.</a:t>
            </a:r>
          </a:p>
          <a:p>
            <a:pPr marL="148332" marR="0" lvl="1" indent="-14833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The data link capability referred to in</a:t>
            </a:r>
            <a:r>
              <a:rPr kumimoji="0" lang="en-US" sz="894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 Regulation (EC) No 29/2009 is an essential prerequisite for the AF6.</a:t>
            </a:r>
          </a:p>
          <a:p>
            <a:pPr marL="148332" marR="0" lvl="1" indent="-148332" algn="just" defTabSz="74295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94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Yu Mincho" panose="020B0400000000000000" pitchFamily="18" charset="-128"/>
                <a:cs typeface="Arial" panose="020B0604020202020204" pitchFamily="34" charset="0"/>
              </a:rPr>
              <a:t>A reliable, fast and efficient air/ground communication infrastructure must support initial trajectory information sharing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B3639F-8FA8-5361-FE76-5DF82F7156B5}"/>
              </a:ext>
            </a:extLst>
          </p:cNvPr>
          <p:cNvGrpSpPr/>
          <p:nvPr/>
        </p:nvGrpSpPr>
        <p:grpSpPr>
          <a:xfrm>
            <a:off x="3091085" y="1664543"/>
            <a:ext cx="453573" cy="406404"/>
            <a:chOff x="611454" y="2066034"/>
            <a:chExt cx="720000" cy="72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AD4B9E-B706-B161-96C9-D3E40084563F}"/>
                </a:ext>
              </a:extLst>
            </p:cNvPr>
            <p:cNvSpPr/>
            <p:nvPr/>
          </p:nvSpPr>
          <p:spPr>
            <a:xfrm>
              <a:off x="611454" y="2066034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99026F1-625D-DEDF-1AC3-E433922E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5" y="2100969"/>
              <a:ext cx="607598" cy="60759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8C199-596B-B9D9-0F71-3DC29A52F559}"/>
              </a:ext>
            </a:extLst>
          </p:cNvPr>
          <p:cNvGrpSpPr/>
          <p:nvPr/>
        </p:nvGrpSpPr>
        <p:grpSpPr>
          <a:xfrm>
            <a:off x="3060129" y="4058493"/>
            <a:ext cx="453573" cy="406404"/>
            <a:chOff x="611454" y="2066034"/>
            <a:chExt cx="720000" cy="72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2601D1-E4A3-448F-16C2-1EB9DE81A982}"/>
                </a:ext>
              </a:extLst>
            </p:cNvPr>
            <p:cNvSpPr/>
            <p:nvPr/>
          </p:nvSpPr>
          <p:spPr>
            <a:xfrm>
              <a:off x="611454" y="2066034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9CCCE0-F05E-80C1-C7C2-797D15504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5" y="2100969"/>
              <a:ext cx="607598" cy="60759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8BC8FB-B43B-21F8-3F24-C9462B91D9FC}"/>
              </a:ext>
            </a:extLst>
          </p:cNvPr>
          <p:cNvGrpSpPr/>
          <p:nvPr/>
        </p:nvGrpSpPr>
        <p:grpSpPr>
          <a:xfrm>
            <a:off x="3049810" y="4925268"/>
            <a:ext cx="453573" cy="406404"/>
            <a:chOff x="611454" y="2066034"/>
            <a:chExt cx="720000" cy="72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1ED115-F384-327C-34B4-67E9F7FA66B4}"/>
                </a:ext>
              </a:extLst>
            </p:cNvPr>
            <p:cNvSpPr/>
            <p:nvPr/>
          </p:nvSpPr>
          <p:spPr>
            <a:xfrm>
              <a:off x="611454" y="2066034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5FEA8F-B46F-FD15-866C-20DEF6AE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5" y="2100969"/>
              <a:ext cx="607598" cy="60759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114257B-88B1-8BEF-F2CF-EF346CEF68F3}"/>
              </a:ext>
            </a:extLst>
          </p:cNvPr>
          <p:cNvSpPr txBox="1"/>
          <p:nvPr/>
        </p:nvSpPr>
        <p:spPr>
          <a:xfrm>
            <a:off x="898336" y="5080723"/>
            <a:ext cx="169476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AF6 extract from</a:t>
            </a:r>
          </a:p>
          <a:p>
            <a:pPr marL="0" marR="0" lvl="0" indent="0" algn="just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IR (EU) No 116/2021</a:t>
            </a:r>
          </a:p>
          <a:p>
            <a:pPr marL="0" marR="0" lvl="0" indent="0" algn="just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(CP1 regulation)</a:t>
            </a:r>
            <a:endParaRPr kumimoji="0" lang="en-GB" sz="105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209A20-66D0-6C33-B4DE-4D3280E5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37" y="2550058"/>
            <a:ext cx="1741156" cy="245177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36" name="Flowchart: Manual Operation 35">
            <a:extLst>
              <a:ext uri="{FF2B5EF4-FFF2-40B4-BE49-F238E27FC236}">
                <a16:creationId xmlns:a16="http://schemas.microsoft.com/office/drawing/2014/main" id="{81F4DF35-0C86-A3E8-D94F-0BD6E4C07D8D}"/>
              </a:ext>
            </a:extLst>
          </p:cNvPr>
          <p:cNvSpPr/>
          <p:nvPr/>
        </p:nvSpPr>
        <p:spPr>
          <a:xfrm rot="5400000">
            <a:off x="476462" y="3724765"/>
            <a:ext cx="4700302" cy="303432"/>
          </a:xfrm>
          <a:prstGeom prst="flowChartManualOperation">
            <a:avLst/>
          </a:prstGeom>
          <a:solidFill>
            <a:srgbClr val="00B050">
              <a:alpha val="26000"/>
            </a:srgb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9EA32D-4091-39B4-59C0-E8DC1F944346}"/>
              </a:ext>
            </a:extLst>
          </p:cNvPr>
          <p:cNvSpPr/>
          <p:nvPr/>
        </p:nvSpPr>
        <p:spPr>
          <a:xfrm>
            <a:off x="-610" y="1021491"/>
            <a:ext cx="12192000" cy="5018361"/>
          </a:xfrm>
          <a:prstGeom prst="rect">
            <a:avLst/>
          </a:prstGeom>
          <a:gradFill flip="none" rotWithShape="1">
            <a:gsLst>
              <a:gs pos="0">
                <a:srgbClr val="629DD1">
                  <a:lumMod val="40000"/>
                  <a:lumOff val="60000"/>
                </a:srgbClr>
              </a:gs>
              <a:gs pos="33000">
                <a:srgbClr val="629DD1">
                  <a:lumMod val="20000"/>
                  <a:lumOff val="80000"/>
                </a:srgbClr>
              </a:gs>
              <a:gs pos="100000">
                <a:srgbClr val="629DD1">
                  <a:lumMod val="20000"/>
                  <a:lumOff val="80000"/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72390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1BD6-7A03-2F85-C94F-D60C0597C4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5D41B-99BA-0F49-A808-761E966BE66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3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633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38F021-0BFF-CF1F-7490-66607E2449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0926" y="6356350"/>
            <a:ext cx="4330148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Modernising Air Traffic Management As One  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SESAR Deployment Manager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DD5529-0C37-C2E8-2FDD-05A72C39E694}"/>
              </a:ext>
            </a:extLst>
          </p:cNvPr>
          <p:cNvSpPr txBox="1"/>
          <p:nvPr/>
        </p:nvSpPr>
        <p:spPr>
          <a:xfrm>
            <a:off x="161925" y="1545512"/>
            <a:ext cx="116430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marR="0" lvl="1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December 2023, EUROCONTROL published the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ADS-C Common Service technical specifications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guidelines, elaborated in the OEP under the co-leadership of SDM</a:t>
            </a:r>
          </a:p>
          <a:p>
            <a:pPr marL="538163" marR="0" lvl="1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Feb 2024, EASA delivered to EC an assessment report based on the outputs of the Industrialisation Forum established in 2023. It concluded that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AF6 was ready for implementation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proposed a number of recommendations.</a:t>
            </a:r>
            <a:endParaRPr kumimoji="0" lang="en-DK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8163" marR="0" lvl="1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March 2024, there was a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SSC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where EC presented its assessment and asked for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opinions from Member States</a:t>
            </a:r>
            <a:endParaRPr kumimoji="0" lang="en-DK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8163" marR="0" lvl="1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April 23, SSC provided a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positive opinion to EC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regarding the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Industrialisation Target Date of AF6</a:t>
            </a:r>
            <a:endParaRPr kumimoji="0" lang="en-DK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8163" marR="0" lvl="1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 has confirmed that AF6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remains in the Regulation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with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 target date 31/12/2027</a:t>
            </a:r>
          </a:p>
          <a:p>
            <a:pPr marL="538163" marR="0" lvl="1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SESAR Deployment Manager is currently updating the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SESAR Deployment Programme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which is expected to be approved by the Stakeholders – through the Investors Buy-in Group (IBG) – in June 27.</a:t>
            </a:r>
            <a:endParaRPr kumimoji="0" lang="en-DK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8163" marR="0" lvl="1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540385" algn="l"/>
              </a:tabLst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SESAR Deployment Manager has started the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pre-coordination of an implementation project with the operational stakeholders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SDM is offering its coordination and support to all stakeholders interested in deploying AF6, regardless the inclusion or not of AF6 in the next CEF Call</a:t>
            </a:r>
            <a:endParaRPr kumimoji="0" lang="en-DK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4A2E3A-87EE-C84D-3A94-DE507B19DDD3}"/>
              </a:ext>
            </a:extLst>
          </p:cNvPr>
          <p:cNvSpPr txBox="1">
            <a:spLocks/>
          </p:cNvSpPr>
          <p:nvPr/>
        </p:nvSpPr>
        <p:spPr>
          <a:xfrm>
            <a:off x="161925" y="136525"/>
            <a:ext cx="8586563" cy="540000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GB"/>
            </a:defPPr>
            <a:lvl1pPr marL="0" indent="0" eaLnBrk="1" hangingPunct="1">
              <a:buClr>
                <a:srgbClr val="3399CC"/>
              </a:buClr>
              <a:buFont typeface="Arial" panose="020B0604020202020204" pitchFamily="34" charset="0"/>
              <a:buNone/>
              <a:defRPr sz="2400" b="1" i="1" kern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  <a:lvl2pPr marL="742950" indent="-28575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2pPr>
            <a:lvl3pPr marL="11430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3pPr>
            <a:lvl4pPr marL="16002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4pPr>
            <a:lvl5pPr marL="20574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99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Initial </a:t>
            </a:r>
            <a:r>
              <a:rPr kumimoji="0" lang="it-IT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Trajectory</a:t>
            </a: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Information Sharing (AF6) in the SDP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99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373347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europe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9DE18CCF-2A74-4050-B271-0C8E0649C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20110" b="4420"/>
          <a:stretch/>
        </p:blipFill>
        <p:spPr>
          <a:xfrm>
            <a:off x="5721271" y="1069954"/>
            <a:ext cx="6470729" cy="5045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C9B5A-93AA-AA95-B45F-9ABFA40A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62" y="416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Implementation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C1C1C-3E76-3198-786D-C4DF4E5C7D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5D41B-99BA-0F49-A808-761E966BE66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3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633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3822-C038-EB2B-6539-89C49CFD9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Modernising</a:t>
            </a:r>
            <a:r>
              <a:rPr kumimoji="0" lang="nl-B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Air Traffic Management As </a:t>
            </a:r>
            <a:r>
              <a:rPr kumimoji="0" lang="nl-BE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kumimoji="0" lang="nl-B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© SESAR Deployment Manager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8D1E1-A507-8D58-F8FF-86C7D1895B76}"/>
              </a:ext>
            </a:extLst>
          </p:cNvPr>
          <p:cNvGrpSpPr/>
          <p:nvPr/>
        </p:nvGrpSpPr>
        <p:grpSpPr>
          <a:xfrm>
            <a:off x="376162" y="1564914"/>
            <a:ext cx="5437496" cy="4550917"/>
            <a:chOff x="1242437" y="2051641"/>
            <a:chExt cx="5022801" cy="35399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CCA460-D72F-478F-7F91-2A6E14E2E643}"/>
                </a:ext>
              </a:extLst>
            </p:cNvPr>
            <p:cNvSpPr txBox="1"/>
            <p:nvPr/>
          </p:nvSpPr>
          <p:spPr>
            <a:xfrm>
              <a:off x="1357766" y="2420483"/>
              <a:ext cx="4566784" cy="1827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By end of 2023 ~ 250 aircraft equipped with ADS-C/EPP (Airbus)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Specific questionnaires being launched to aircraft manufacturers and suppliers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79E07-4B2E-9A72-DF01-0517D5548E5E}"/>
                </a:ext>
              </a:extLst>
            </p:cNvPr>
            <p:cNvSpPr txBox="1"/>
            <p:nvPr/>
          </p:nvSpPr>
          <p:spPr>
            <a:xfrm>
              <a:off x="1357766" y="4051417"/>
              <a:ext cx="4907472" cy="154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285750" indent="-285750">
                <a:buFont typeface="Arial" panose="020B0604020202020204" pitchFamily="34" charset="0"/>
                <a:buChar char="•"/>
                <a:defRPr>
                  <a:solidFill>
                    <a:srgbClr val="002060"/>
                  </a:solidFill>
                </a:defRPr>
              </a:lvl1pPr>
            </a:lstStyle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MUAC operational (since May 22)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Several ANSPs participating in SESAR Project (PJ38), which concluded in June 23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3A6025-9057-3CEA-F7AC-BD857C7C835E}"/>
                </a:ext>
              </a:extLst>
            </p:cNvPr>
            <p:cNvSpPr txBox="1"/>
            <p:nvPr/>
          </p:nvSpPr>
          <p:spPr>
            <a:xfrm>
              <a:off x="1242437" y="2051641"/>
              <a:ext cx="3444893" cy="35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9DD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Airbone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29DD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status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E0F937-B85D-29BA-8649-4F6CE7276677}"/>
                </a:ext>
              </a:extLst>
            </p:cNvPr>
            <p:cNvSpPr txBox="1"/>
            <p:nvPr/>
          </p:nvSpPr>
          <p:spPr>
            <a:xfrm>
              <a:off x="1242437" y="3696299"/>
              <a:ext cx="3444893" cy="35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29DD9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Ground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5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554E547-DA68-FB7E-A69E-04DABB0DF71B}"/>
              </a:ext>
            </a:extLst>
          </p:cNvPr>
          <p:cNvSpPr/>
          <p:nvPr/>
        </p:nvSpPr>
        <p:spPr>
          <a:xfrm>
            <a:off x="743190" y="3249269"/>
            <a:ext cx="2432481" cy="2303577"/>
          </a:xfrm>
          <a:prstGeom prst="rect">
            <a:avLst/>
          </a:prstGeom>
          <a:solidFill>
            <a:srgbClr val="E7F0F8"/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5EB5A-2B14-E2C9-0CE3-2C326AD9CF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5D41B-99BA-0F49-A808-761E966BE66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3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633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46B61D-9294-419E-B041-2ECFC26A8DB7}"/>
              </a:ext>
            </a:extLst>
          </p:cNvPr>
          <p:cNvSpPr txBox="1">
            <a:spLocks/>
          </p:cNvSpPr>
          <p:nvPr/>
        </p:nvSpPr>
        <p:spPr>
          <a:xfrm>
            <a:off x="150838" y="142332"/>
            <a:ext cx="11340000" cy="763348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GB"/>
            </a:defPPr>
            <a:lvl1pPr marL="0" indent="0" eaLnBrk="1" hangingPunct="1">
              <a:buClr>
                <a:srgbClr val="3399CC"/>
              </a:buClr>
              <a:buFont typeface="Arial" panose="020B0604020202020204" pitchFamily="34" charset="0"/>
              <a:buNone/>
              <a:defRPr sz="2400" b="1" i="1" kern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  <a:lvl2pPr marL="742950" indent="-28575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2pPr>
            <a:lvl3pPr marL="11430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3pPr>
            <a:lvl4pPr marL="16002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4pPr>
            <a:lvl5pPr marL="2057400" indent="-228600" eaLnBrk="1" hangingPunct="1">
              <a:buClr>
                <a:srgbClr val="3399CC"/>
              </a:buClr>
              <a:buFont typeface="Arial" panose="020B0604020202020204" pitchFamily="34" charset="0"/>
              <a:buChar char="•"/>
              <a:defRPr sz="2800" b="1" i="1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latin typeface="+mn-lt"/>
              </a:defRPr>
            </a:lvl9pPr>
          </a:lstStyle>
          <a:p>
            <a:r>
              <a:rPr lang="en-US" dirty="0"/>
              <a:t>AF6 Common Proposal</a:t>
            </a:r>
          </a:p>
          <a:p>
            <a:r>
              <a:rPr lang="en-US" sz="2000" b="0" dirty="0"/>
              <a:t>WBS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C8DF5A-2C17-0BB2-522E-5D9DEF2F9E63}"/>
              </a:ext>
            </a:extLst>
          </p:cNvPr>
          <p:cNvSpPr txBox="1">
            <a:spLocks/>
          </p:cNvSpPr>
          <p:nvPr/>
        </p:nvSpPr>
        <p:spPr>
          <a:xfrm>
            <a:off x="3930926" y="6356350"/>
            <a:ext cx="43301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GB"/>
            </a:defPPr>
            <a:lvl1pPr algn="ctr">
              <a:defRPr sz="800" b="1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Modernising Air Traffic Management As One - </a:t>
            </a:r>
            <a:r>
              <a:rPr lang="en-GB" b="0"/>
              <a:t>SESAR Deployment Manager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9D4D53-4E1D-D6DC-B3F7-F263235676D3}"/>
              </a:ext>
            </a:extLst>
          </p:cNvPr>
          <p:cNvSpPr/>
          <p:nvPr/>
        </p:nvSpPr>
        <p:spPr>
          <a:xfrm>
            <a:off x="2581311" y="1305154"/>
            <a:ext cx="3026842" cy="1186417"/>
          </a:xfrm>
          <a:prstGeom prst="rect">
            <a:avLst/>
          </a:prstGeom>
          <a:solidFill>
            <a:srgbClr val="DEF4BE"/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9BA843-7100-384B-FADE-9E8B72E2C846}"/>
              </a:ext>
            </a:extLst>
          </p:cNvPr>
          <p:cNvSpPr/>
          <p:nvPr/>
        </p:nvSpPr>
        <p:spPr>
          <a:xfrm>
            <a:off x="3494893" y="3225771"/>
            <a:ext cx="2432481" cy="2327074"/>
          </a:xfrm>
          <a:prstGeom prst="rect">
            <a:avLst/>
          </a:prstGeom>
          <a:solidFill>
            <a:srgbClr val="C2D6F0"/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DABEC7-A596-3C22-8F98-E77D44ACCDC0}"/>
              </a:ext>
            </a:extLst>
          </p:cNvPr>
          <p:cNvSpPr/>
          <p:nvPr/>
        </p:nvSpPr>
        <p:spPr>
          <a:xfrm>
            <a:off x="6260620" y="3225773"/>
            <a:ext cx="2432481" cy="23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38D61F-3BEA-B408-B2B6-A15FB3F77D5C}"/>
              </a:ext>
            </a:extLst>
          </p:cNvPr>
          <p:cNvSpPr/>
          <p:nvPr/>
        </p:nvSpPr>
        <p:spPr>
          <a:xfrm>
            <a:off x="9012323" y="3225771"/>
            <a:ext cx="2432481" cy="2327071"/>
          </a:xfrm>
          <a:prstGeom prst="rect">
            <a:avLst/>
          </a:prstGeom>
          <a:solidFill>
            <a:srgbClr val="C2D6F0"/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7B844-BC9C-491F-97CE-7E4E1A0E7C25}"/>
              </a:ext>
            </a:extLst>
          </p:cNvPr>
          <p:cNvSpPr/>
          <p:nvPr/>
        </p:nvSpPr>
        <p:spPr>
          <a:xfrm>
            <a:off x="6604196" y="1305156"/>
            <a:ext cx="3026842" cy="1186415"/>
          </a:xfrm>
          <a:prstGeom prst="rect">
            <a:avLst/>
          </a:prstGeom>
          <a:solidFill>
            <a:srgbClr val="DEF4BE"/>
          </a:solidFill>
          <a:ln>
            <a:solidFill>
              <a:srgbClr val="002060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EABF7-0FFF-E199-3D26-059719BE7F19}"/>
              </a:ext>
            </a:extLst>
          </p:cNvPr>
          <p:cNvSpPr txBox="1"/>
          <p:nvPr/>
        </p:nvSpPr>
        <p:spPr>
          <a:xfrm>
            <a:off x="6658760" y="1722959"/>
            <a:ext cx="302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Ensure the establishment of ADS-C service based on common definition</a:t>
            </a:r>
          </a:p>
          <a:p>
            <a:r>
              <a:rPr lang="en-GB" sz="1400" i="1" dirty="0"/>
              <a:t>Project Leader support </a:t>
            </a:r>
            <a:endParaRPr lang="LID4096" sz="14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6C833F-12DD-341E-594A-E5C3E500BA0E}"/>
              </a:ext>
            </a:extLst>
          </p:cNvPr>
          <p:cNvSpPr txBox="1"/>
          <p:nvPr/>
        </p:nvSpPr>
        <p:spPr>
          <a:xfrm>
            <a:off x="3510310" y="3848361"/>
            <a:ext cx="24324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ATM systems local  upgrade to support ADS-C/EPP application, enabling display of downlinked trajectory and providing warning to the ATCOs in case of discrepancy</a:t>
            </a:r>
            <a:endParaRPr lang="LID4096" sz="1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205D00-1979-A5AB-15D4-F3BA943AB67A}"/>
              </a:ext>
            </a:extLst>
          </p:cNvPr>
          <p:cNvSpPr txBox="1"/>
          <p:nvPr/>
        </p:nvSpPr>
        <p:spPr>
          <a:xfrm>
            <a:off x="825636" y="3848361"/>
            <a:ext cx="2432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Aircraft equipment with ADS-C/EPP compliant (down-linking trajectory information using ADS-C Extended Projected Profile) </a:t>
            </a:r>
            <a:endParaRPr lang="LID4096" sz="14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8B62DC-AF78-4DD6-8AA2-B3302ED15D6E}"/>
              </a:ext>
            </a:extLst>
          </p:cNvPr>
          <p:cNvSpPr txBox="1"/>
          <p:nvPr/>
        </p:nvSpPr>
        <p:spPr>
          <a:xfrm>
            <a:off x="6289579" y="3853350"/>
            <a:ext cx="243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NM systems upgrade enabling the use of some element of the downlinked trajectory to enhance calculation/prediction of NM system trajectories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CCD354-7D42-2781-E286-4CEDF63659AE}"/>
              </a:ext>
            </a:extLst>
          </p:cNvPr>
          <p:cNvSpPr txBox="1"/>
          <p:nvPr/>
        </p:nvSpPr>
        <p:spPr>
          <a:xfrm>
            <a:off x="9072381" y="3853350"/>
            <a:ext cx="241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ANSPs contribution to the ADS-C Common Service, distribution of ADS-C/EPP data and ATS units capable to establish ADS-C contracts for aircrafts</a:t>
            </a:r>
            <a:endParaRPr lang="LID4096" sz="14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F77723-945D-DF0F-3D2F-4C4B9CC741F9}"/>
              </a:ext>
            </a:extLst>
          </p:cNvPr>
          <p:cNvSpPr txBox="1"/>
          <p:nvPr/>
        </p:nvSpPr>
        <p:spPr>
          <a:xfrm>
            <a:off x="2802656" y="1871658"/>
            <a:ext cx="260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Project management activities </a:t>
            </a:r>
            <a:endParaRPr lang="LID4096" sz="1400" i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5182AC-EBCD-B8D3-74FA-5760DB895B86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>
            <a:off x="5608153" y="1898363"/>
            <a:ext cx="996043" cy="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56BB43E7-40F5-922A-4D07-D8AFA3E4EE9E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4711134" y="2789511"/>
            <a:ext cx="1381132" cy="43626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C28855C-D9E3-EB0B-B524-BF80BADB66F9}"/>
              </a:ext>
            </a:extLst>
          </p:cNvPr>
          <p:cNvCxnSpPr>
            <a:cxnSpLocks/>
            <a:endCxn id="23" idx="0"/>
          </p:cNvCxnSpPr>
          <p:nvPr/>
        </p:nvCxnSpPr>
        <p:spPr>
          <a:xfrm rot="10800000" flipV="1">
            <a:off x="1959431" y="2789509"/>
            <a:ext cx="2751702" cy="45975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7E019E25-B0D9-1EB7-2236-8633861A8CD8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099736" y="2789497"/>
            <a:ext cx="1377125" cy="436276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9056D244-7BB1-602D-911A-57358B82AE59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7466298" y="2789512"/>
            <a:ext cx="2762266" cy="43625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89F6828-9749-F6AD-E949-B79C56B3069D}"/>
              </a:ext>
            </a:extLst>
          </p:cNvPr>
          <p:cNvCxnSpPr>
            <a:cxnSpLocks/>
          </p:cNvCxnSpPr>
          <p:nvPr/>
        </p:nvCxnSpPr>
        <p:spPr>
          <a:xfrm>
            <a:off x="6099481" y="1898363"/>
            <a:ext cx="0" cy="891134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 descr="EUROCONTROL | Brussels">
            <a:extLst>
              <a:ext uri="{FF2B5EF4-FFF2-40B4-BE49-F238E27FC236}">
                <a16:creationId xmlns:a16="http://schemas.microsoft.com/office/drawing/2014/main" id="{DB889BAE-79ED-6A20-8BF9-F1131C1B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34" y="5109603"/>
            <a:ext cx="369435" cy="369435"/>
          </a:xfrm>
          <a:prstGeom prst="rect">
            <a:avLst/>
          </a:prstGeom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Shape&#10;&#10;Description automatically generated with low confidence">
            <a:extLst>
              <a:ext uri="{FF2B5EF4-FFF2-40B4-BE49-F238E27FC236}">
                <a16:creationId xmlns:a16="http://schemas.microsoft.com/office/drawing/2014/main" id="{967957EF-BC36-F036-5B30-D779ADD8A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1"/>
          <a:stretch/>
        </p:blipFill>
        <p:spPr>
          <a:xfrm>
            <a:off x="5436319" y="5096975"/>
            <a:ext cx="505079" cy="385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E479C211-595F-6AD5-DFD2-367F46D4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1"/>
          <a:stretch/>
        </p:blipFill>
        <p:spPr>
          <a:xfrm>
            <a:off x="10931355" y="5096132"/>
            <a:ext cx="505079" cy="385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 descr="Shape&#10;&#10;Description automatically generated with low confidence">
            <a:extLst>
              <a:ext uri="{FF2B5EF4-FFF2-40B4-BE49-F238E27FC236}">
                <a16:creationId xmlns:a16="http://schemas.microsoft.com/office/drawing/2014/main" id="{12967B03-A8F9-C3C3-4E3F-75CA228AAF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17960" r="12462" b="36384"/>
          <a:stretch/>
        </p:blipFill>
        <p:spPr>
          <a:xfrm>
            <a:off x="2486253" y="5095691"/>
            <a:ext cx="616309" cy="3822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2" descr="SESAR Deployment Manager - Home | SESAR DM">
            <a:extLst>
              <a:ext uri="{FF2B5EF4-FFF2-40B4-BE49-F238E27FC236}">
                <a16:creationId xmlns:a16="http://schemas.microsoft.com/office/drawing/2014/main" id="{0616DDE4-D6D1-9CB8-0973-BB24E289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53" y="2241411"/>
            <a:ext cx="468736" cy="21913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87EB834-A76E-75ED-B36F-E0F34A9C72EE}"/>
              </a:ext>
            </a:extLst>
          </p:cNvPr>
          <p:cNvCxnSpPr/>
          <p:nvPr/>
        </p:nvCxnSpPr>
        <p:spPr>
          <a:xfrm>
            <a:off x="743190" y="3760967"/>
            <a:ext cx="2432481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EF40A48-5EA1-74F0-4A36-96F4099BDA8C}"/>
              </a:ext>
            </a:extLst>
          </p:cNvPr>
          <p:cNvSpPr txBox="1"/>
          <p:nvPr/>
        </p:nvSpPr>
        <p:spPr>
          <a:xfrm>
            <a:off x="9235233" y="3420477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ANSPs Family 6.3.1</a:t>
            </a:r>
            <a:endParaRPr lang="LID4096" sz="1400" b="1" i="1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4CB8FFF-0A2D-C976-9FBC-A9AD6802B0F6}"/>
              </a:ext>
            </a:extLst>
          </p:cNvPr>
          <p:cNvCxnSpPr/>
          <p:nvPr/>
        </p:nvCxnSpPr>
        <p:spPr>
          <a:xfrm>
            <a:off x="3494892" y="3760967"/>
            <a:ext cx="2432481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FF1A809-3512-F5C1-0D73-D61CF76E89CA}"/>
              </a:ext>
            </a:extLst>
          </p:cNvPr>
          <p:cNvCxnSpPr/>
          <p:nvPr/>
        </p:nvCxnSpPr>
        <p:spPr>
          <a:xfrm>
            <a:off x="6262389" y="3760967"/>
            <a:ext cx="2432481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A4EB8B5-6F5F-2172-F7E4-D1D5A5C918A5}"/>
              </a:ext>
            </a:extLst>
          </p:cNvPr>
          <p:cNvCxnSpPr/>
          <p:nvPr/>
        </p:nvCxnSpPr>
        <p:spPr>
          <a:xfrm>
            <a:off x="9003953" y="3760967"/>
            <a:ext cx="2432481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8CAE25B-E1D3-22A7-E0D8-ED8D4156052A}"/>
              </a:ext>
            </a:extLst>
          </p:cNvPr>
          <p:cNvSpPr txBox="1"/>
          <p:nvPr/>
        </p:nvSpPr>
        <p:spPr>
          <a:xfrm>
            <a:off x="1090326" y="3428999"/>
            <a:ext cx="162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AUs Family 6.1.1</a:t>
            </a:r>
            <a:endParaRPr lang="LID4096" sz="1400" b="1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4D3C769-AFD0-95E3-C8E8-8610860F3E9E}"/>
              </a:ext>
            </a:extLst>
          </p:cNvPr>
          <p:cNvSpPr txBox="1"/>
          <p:nvPr/>
        </p:nvSpPr>
        <p:spPr>
          <a:xfrm>
            <a:off x="3803314" y="3428999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ANSPs Family 6.1.2</a:t>
            </a:r>
            <a:endParaRPr lang="LID4096" sz="1400" b="1" i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0BAF581-A6FF-288A-5DF8-5FC84B825700}"/>
              </a:ext>
            </a:extLst>
          </p:cNvPr>
          <p:cNvSpPr txBox="1"/>
          <p:nvPr/>
        </p:nvSpPr>
        <p:spPr>
          <a:xfrm>
            <a:off x="6658760" y="3428999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NM Family 6.2.1</a:t>
            </a:r>
            <a:endParaRPr lang="LID4096" sz="1400" b="1" i="1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DCD9423-510E-F120-C01A-DB01285FE490}"/>
              </a:ext>
            </a:extLst>
          </p:cNvPr>
          <p:cNvCxnSpPr>
            <a:cxnSpLocks/>
          </p:cNvCxnSpPr>
          <p:nvPr/>
        </p:nvCxnSpPr>
        <p:spPr>
          <a:xfrm>
            <a:off x="2581311" y="1690502"/>
            <a:ext cx="302108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7E2BF50-96EB-6CAE-2CE2-E5DB8031E803}"/>
              </a:ext>
            </a:extLst>
          </p:cNvPr>
          <p:cNvCxnSpPr>
            <a:cxnSpLocks/>
          </p:cNvCxnSpPr>
          <p:nvPr/>
        </p:nvCxnSpPr>
        <p:spPr>
          <a:xfrm>
            <a:off x="6604196" y="1692976"/>
            <a:ext cx="302108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35B08E83-17F2-833B-D4B2-6E66C579D2AD}"/>
              </a:ext>
            </a:extLst>
          </p:cNvPr>
          <p:cNvSpPr txBox="1"/>
          <p:nvPr/>
        </p:nvSpPr>
        <p:spPr>
          <a:xfrm>
            <a:off x="3343568" y="1342647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Project Leader</a:t>
            </a:r>
            <a:endParaRPr lang="LID4096" sz="1400" b="1" i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4CBD29A-A13E-921A-2798-E0802D2AED52}"/>
              </a:ext>
            </a:extLst>
          </p:cNvPr>
          <p:cNvSpPr txBox="1"/>
          <p:nvPr/>
        </p:nvSpPr>
        <p:spPr>
          <a:xfrm>
            <a:off x="7300270" y="1348206"/>
            <a:ext cx="2092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SDM - Coordinator</a:t>
            </a:r>
            <a:endParaRPr lang="LID4096" sz="1400" b="1" i="1" dirty="0"/>
          </a:p>
        </p:txBody>
      </p:sp>
    </p:spTree>
    <p:extLst>
      <p:ext uri="{BB962C8B-B14F-4D97-AF65-F5344CB8AC3E}">
        <p14:creationId xmlns:p14="http://schemas.microsoft.com/office/powerpoint/2010/main" val="3511760540"/>
      </p:ext>
    </p:extLst>
  </p:cSld>
  <p:clrMapOvr>
    <a:masterClrMapping/>
  </p:clrMapOvr>
</p:sld>
</file>

<file path=ppt/theme/theme1.xml><?xml version="1.0" encoding="utf-8"?>
<a:theme xmlns:a="http://schemas.openxmlformats.org/drawingml/2006/main" name="SDM_template_16_9">
  <a:themeElements>
    <a:clrScheme name="Aangepast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6" id="{66847F59-4807-024F-8B16-4F70EA725DB2}" vid="{19F369E1-375C-C44A-B4F3-7A8900C5E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A6BF77D9B884D8E194A23B276DBEC" ma:contentTypeVersion="17" ma:contentTypeDescription="Create a new document." ma:contentTypeScope="" ma:versionID="67847573c04c9f4e21d370efbbce4cc0">
  <xsd:schema xmlns:xsd="http://www.w3.org/2001/XMLSchema" xmlns:xs="http://www.w3.org/2001/XMLSchema" xmlns:p="http://schemas.microsoft.com/office/2006/metadata/properties" xmlns:ns3="f146a6c0-76df-49de-84bc-e9ff0af7324f" xmlns:ns4="087a6846-b70b-477e-9824-be2e9d19a3ae" targetNamespace="http://schemas.microsoft.com/office/2006/metadata/properties" ma:root="true" ma:fieldsID="69ae4eced23872812eb53d1d83fb024b" ns3:_="" ns4:_="">
    <xsd:import namespace="f146a6c0-76df-49de-84bc-e9ff0af7324f"/>
    <xsd:import namespace="087a6846-b70b-477e-9824-be2e9d19a3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a6c0-76df-49de-84bc-e9ff0af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a6846-b70b-477e-9824-be2e9d19a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46a6c0-76df-49de-84bc-e9ff0af7324f" xsi:nil="true"/>
  </documentManagement>
</p:properties>
</file>

<file path=customXml/itemProps1.xml><?xml version="1.0" encoding="utf-8"?>
<ds:datastoreItem xmlns:ds="http://schemas.openxmlformats.org/officeDocument/2006/customXml" ds:itemID="{C07867E1-C793-4259-B2D3-6B80A5709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a6c0-76df-49de-84bc-e9ff0af7324f"/>
    <ds:schemaRef ds:uri="087a6846-b70b-477e-9824-be2e9d19a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1D4DB6-9CB5-448B-B12A-AC85D64FCB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1EFE2-B695-4DB3-8A46-CE1B1DF8B57D}">
  <ds:schemaRefs>
    <ds:schemaRef ds:uri="087a6846-b70b-477e-9824-be2e9d19a3ae"/>
    <ds:schemaRef ds:uri="http://www.w3.org/XML/1998/namespace"/>
    <ds:schemaRef ds:uri="http://purl.org/dc/terms/"/>
    <ds:schemaRef ds:uri="http://schemas.microsoft.com/office/2006/metadata/properties"/>
    <ds:schemaRef ds:uri="f146a6c0-76df-49de-84bc-e9ff0af7324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Breitbild</PresentationFormat>
  <Paragraphs>57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Courier New</vt:lpstr>
      <vt:lpstr>Verdana</vt:lpstr>
      <vt:lpstr>Wingdings</vt:lpstr>
      <vt:lpstr>SDM_template_16_9</vt:lpstr>
      <vt:lpstr>CP1 AF6 Regulatory Context Extract from IR (EU) No 116/2021 (CP1 regulation)</vt:lpstr>
      <vt:lpstr>PowerPoint-Präsentation</vt:lpstr>
      <vt:lpstr>Implementation status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COOPANS members CP1 implementation status</dc:title>
  <dc:creator>Carlo Capozzi</dc:creator>
  <cp:lastModifiedBy>Teper, Heiko</cp:lastModifiedBy>
  <cp:revision>22</cp:revision>
  <dcterms:created xsi:type="dcterms:W3CDTF">2024-05-06T14:23:06Z</dcterms:created>
  <dcterms:modified xsi:type="dcterms:W3CDTF">2024-06-05T14:05:06Z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0x010100F52A6BF77D9B884D8E194A23B276DBEC</vt:lpwstr>
  </property>
  <property fmtid="{D5CDD505-2E9C-101B-9397-08002B2CF9AE}" pid="3" name="MSIP_Label_73139dd5-5437-48fa-b8d8-ae2039d7b302_Enabled">
    <vt:lpwstr>true</vt:lpwstr>
  </property>
  <property fmtid="{D5CDD505-2E9C-101B-9397-08002B2CF9AE}" pid="4" name="MSIP_Label_73139dd5-5437-48fa-b8d8-ae2039d7b302_SetDate">
    <vt:lpwstr>2024-05-09T17:44:53Z</vt:lpwstr>
  </property>
  <property fmtid="{D5CDD505-2E9C-101B-9397-08002B2CF9AE}" pid="5" name="MSIP_Label_73139dd5-5437-48fa-b8d8-ae2039d7b302_Method">
    <vt:lpwstr>Standard</vt:lpwstr>
  </property>
  <property fmtid="{D5CDD505-2E9C-101B-9397-08002B2CF9AE}" pid="6" name="MSIP_Label_73139dd5-5437-48fa-b8d8-ae2039d7b302_Name">
    <vt:lpwstr>Intern</vt:lpwstr>
  </property>
  <property fmtid="{D5CDD505-2E9C-101B-9397-08002B2CF9AE}" pid="7" name="MSIP_Label_73139dd5-5437-48fa-b8d8-ae2039d7b302_SiteId">
    <vt:lpwstr>682f2e1b-bcff-4594-9bad-1dd130bf0ab2</vt:lpwstr>
  </property>
  <property fmtid="{D5CDD505-2E9C-101B-9397-08002B2CF9AE}" pid="8" name="MSIP_Label_73139dd5-5437-48fa-b8d8-ae2039d7b302_ActionId">
    <vt:lpwstr>8fbcb654-c6d0-4374-af78-3679ab855381</vt:lpwstr>
  </property>
  <property fmtid="{D5CDD505-2E9C-101B-9397-08002B2CF9AE}" pid="9" name="MSIP_Label_73139dd5-5437-48fa-b8d8-ae2039d7b302_ContentBits">
    <vt:lpwstr>0</vt:lpwstr>
  </property>
</Properties>
</file>