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sldIdLst>
    <p:sldId id="267" r:id="rId6"/>
    <p:sldId id="3174" r:id="rId7"/>
    <p:sldId id="3180" r:id="rId8"/>
    <p:sldId id="3181" r:id="rId9"/>
    <p:sldId id="3176" r:id="rId10"/>
    <p:sldId id="508" r:id="rId11"/>
    <p:sldId id="3183" r:id="rId12"/>
    <p:sldId id="268" r:id="rId13"/>
    <p:sldId id="330" r:id="rId14"/>
    <p:sldId id="270" r:id="rId15"/>
    <p:sldId id="498" r:id="rId16"/>
    <p:sldId id="499" r:id="rId17"/>
    <p:sldId id="3178" r:id="rId18"/>
    <p:sldId id="3179" r:id="rId19"/>
    <p:sldId id="272" r:id="rId20"/>
    <p:sldId id="3186" r:id="rId21"/>
    <p:sldId id="3182" r:id="rId22"/>
    <p:sldId id="3185" r:id="rId23"/>
    <p:sldId id="3187" r:id="rId24"/>
    <p:sldId id="33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CCFF"/>
    <a:srgbClr val="0000FF"/>
    <a:srgbClr val="66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67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99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D1086-92D2-4D6E-99E4-91B03C6EBBAF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5BB85-9B05-4851-B34B-6D35229569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19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C48DA-5CC6-4AED-925E-7E92827946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3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C48DA-5CC6-4AED-925E-7E92827946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46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C48DA-5CC6-4AED-925E-7E92827946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0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900" y="742950"/>
            <a:ext cx="6607175" cy="371792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0278" indent="-28472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8889" indent="-2277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4445" indent="-2277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0000" indent="-2277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05556" indent="-2277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61111" indent="-2277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16667" indent="-2277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72222" indent="-2277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C4E3568-B15E-4190-A60D-ED47893E258A}" type="slidenum">
              <a:rPr lang="en-GB" alt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9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A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9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02434" y="2194371"/>
            <a:ext cx="5554934" cy="5665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Line"/>
          <p:cNvSpPr/>
          <p:nvPr userDrawn="1"/>
        </p:nvSpPr>
        <p:spPr>
          <a:xfrm>
            <a:off x="5302434" y="1921137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1415787" y="0"/>
            <a:ext cx="3459209" cy="5257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02434" y="3451994"/>
            <a:ext cx="5554934" cy="18058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302434" y="2825610"/>
            <a:ext cx="5554934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132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7206987" y="0"/>
            <a:ext cx="498501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4" y="1942425"/>
            <a:ext cx="5005077" cy="40038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93114" y="893372"/>
            <a:ext cx="5005077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93114" y="1394489"/>
            <a:ext cx="5005077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8163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1239941" y="894110"/>
            <a:ext cx="9712119" cy="5069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4423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89"/>
          <p:cNvSpPr>
            <a:spLocks noEditPoints="1"/>
          </p:cNvSpPr>
          <p:nvPr userDrawn="1"/>
        </p:nvSpPr>
        <p:spPr bwMode="auto">
          <a:xfrm>
            <a:off x="6588429" y="938242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1089"/>
          <p:cNvSpPr>
            <a:spLocks noEditPoints="1"/>
          </p:cNvSpPr>
          <p:nvPr userDrawn="1"/>
        </p:nvSpPr>
        <p:spPr bwMode="auto">
          <a:xfrm>
            <a:off x="6588429" y="2300298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1089"/>
          <p:cNvSpPr>
            <a:spLocks noEditPoints="1"/>
          </p:cNvSpPr>
          <p:nvPr userDrawn="1"/>
        </p:nvSpPr>
        <p:spPr bwMode="auto">
          <a:xfrm>
            <a:off x="6588429" y="3701123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089"/>
          <p:cNvSpPr>
            <a:spLocks noEditPoints="1"/>
          </p:cNvSpPr>
          <p:nvPr userDrawn="1"/>
        </p:nvSpPr>
        <p:spPr bwMode="auto">
          <a:xfrm>
            <a:off x="6588429" y="5070551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493114" y="2757274"/>
            <a:ext cx="3868841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5" y="3257212"/>
            <a:ext cx="3868840" cy="268909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7363671" y="914016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363671" y="2295122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7363671" y="3695947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7363671" y="5065374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337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6007843" y="2093922"/>
            <a:ext cx="176314" cy="4807634"/>
            <a:chOff x="6007843" y="2104743"/>
            <a:chExt cx="176314" cy="4807634"/>
          </a:xfrm>
        </p:grpSpPr>
        <p:sp>
          <p:nvSpPr>
            <p:cNvPr id="7" name="Line">
              <a:extLst>
                <a:ext uri="{FF2B5EF4-FFF2-40B4-BE49-F238E27FC236}">
                  <a16:creationId xmlns:a16="http://schemas.microsoft.com/office/drawing/2014/main" id="{ED0CA709-B4DA-42A4-A65A-DD90CC70944F}"/>
                </a:ext>
              </a:extLst>
            </p:cNvPr>
            <p:cNvSpPr/>
            <p:nvPr userDrawn="1"/>
          </p:nvSpPr>
          <p:spPr>
            <a:xfrm flipH="1" flipV="1">
              <a:off x="6096000" y="2298688"/>
              <a:ext cx="0" cy="1355412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4C6F293B-B127-4661-AFF9-E2A26C4EA91A}"/>
                </a:ext>
              </a:extLst>
            </p:cNvPr>
            <p:cNvSpPr/>
            <p:nvPr userDrawn="1"/>
          </p:nvSpPr>
          <p:spPr>
            <a:xfrm flipH="1" flipV="1">
              <a:off x="6096000" y="3856420"/>
              <a:ext cx="0" cy="1373924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BDFF0B1B-931C-4414-AA34-39D4A346322F}"/>
                </a:ext>
              </a:extLst>
            </p:cNvPr>
            <p:cNvSpPr/>
            <p:nvPr userDrawn="1"/>
          </p:nvSpPr>
          <p:spPr>
            <a:xfrm flipH="1">
              <a:off x="6007843" y="2104743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40232A07-956E-4919-BB59-458C85A4695F}"/>
                </a:ext>
              </a:extLst>
            </p:cNvPr>
            <p:cNvSpPr/>
            <p:nvPr userDrawn="1"/>
          </p:nvSpPr>
          <p:spPr>
            <a:xfrm flipH="1">
              <a:off x="6007843" y="3671731"/>
              <a:ext cx="176314" cy="176314"/>
            </a:xfrm>
            <a:prstGeom prst="ellipse">
              <a:avLst/>
            </a:prstGeom>
            <a:ln w="38100">
              <a:solidFill>
                <a:schemeClr val="tx2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092E8249-2175-4D1D-8844-3827F3997C3B}"/>
                </a:ext>
              </a:extLst>
            </p:cNvPr>
            <p:cNvSpPr/>
            <p:nvPr userDrawn="1"/>
          </p:nvSpPr>
          <p:spPr>
            <a:xfrm flipH="1">
              <a:off x="6007843" y="5238719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C2451783-88C0-4D58-8C3F-407E9FF913BE}"/>
                </a:ext>
              </a:extLst>
            </p:cNvPr>
            <p:cNvSpPr/>
            <p:nvPr userDrawn="1"/>
          </p:nvSpPr>
          <p:spPr>
            <a:xfrm flipH="1" flipV="1">
              <a:off x="6096000" y="5442068"/>
              <a:ext cx="0" cy="1470309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522039" y="363144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562894" y="533579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62893" y="4890981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2017</a:t>
            </a:r>
            <a:endParaRPr lang="en-CA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522038" y="3186317"/>
            <a:ext cx="3100279" cy="3531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2016</a:t>
            </a:r>
            <a:endParaRPr lang="en-CA" dirty="0"/>
          </a:p>
        </p:txBody>
      </p:sp>
      <p:sp>
        <p:nvSpPr>
          <p:cNvPr id="34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562893" y="1987506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562892" y="1542689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2015</a:t>
            </a:r>
            <a:endParaRPr lang="en-CA" dirty="0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836956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6007843" y="-200194"/>
            <a:ext cx="176314" cy="4807634"/>
            <a:chOff x="6007843" y="-200194"/>
            <a:chExt cx="176314" cy="4807634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ED0CA709-B4DA-42A4-A65A-DD90CC70944F}"/>
                </a:ext>
              </a:extLst>
            </p:cNvPr>
            <p:cNvSpPr/>
            <p:nvPr userDrawn="1"/>
          </p:nvSpPr>
          <p:spPr>
            <a:xfrm flipH="1">
              <a:off x="6096000" y="3058083"/>
              <a:ext cx="0" cy="1355412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4C6F293B-B127-4661-AFF9-E2A26C4EA91A}"/>
                </a:ext>
              </a:extLst>
            </p:cNvPr>
            <p:cNvSpPr/>
            <p:nvPr userDrawn="1"/>
          </p:nvSpPr>
          <p:spPr>
            <a:xfrm flipH="1">
              <a:off x="6096000" y="1481839"/>
              <a:ext cx="0" cy="1373924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BDFF0B1B-931C-4414-AA34-39D4A346322F}"/>
                </a:ext>
              </a:extLst>
            </p:cNvPr>
            <p:cNvSpPr/>
            <p:nvPr userDrawn="1"/>
          </p:nvSpPr>
          <p:spPr>
            <a:xfrm flipH="1" flipV="1">
              <a:off x="6007843" y="4431126"/>
              <a:ext cx="176314" cy="176314"/>
            </a:xfrm>
            <a:prstGeom prst="ellipse">
              <a:avLst/>
            </a:prstGeom>
            <a:ln w="38100">
              <a:solidFill>
                <a:schemeClr val="tx2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0232A07-956E-4919-BB59-458C85A4695F}"/>
                </a:ext>
              </a:extLst>
            </p:cNvPr>
            <p:cNvSpPr/>
            <p:nvPr userDrawn="1"/>
          </p:nvSpPr>
          <p:spPr>
            <a:xfrm flipH="1" flipV="1">
              <a:off x="6007843" y="2864138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092E8249-2175-4D1D-8844-3827F3997C3B}"/>
                </a:ext>
              </a:extLst>
            </p:cNvPr>
            <p:cNvSpPr/>
            <p:nvPr userDrawn="1"/>
          </p:nvSpPr>
          <p:spPr>
            <a:xfrm flipH="1" flipV="1">
              <a:off x="6007843" y="1291739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C2451783-88C0-4D58-8C3F-407E9FF913BE}"/>
                </a:ext>
              </a:extLst>
            </p:cNvPr>
            <p:cNvSpPr/>
            <p:nvPr userDrawn="1"/>
          </p:nvSpPr>
          <p:spPr>
            <a:xfrm flipH="1">
              <a:off x="6096000" y="-200194"/>
              <a:ext cx="0" cy="1470309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2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522039" y="2906420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562894" y="4610770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62893" y="4165953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2020</a:t>
            </a:r>
            <a:endParaRPr lang="en-CA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522038" y="2461289"/>
            <a:ext cx="3100279" cy="3531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2019</a:t>
            </a:r>
            <a:endParaRPr lang="en-CA" dirty="0"/>
          </a:p>
        </p:txBody>
      </p:sp>
      <p:sp>
        <p:nvSpPr>
          <p:cNvPr id="2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562893" y="126247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562892" y="817661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4807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047677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1493114" y="1446441"/>
            <a:ext cx="3047677" cy="15997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Line"/>
          <p:cNvSpPr/>
          <p:nvPr userDrawn="1"/>
        </p:nvSpPr>
        <p:spPr>
          <a:xfrm>
            <a:off x="1590505" y="890388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272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Line"/>
          <p:cNvSpPr/>
          <p:nvPr userDrawn="1"/>
        </p:nvSpPr>
        <p:spPr>
          <a:xfrm>
            <a:off x="5854325" y="5566089"/>
            <a:ext cx="483351" cy="0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495" y="5324462"/>
            <a:ext cx="1002633" cy="5005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96" y="-406709"/>
            <a:ext cx="9230006" cy="623454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417727" y="5649770"/>
            <a:ext cx="535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You!</a:t>
            </a:r>
            <a:endParaRPr lang="en-CA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1803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6765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40903"/>
            <a:ext cx="10972800" cy="3849291"/>
          </a:xfrm>
        </p:spPr>
        <p:txBody>
          <a:bodyPr/>
          <a:lstStyle>
            <a:lvl1pPr>
              <a:defRPr>
                <a:solidFill>
                  <a:srgbClr val="CC8004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t>2024-05-30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24709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267A0-61D0-4553-9912-8114966D4C46}" type="datetime1">
              <a:rPr lang="en-GB" smtClean="0"/>
              <a:t>30-05-2024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ePCPB/2018/1 - Belgrade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84E37-6F8F-6D46-889D-8979D848C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3742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38102" y="1453701"/>
            <a:ext cx="9243753" cy="19752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Name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70031" y="4014211"/>
            <a:ext cx="5251938" cy="683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  <a:endParaRPr lang="en-CA" dirty="0"/>
          </a:p>
        </p:txBody>
      </p:sp>
      <p:sp>
        <p:nvSpPr>
          <p:cNvPr id="8" name="Line"/>
          <p:cNvSpPr/>
          <p:nvPr userDrawn="1"/>
        </p:nvSpPr>
        <p:spPr>
          <a:xfrm>
            <a:off x="5854325" y="3812413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FB0F194-F532-0EA2-6F0D-8AC352EA4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70275" y="4697413"/>
            <a:ext cx="5251450" cy="7064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Presenter Title and/or Company Name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090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93114" y="893372"/>
            <a:ext cx="9205772" cy="59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Presentation Overview</a:t>
            </a:r>
            <a:endParaRPr lang="en-CA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93113" y="2217842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  <a:endParaRPr lang="en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35777" y="2596210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493113" y="3652567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  <a:endParaRPr lang="en-CA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2635777" y="4030935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45888" y="2122515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  <a:endParaRPr lang="en-CA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7588552" y="2500883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45888" y="3557240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  <a:endParaRPr lang="en-CA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7588552" y="3935608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493113" y="5087292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05</a:t>
            </a:r>
            <a:endParaRPr lang="en-CA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2635777" y="5465660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445888" y="4991965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06</a:t>
            </a:r>
            <a:endParaRPr lang="en-CA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1" hasCustomPrompt="1"/>
          </p:nvPr>
        </p:nvSpPr>
        <p:spPr>
          <a:xfrm>
            <a:off x="7588552" y="5370333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5" name="Line"/>
          <p:cNvSpPr/>
          <p:nvPr userDrawn="1"/>
        </p:nvSpPr>
        <p:spPr>
          <a:xfrm>
            <a:off x="1623191" y="152075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35778" y="2217842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7588552" y="2122515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2635778" y="3648435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7588552" y="3553108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2662831" y="5075157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7615605" y="4979830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448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271504" y="894110"/>
            <a:ext cx="2802716" cy="50697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4074220" y="894110"/>
            <a:ext cx="6877840" cy="5069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609557" y="2743200"/>
            <a:ext cx="2126611" cy="979330"/>
          </a:xfrm>
          <a:prstGeom prst="rect">
            <a:avLst/>
          </a:prstGeom>
        </p:spPr>
        <p:txBody>
          <a:bodyPr/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z="2800" dirty="0"/>
              <a:t>Chapter Title</a:t>
            </a:r>
            <a:endParaRPr lang="en-CA" sz="280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9557" y="3908414"/>
            <a:ext cx="2126611" cy="1051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Double click to edit text</a:t>
            </a:r>
            <a:endParaRPr lang="en-C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315407" y="2125666"/>
            <a:ext cx="714910" cy="5580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884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 userDrawn="1"/>
        </p:nvSpPr>
        <p:spPr>
          <a:xfrm>
            <a:off x="7001386" y="89852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001386" y="2129791"/>
            <a:ext cx="3868615" cy="14855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001386" y="1591975"/>
            <a:ext cx="3868615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086817" y="882288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3730035" y="882287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1086817" y="3504288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/>
          </p:nvPr>
        </p:nvSpPr>
        <p:spPr>
          <a:xfrm>
            <a:off x="3730035" y="3504287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001386" y="1109977"/>
            <a:ext cx="386861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16326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 userDrawn="1"/>
        </p:nvSpPr>
        <p:spPr>
          <a:xfrm>
            <a:off x="1330258" y="89852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330258" y="2129791"/>
            <a:ext cx="9346978" cy="33104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30258" y="1591975"/>
            <a:ext cx="9346978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330258" y="1109977"/>
            <a:ext cx="9346978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37031" y="5043053"/>
            <a:ext cx="621951" cy="1814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Line"/>
          <p:cNvSpPr/>
          <p:nvPr userDrawn="1"/>
        </p:nvSpPr>
        <p:spPr>
          <a:xfrm rot="5400000">
            <a:off x="328956" y="6091503"/>
            <a:ext cx="0" cy="664897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9" y="6161266"/>
            <a:ext cx="1015442" cy="5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5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1" y="0"/>
            <a:ext cx="12191999" cy="3554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4" y="3884847"/>
            <a:ext cx="9205771" cy="20614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588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3114" y="893372"/>
            <a:ext cx="9205772" cy="49716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5" y="4485428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729698" y="4485428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66282" y="4485427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1493114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4729698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>
            <a:off x="7966281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493114" y="1390538"/>
            <a:ext cx="9205772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881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0"/>
            <a:ext cx="5908431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39065" y="898783"/>
            <a:ext cx="3895668" cy="497166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sz="2800" dirty="0"/>
              <a:t>Title 2</a:t>
            </a:r>
            <a:endParaRPr lang="en-CA" sz="2800" dirty="0"/>
          </a:p>
        </p:txBody>
      </p:sp>
      <p:sp>
        <p:nvSpPr>
          <p:cNvPr id="3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2474090" y="2549873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8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0495" y="5324462"/>
            <a:ext cx="1002633" cy="500504"/>
          </a:xfrm>
          <a:prstGeom prst="rect">
            <a:avLst/>
          </a:prstGeom>
        </p:spPr>
      </p:pic>
      <p:sp>
        <p:nvSpPr>
          <p:cNvPr id="40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474090" y="3800091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1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2474090" y="5050309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2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7657589" y="2552729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3" name="Content Placeholder 3"/>
          <p:cNvSpPr>
            <a:spLocks noGrp="1"/>
          </p:cNvSpPr>
          <p:nvPr>
            <p:ph sz="half" idx="18" hasCustomPrompt="1"/>
          </p:nvPr>
        </p:nvSpPr>
        <p:spPr>
          <a:xfrm>
            <a:off x="7657589" y="3802947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4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7657589" y="5053165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1694340" y="898783"/>
            <a:ext cx="3895670" cy="5077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1</a:t>
            </a:r>
            <a:endParaRPr lang="en-CA" dirty="0"/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1694340" y="1458537"/>
            <a:ext cx="3895670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54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6845283" y="1458537"/>
            <a:ext cx="3889450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7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 userDrawn="1"/>
        </p:nvSpPr>
        <p:spPr>
          <a:xfrm>
            <a:off x="11448936" y="893371"/>
            <a:ext cx="743063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9D19220-74F6-4303-AD53-4CB1872D5307}"/>
              </a:ext>
            </a:extLst>
          </p:cNvPr>
          <p:cNvSpPr txBox="1">
            <a:spLocks/>
          </p:cNvSpPr>
          <p:nvPr userDrawn="1"/>
        </p:nvSpPr>
        <p:spPr>
          <a:xfrm>
            <a:off x="10970589" y="588573"/>
            <a:ext cx="1099676" cy="3047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lnSpc>
                <a:spcPct val="100000"/>
              </a:lnSpc>
            </a:pPr>
            <a:fld id="{86CB4B4D-7CA3-9044-876B-883B54F8677D}" type="slidenum">
              <a:rPr lang="en-US" sz="1400" b="0" smtClean="0">
                <a:solidFill>
                  <a:schemeClr val="tx2"/>
                </a:solidFill>
                <a:latin typeface="+mn-lt"/>
                <a:ea typeface="Roboto Light" pitchFamily="2" charset="0"/>
                <a:cs typeface="Adobe Naskh Medium" panose="01010101010101010101" pitchFamily="50" charset="-78"/>
              </a:rPr>
              <a:pPr algn="ctr">
                <a:lnSpc>
                  <a:spcPct val="100000"/>
                </a:lnSpc>
              </a:pPr>
              <a:t>‹#›</a:t>
            </a:fld>
            <a:endParaRPr lang="en-US" sz="1600" b="0" dirty="0">
              <a:solidFill>
                <a:schemeClr val="tx2"/>
              </a:solidFill>
              <a:latin typeface="+mn-lt"/>
              <a:ea typeface="Roboto Light" pitchFamily="2" charset="0"/>
              <a:cs typeface="Adobe Naskh Medium" panose="01010101010101010101" pitchFamily="50" charset="-78"/>
            </a:endParaRPr>
          </a:p>
        </p:txBody>
      </p:sp>
      <p:sp>
        <p:nvSpPr>
          <p:cNvPr id="13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893" y="5321266"/>
            <a:ext cx="1015442" cy="5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0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3" r:id="rId3"/>
    <p:sldLayoutId id="2147483657" r:id="rId4"/>
    <p:sldLayoutId id="2147483651" r:id="rId5"/>
    <p:sldLayoutId id="2147483665" r:id="rId6"/>
    <p:sldLayoutId id="2147483653" r:id="rId7"/>
    <p:sldLayoutId id="2147483652" r:id="rId8"/>
    <p:sldLayoutId id="2147483654" r:id="rId9"/>
    <p:sldLayoutId id="2147483650" r:id="rId10"/>
    <p:sldLayoutId id="2147483655" r:id="rId11"/>
    <p:sldLayoutId id="2147483656" r:id="rId12"/>
    <p:sldLayoutId id="2147483662" r:id="rId13"/>
    <p:sldLayoutId id="2147483658" r:id="rId14"/>
    <p:sldLayoutId id="2147483659" r:id="rId15"/>
    <p:sldLayoutId id="2147483664" r:id="rId16"/>
    <p:sldLayoutId id="2147483661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cid:0ad330e3-a3c2-4ad2-a71f-33092de54aa8@eurprd08.prod.outlook.com" TargetMode="External"/><Relationship Id="rId7" Type="http://schemas.openxmlformats.org/officeDocument/2006/relationships/image" Target="cid:6973a1a8-09b6-4a00-be96-70369caa080a@eurprd08.prod.outlook.co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cid:23ffd6cb-7702-4039-b7cc-aebbad1a717d@eurprd08.prod.outlook.com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ACA63-CEBC-7580-E98D-B5B93EA651E0}"/>
              </a:ext>
            </a:extLst>
          </p:cNvPr>
          <p:cNvSpPr txBox="1"/>
          <p:nvPr/>
        </p:nvSpPr>
        <p:spPr>
          <a:xfrm>
            <a:off x="6005264" y="3316778"/>
            <a:ext cx="52193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TBO Global Concept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Crystal Kim, ICAO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Henk Hof, EUROCONTROL 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ATMRPP</a:t>
            </a:r>
          </a:p>
        </p:txBody>
      </p:sp>
    </p:spTree>
    <p:extLst>
      <p:ext uri="{BB962C8B-B14F-4D97-AF65-F5344CB8AC3E}">
        <p14:creationId xmlns:p14="http://schemas.microsoft.com/office/powerpoint/2010/main" val="309970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6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32" indent="-28574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971" indent="-2285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160" indent="-2285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349" indent="-2285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80808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7952" y="356150"/>
            <a:ext cx="454701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176">
              <a:defRPr/>
            </a:pPr>
            <a:r>
              <a:rPr lang="fr-FR" altLang="fr-FR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TBO </a:t>
            </a:r>
            <a:r>
              <a:rPr lang="fr-FR" altLang="fr-FR" sz="32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bringing</a:t>
            </a:r>
            <a:r>
              <a:rPr lang="fr-FR" altLang="fr-FR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altLang="fr-FR" sz="32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it</a:t>
            </a:r>
            <a:r>
              <a:rPr lang="fr-FR" altLang="fr-FR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all </a:t>
            </a:r>
            <a:r>
              <a:rPr lang="fr-FR" altLang="fr-FR" sz="32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together</a:t>
            </a:r>
            <a:endParaRPr lang="en-GB" sz="32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1214967" y="1306513"/>
            <a:ext cx="882651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Years 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2374901" y="1306513"/>
            <a:ext cx="958851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Months</a:t>
            </a:r>
            <a:r>
              <a:rPr lang="en-US" sz="2400" kern="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5854703" y="1306513"/>
            <a:ext cx="963084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Minutes</a:t>
            </a:r>
            <a:r>
              <a:rPr lang="en-US" sz="2400" kern="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3534833" y="1306513"/>
            <a:ext cx="882651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Days</a:t>
            </a:r>
            <a:endParaRPr lang="en-US" sz="2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694769" y="1306513"/>
            <a:ext cx="882651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Hours </a:t>
            </a:r>
            <a:endParaRPr lang="en-US" sz="2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7014637" y="1306513"/>
            <a:ext cx="884767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Depart</a:t>
            </a:r>
            <a:endParaRPr lang="en-US" sz="2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8176687" y="1306513"/>
            <a:ext cx="1678516" cy="34925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In Flight</a:t>
            </a:r>
            <a:endParaRPr lang="en-US" sz="2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ight Arrow 61"/>
          <p:cNvSpPr/>
          <p:nvPr/>
        </p:nvSpPr>
        <p:spPr bwMode="auto">
          <a:xfrm>
            <a:off x="1214179" y="1306513"/>
            <a:ext cx="10751340" cy="4148624"/>
          </a:xfrm>
          <a:prstGeom prst="rightArrow">
            <a:avLst>
              <a:gd name="adj1" fmla="val 73399"/>
              <a:gd name="adj2" fmla="val 27461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anchor="ctr"/>
          <a:lstStyle/>
          <a:p>
            <a:pPr algn="ctr" defTabSz="914176"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1359339" y="1985336"/>
            <a:ext cx="1766116" cy="386075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Long-term Planning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3125455" y="1985336"/>
            <a:ext cx="1766116" cy="386075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Mid-term Planning</a:t>
            </a:r>
          </a:p>
        </p:txBody>
      </p:sp>
      <p:sp>
        <p:nvSpPr>
          <p:cNvPr id="65" name="Right Arrow 64"/>
          <p:cNvSpPr/>
          <p:nvPr/>
        </p:nvSpPr>
        <p:spPr bwMode="auto">
          <a:xfrm>
            <a:off x="4891571" y="1900242"/>
            <a:ext cx="4745919" cy="539209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           Tactical Planning</a:t>
            </a:r>
          </a:p>
        </p:txBody>
      </p:sp>
      <p:sp>
        <p:nvSpPr>
          <p:cNvPr id="66" name="Right Arrow 65"/>
          <p:cNvSpPr/>
          <p:nvPr/>
        </p:nvSpPr>
        <p:spPr bwMode="auto">
          <a:xfrm>
            <a:off x="7553948" y="1936526"/>
            <a:ext cx="2083541" cy="447457"/>
          </a:xfrm>
          <a:prstGeom prst="rightArrow">
            <a:avLst>
              <a:gd name="adj1" fmla="val 50000"/>
              <a:gd name="adj2" fmla="val 33782"/>
            </a:avLst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Execution</a:t>
            </a:r>
          </a:p>
        </p:txBody>
      </p:sp>
      <p:sp>
        <p:nvSpPr>
          <p:cNvPr id="67" name="Down Arrow 66"/>
          <p:cNvSpPr/>
          <p:nvPr/>
        </p:nvSpPr>
        <p:spPr bwMode="auto">
          <a:xfrm>
            <a:off x="7325784" y="1655764"/>
            <a:ext cx="304800" cy="24447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endParaRPr lang="en-US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1338790" y="2410423"/>
            <a:ext cx="3805889" cy="1526957"/>
          </a:xfrm>
          <a:prstGeom prst="rect">
            <a:avLst/>
          </a:prstGeom>
          <a:gradFill>
            <a:gsLst>
              <a:gs pos="10000">
                <a:srgbClr val="F79646">
                  <a:lumMod val="75000"/>
                </a:srgbClr>
              </a:gs>
              <a:gs pos="31000">
                <a:srgbClr val="EEECE1">
                  <a:lumMod val="50000"/>
                </a:srgbClr>
              </a:gs>
              <a:gs pos="39000">
                <a:srgbClr val="EEECE1">
                  <a:lumMod val="50000"/>
                </a:srgbClr>
              </a:gs>
              <a:gs pos="87000">
                <a:srgbClr val="CC99FF"/>
              </a:gs>
              <a:gs pos="67000">
                <a:srgbClr val="E64AE6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Capacity Management</a:t>
            </a:r>
          </a:p>
        </p:txBody>
      </p:sp>
      <p:sp>
        <p:nvSpPr>
          <p:cNvPr id="74" name="Right Arrow 73"/>
          <p:cNvSpPr/>
          <p:nvPr/>
        </p:nvSpPr>
        <p:spPr bwMode="auto">
          <a:xfrm>
            <a:off x="4263932" y="2295626"/>
            <a:ext cx="4496896" cy="1037175"/>
          </a:xfrm>
          <a:prstGeom prst="rightArrow">
            <a:avLst>
              <a:gd name="adj1" fmla="val 82837"/>
              <a:gd name="adj2" fmla="val 27532"/>
            </a:avLst>
          </a:prstGeom>
          <a:gradFill>
            <a:gsLst>
              <a:gs pos="27000">
                <a:srgbClr val="F79646">
                  <a:lumMod val="75000"/>
                </a:srgbClr>
              </a:gs>
              <a:gs pos="70000">
                <a:srgbClr val="EEECE1">
                  <a:lumMod val="50000"/>
                </a:srgbClr>
              </a:gs>
              <a:gs pos="100000">
                <a:srgbClr val="EEECE1">
                  <a:lumMod val="50000"/>
                </a:srgbClr>
              </a:gs>
              <a:gs pos="100000">
                <a:srgbClr val="E64AE6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         Flow Management</a:t>
            </a:r>
          </a:p>
        </p:txBody>
      </p:sp>
      <p:sp>
        <p:nvSpPr>
          <p:cNvPr id="75" name="Right Arrow 74"/>
          <p:cNvSpPr/>
          <p:nvPr/>
        </p:nvSpPr>
        <p:spPr bwMode="auto">
          <a:xfrm>
            <a:off x="1349260" y="2382710"/>
            <a:ext cx="2421413" cy="433625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           Scheduling</a:t>
            </a:r>
          </a:p>
        </p:txBody>
      </p:sp>
      <p:sp>
        <p:nvSpPr>
          <p:cNvPr id="76" name="Right Arrow 75"/>
          <p:cNvSpPr/>
          <p:nvPr/>
        </p:nvSpPr>
        <p:spPr bwMode="auto">
          <a:xfrm>
            <a:off x="4344771" y="2371414"/>
            <a:ext cx="2430240" cy="433625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      Flight Planning</a:t>
            </a:r>
          </a:p>
        </p:txBody>
      </p:sp>
      <p:sp>
        <p:nvSpPr>
          <p:cNvPr id="77" name="Right Arrow 76"/>
          <p:cNvSpPr/>
          <p:nvPr/>
        </p:nvSpPr>
        <p:spPr bwMode="auto">
          <a:xfrm>
            <a:off x="7542511" y="4381838"/>
            <a:ext cx="2348012" cy="433625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Separation Provision</a:t>
            </a:r>
          </a:p>
        </p:txBody>
      </p:sp>
      <p:sp>
        <p:nvSpPr>
          <p:cNvPr id="78" name="Right Arrow 77"/>
          <p:cNvSpPr/>
          <p:nvPr/>
        </p:nvSpPr>
        <p:spPr bwMode="auto">
          <a:xfrm>
            <a:off x="6420631" y="3972481"/>
            <a:ext cx="3047284" cy="433625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Traffic </a:t>
            </a:r>
            <a:r>
              <a:rPr lang="en-US" sz="1200" kern="0" dirty="0" err="1">
                <a:solidFill>
                  <a:prstClr val="white"/>
                </a:solidFill>
                <a:latin typeface="Calibri"/>
              </a:rPr>
              <a:t>Synchronisation</a:t>
            </a: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ight Arrow 78"/>
          <p:cNvSpPr/>
          <p:nvPr/>
        </p:nvSpPr>
        <p:spPr bwMode="auto">
          <a:xfrm>
            <a:off x="7631555" y="2382710"/>
            <a:ext cx="1785956" cy="433625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Re-</a:t>
            </a:r>
            <a:r>
              <a:rPr lang="en-US" sz="1200" kern="0" dirty="0" err="1">
                <a:solidFill>
                  <a:prstClr val="white"/>
                </a:solidFill>
                <a:latin typeface="Calibri"/>
              </a:rPr>
              <a:t>optimisation</a:t>
            </a: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1225554" y="4973639"/>
            <a:ext cx="1035049" cy="277812"/>
          </a:xfrm>
          <a:prstGeom prst="rect">
            <a:avLst/>
          </a:prstGeom>
          <a:solidFill>
            <a:srgbClr val="9BBB59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ATFM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2355852" y="4973639"/>
            <a:ext cx="931333" cy="277812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ATC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3420534" y="4973639"/>
            <a:ext cx="931333" cy="277812"/>
          </a:xfrm>
          <a:prstGeom prst="rect">
            <a:avLst/>
          </a:prstGeom>
          <a:solidFill>
            <a:srgbClr val="E64AE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AM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4559300" y="4970463"/>
            <a:ext cx="931333" cy="277812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AU</a:t>
            </a:r>
          </a:p>
        </p:txBody>
      </p:sp>
      <p:sp>
        <p:nvSpPr>
          <p:cNvPr id="84" name="TextBox 83"/>
          <p:cNvSpPr txBox="1"/>
          <p:nvPr/>
        </p:nvSpPr>
        <p:spPr bwMode="auto">
          <a:xfrm>
            <a:off x="1109135" y="5289553"/>
            <a:ext cx="292580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176"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AM   	Airspace Management</a:t>
            </a:r>
          </a:p>
          <a:p>
            <a:pPr defTabSz="914176"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ATFM 	Air Traffic Flow Management</a:t>
            </a:r>
          </a:p>
          <a:p>
            <a:pPr defTabSz="914176"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AU 	Airspace User</a:t>
            </a:r>
          </a:p>
          <a:p>
            <a:pPr defTabSz="914176"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ATC 	Air Traffic Control</a:t>
            </a:r>
          </a:p>
          <a:p>
            <a:pPr defTabSz="914176"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AO	Aerodrome Operator</a:t>
            </a:r>
          </a:p>
        </p:txBody>
      </p:sp>
      <p:sp>
        <p:nvSpPr>
          <p:cNvPr id="85" name="Up-Down Arrow 84"/>
          <p:cNvSpPr/>
          <p:nvPr/>
        </p:nvSpPr>
        <p:spPr bwMode="auto">
          <a:xfrm>
            <a:off x="5512745" y="2585323"/>
            <a:ext cx="250992" cy="355238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Up-Down Arrow 85"/>
          <p:cNvSpPr/>
          <p:nvPr/>
        </p:nvSpPr>
        <p:spPr bwMode="auto">
          <a:xfrm>
            <a:off x="5951075" y="2604589"/>
            <a:ext cx="250992" cy="459675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Up-Down Arrow 87"/>
          <p:cNvSpPr/>
          <p:nvPr/>
        </p:nvSpPr>
        <p:spPr bwMode="auto">
          <a:xfrm>
            <a:off x="5206521" y="3158447"/>
            <a:ext cx="250992" cy="393118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Right Arrow 88"/>
          <p:cNvSpPr/>
          <p:nvPr/>
        </p:nvSpPr>
        <p:spPr bwMode="auto">
          <a:xfrm>
            <a:off x="4686383" y="3468323"/>
            <a:ext cx="2758476" cy="290692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C285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Departure AO </a:t>
            </a:r>
          </a:p>
        </p:txBody>
      </p:sp>
      <p:sp>
        <p:nvSpPr>
          <p:cNvPr id="90" name="Up-Down Arrow 89"/>
          <p:cNvSpPr/>
          <p:nvPr/>
        </p:nvSpPr>
        <p:spPr bwMode="auto">
          <a:xfrm>
            <a:off x="6566889" y="3089768"/>
            <a:ext cx="250992" cy="393118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4678931" y="3687087"/>
            <a:ext cx="5575784" cy="290692"/>
          </a:xfrm>
          <a:prstGeom prst="rightArrow">
            <a:avLst>
              <a:gd name="adj1" fmla="val 70339"/>
              <a:gd name="adj2" fmla="val 29661"/>
            </a:avLst>
          </a:prstGeom>
          <a:solidFill>
            <a:srgbClr val="C285FF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Arrival AO </a:t>
            </a:r>
          </a:p>
        </p:txBody>
      </p:sp>
      <p:sp>
        <p:nvSpPr>
          <p:cNvPr id="92" name="Up-Down Arrow 91"/>
          <p:cNvSpPr/>
          <p:nvPr/>
        </p:nvSpPr>
        <p:spPr bwMode="auto">
          <a:xfrm>
            <a:off x="7901123" y="2701504"/>
            <a:ext cx="651008" cy="1350424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</a:rPr>
              <a:t>Collaboration</a:t>
            </a:r>
          </a:p>
        </p:txBody>
      </p:sp>
      <p:sp>
        <p:nvSpPr>
          <p:cNvPr id="93" name="Up-Down Arrow 92"/>
          <p:cNvSpPr/>
          <p:nvPr/>
        </p:nvSpPr>
        <p:spPr bwMode="auto">
          <a:xfrm>
            <a:off x="6784389" y="3742556"/>
            <a:ext cx="250992" cy="351692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Up-Down Arrow 93"/>
          <p:cNvSpPr/>
          <p:nvPr/>
        </p:nvSpPr>
        <p:spPr bwMode="auto">
          <a:xfrm>
            <a:off x="7428452" y="3771744"/>
            <a:ext cx="250992" cy="335574"/>
          </a:xfrm>
          <a:prstGeom prst="up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vert270" anchor="ctr"/>
          <a:lstStyle/>
          <a:p>
            <a:pPr algn="ctr" defTabSz="914176">
              <a:defRPr/>
            </a:pPr>
            <a:endParaRPr lang="en-US" sz="12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5664200" y="4968879"/>
            <a:ext cx="931333" cy="277813"/>
          </a:xfrm>
          <a:prstGeom prst="rect">
            <a:avLst/>
          </a:prstGeom>
          <a:solidFill>
            <a:srgbClr val="C285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176"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A0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580260" y="5620275"/>
            <a:ext cx="5684640" cy="7195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7030A0"/>
                </a:solidFill>
              </a:rPr>
              <a:t>Flight Information</a:t>
            </a:r>
            <a:endParaRPr lang="en-GB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214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6954A8-D5FB-46A4-AA8D-2478DD73D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92" y="287434"/>
            <a:ext cx="2480176" cy="487201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Framework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45DE89-70FA-4A14-B15C-B140CC25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9AB455-CE54-4399-AAC1-48EF7EFECD57}"/>
              </a:ext>
            </a:extLst>
          </p:cNvPr>
          <p:cNvGrpSpPr/>
          <p:nvPr/>
        </p:nvGrpSpPr>
        <p:grpSpPr>
          <a:xfrm>
            <a:off x="1062763" y="1743404"/>
            <a:ext cx="6664714" cy="4399422"/>
            <a:chOff x="1062762" y="1743404"/>
            <a:chExt cx="6664713" cy="439942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26CCFD-7DC0-4C87-A606-9B698887785A}"/>
                </a:ext>
              </a:extLst>
            </p:cNvPr>
            <p:cNvSpPr txBox="1"/>
            <p:nvPr/>
          </p:nvSpPr>
          <p:spPr>
            <a:xfrm rot="16200000">
              <a:off x="-813456" y="3619622"/>
              <a:ext cx="4399422" cy="6469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 defTabSz="914377">
                <a:defRPr/>
              </a:pPr>
              <a:r>
                <a:rPr lang="en-US" sz="3200" i="1" kern="0" dirty="0">
                  <a:solidFill>
                    <a:prstClr val="black"/>
                  </a:solidFill>
                  <a:latin typeface="Calibri" panose="020F0502020204030204"/>
                </a:rPr>
                <a:t>Changing Circumstances 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7753C034-E1B9-4816-BBFD-853B24B755F9}"/>
                </a:ext>
              </a:extLst>
            </p:cNvPr>
            <p:cNvSpPr/>
            <p:nvPr/>
          </p:nvSpPr>
          <p:spPr>
            <a:xfrm>
              <a:off x="1748398" y="2043152"/>
              <a:ext cx="1721293" cy="468923"/>
            </a:xfrm>
            <a:prstGeom prst="rightArrow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</a:rPr>
                <a:t>Re-optimize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5504FDE5-6A27-4041-A22F-DAF7DD366B78}"/>
                </a:ext>
              </a:extLst>
            </p:cNvPr>
            <p:cNvSpPr/>
            <p:nvPr/>
          </p:nvSpPr>
          <p:spPr>
            <a:xfrm>
              <a:off x="1709748" y="4539414"/>
              <a:ext cx="1798595" cy="838900"/>
            </a:xfrm>
            <a:prstGeom prst="rightArrow">
              <a:avLst>
                <a:gd name="adj1" fmla="val 69433"/>
                <a:gd name="adj2" fmla="val 22470"/>
              </a:avLst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</a:rPr>
                <a:t>Tactical Interventions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4A9701B-4E15-4F65-BEF1-03C3DF6B039C}"/>
                </a:ext>
              </a:extLst>
            </p:cNvPr>
            <p:cNvSpPr/>
            <p:nvPr/>
          </p:nvSpPr>
          <p:spPr>
            <a:xfrm>
              <a:off x="4942330" y="1763056"/>
              <a:ext cx="2785145" cy="9144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2400" dirty="0">
                  <a:solidFill>
                    <a:prstClr val="white"/>
                  </a:solidFill>
                  <a:latin typeface="Calibri" panose="020F0502020204030204"/>
                </a:rPr>
                <a:t>Negotiation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1177FFE-7996-4202-8E6B-EBFDE7E08648}"/>
                </a:ext>
              </a:extLst>
            </p:cNvPr>
            <p:cNvSpPr/>
            <p:nvPr/>
          </p:nvSpPr>
          <p:spPr>
            <a:xfrm>
              <a:off x="4942330" y="3485916"/>
              <a:ext cx="2785145" cy="9144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2400" dirty="0">
                  <a:solidFill>
                    <a:prstClr val="white"/>
                  </a:solidFill>
                  <a:latin typeface="Calibri" panose="020F0502020204030204"/>
                </a:rPr>
                <a:t>Manage Agreed Trajectory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9D0F032-562C-4471-92B4-725ABF744A68}"/>
                </a:ext>
              </a:extLst>
            </p:cNvPr>
            <p:cNvSpPr/>
            <p:nvPr/>
          </p:nvSpPr>
          <p:spPr>
            <a:xfrm>
              <a:off x="4942330" y="5208776"/>
              <a:ext cx="2785145" cy="9144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2400" dirty="0">
                  <a:solidFill>
                    <a:prstClr val="white"/>
                  </a:solidFill>
                  <a:latin typeface="Calibri" panose="020F0502020204030204"/>
                </a:rPr>
                <a:t>Deliver Clearance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65A811FD-1720-42CD-98A6-249D6A2855DC}"/>
                </a:ext>
              </a:extLst>
            </p:cNvPr>
            <p:cNvSpPr/>
            <p:nvPr/>
          </p:nvSpPr>
          <p:spPr>
            <a:xfrm>
              <a:off x="1709748" y="3782431"/>
              <a:ext cx="1798595" cy="468923"/>
            </a:xfrm>
            <a:prstGeom prst="rightArrow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r>
                <a:rPr lang="en-US" kern="0" dirty="0">
                  <a:solidFill>
                    <a:prstClr val="white"/>
                  </a:solidFill>
                  <a:latin typeface="Calibri" panose="020F0502020204030204"/>
                </a:rPr>
                <a:t>Maintain</a:t>
              </a:r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C92213A3-CB77-4587-A8EA-6D7365B5D8BA}"/>
                </a:ext>
              </a:extLst>
            </p:cNvPr>
            <p:cNvSpPr/>
            <p:nvPr/>
          </p:nvSpPr>
          <p:spPr>
            <a:xfrm>
              <a:off x="6511073" y="2677456"/>
              <a:ext cx="285226" cy="808460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C8F5AE35-57D5-4E71-A135-BE215B5C1C13}"/>
                </a:ext>
              </a:extLst>
            </p:cNvPr>
            <p:cNvSpPr/>
            <p:nvPr/>
          </p:nvSpPr>
          <p:spPr>
            <a:xfrm>
              <a:off x="6511073" y="4400316"/>
              <a:ext cx="285226" cy="808460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3396A407-AC61-4CEB-BEDD-62ABEA338736}"/>
                </a:ext>
              </a:extLst>
            </p:cNvPr>
            <p:cNvSpPr/>
            <p:nvPr/>
          </p:nvSpPr>
          <p:spPr>
            <a:xfrm flipV="1">
              <a:off x="6049676" y="4400316"/>
              <a:ext cx="285226" cy="808460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28DFF568-7FDB-4CDB-8E7A-3471413C5DFF}"/>
                </a:ext>
              </a:extLst>
            </p:cNvPr>
            <p:cNvSpPr/>
            <p:nvPr/>
          </p:nvSpPr>
          <p:spPr>
            <a:xfrm flipV="1">
              <a:off x="6049676" y="2674820"/>
              <a:ext cx="285226" cy="808460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E1FA28-9C4E-4704-983E-814B886B091A}"/>
              </a:ext>
            </a:extLst>
          </p:cNvPr>
          <p:cNvSpPr/>
          <p:nvPr/>
        </p:nvSpPr>
        <p:spPr>
          <a:xfrm>
            <a:off x="4834576" y="1691090"/>
            <a:ext cx="3000653" cy="10530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67B1D6-5D6F-4B14-B152-39C1FFF732F7}"/>
              </a:ext>
            </a:extLst>
          </p:cNvPr>
          <p:cNvSpPr txBox="1"/>
          <p:nvPr/>
        </p:nvSpPr>
        <p:spPr>
          <a:xfrm>
            <a:off x="1817504" y="1252793"/>
            <a:ext cx="201132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Feedback to AU</a:t>
            </a:r>
          </a:p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Problem evaluation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ACE6126-A762-4186-ABAF-7E5ADF9B1173}"/>
              </a:ext>
            </a:extLst>
          </p:cNvPr>
          <p:cNvSpPr/>
          <p:nvPr/>
        </p:nvSpPr>
        <p:spPr>
          <a:xfrm>
            <a:off x="1688603" y="1858163"/>
            <a:ext cx="1960412" cy="838900"/>
          </a:xfrm>
          <a:prstGeom prst="rightArrow">
            <a:avLst>
              <a:gd name="adj1" fmla="val 50000"/>
              <a:gd name="adj2" fmla="val 5952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FE22940-D7D7-4EF4-97A9-CFF08371A173}"/>
              </a:ext>
            </a:extLst>
          </p:cNvPr>
          <p:cNvSpPr/>
          <p:nvPr/>
        </p:nvSpPr>
        <p:spPr>
          <a:xfrm>
            <a:off x="1709623" y="3593754"/>
            <a:ext cx="1960412" cy="838900"/>
          </a:xfrm>
          <a:prstGeom prst="rightArrow">
            <a:avLst>
              <a:gd name="adj1" fmla="val 50000"/>
              <a:gd name="adj2" fmla="val 5952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ACF756-D5AF-4EB7-B389-74685494606A}"/>
              </a:ext>
            </a:extLst>
          </p:cNvPr>
          <p:cNvSpPr/>
          <p:nvPr/>
        </p:nvSpPr>
        <p:spPr>
          <a:xfrm>
            <a:off x="4834576" y="3429002"/>
            <a:ext cx="3000653" cy="10530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4086CA-64B6-4D68-8EF7-B89B1AEE4BC8}"/>
              </a:ext>
            </a:extLst>
          </p:cNvPr>
          <p:cNvSpPr txBox="1"/>
          <p:nvPr/>
        </p:nvSpPr>
        <p:spPr>
          <a:xfrm>
            <a:off x="1795049" y="3001787"/>
            <a:ext cx="260048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Keep up with uncertainty &amp; clearances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4F9BBE-0855-435D-99BA-62928807B815}"/>
              </a:ext>
            </a:extLst>
          </p:cNvPr>
          <p:cNvSpPr txBox="1"/>
          <p:nvPr/>
        </p:nvSpPr>
        <p:spPr>
          <a:xfrm>
            <a:off x="8176228" y="3581772"/>
            <a:ext cx="300065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Share and ensure agreement reflects what has happened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4AA6B1E1-DD1A-42CF-8199-F52AA29F642B}"/>
              </a:ext>
            </a:extLst>
          </p:cNvPr>
          <p:cNvSpPr/>
          <p:nvPr/>
        </p:nvSpPr>
        <p:spPr>
          <a:xfrm>
            <a:off x="1699175" y="4369876"/>
            <a:ext cx="1960412" cy="1211117"/>
          </a:xfrm>
          <a:prstGeom prst="rightArrow">
            <a:avLst>
              <a:gd name="adj1" fmla="val 58678"/>
              <a:gd name="adj2" fmla="val 34165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5E7F542-B94A-44D1-BEAC-98073B741F3A}"/>
              </a:ext>
            </a:extLst>
          </p:cNvPr>
          <p:cNvSpPr/>
          <p:nvPr/>
        </p:nvSpPr>
        <p:spPr>
          <a:xfrm>
            <a:off x="4880707" y="5139446"/>
            <a:ext cx="3000653" cy="10530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3BA22B-12B0-429E-AE2F-326CE599820B}"/>
              </a:ext>
            </a:extLst>
          </p:cNvPr>
          <p:cNvSpPr txBox="1"/>
          <p:nvPr/>
        </p:nvSpPr>
        <p:spPr>
          <a:xfrm>
            <a:off x="8184990" y="5249020"/>
            <a:ext cx="300065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ATC delivers the Agreed Trajectory using clearances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5D08F3A-B5AE-45D0-8431-3BC9E231072A}"/>
              </a:ext>
            </a:extLst>
          </p:cNvPr>
          <p:cNvGrpSpPr/>
          <p:nvPr/>
        </p:nvGrpSpPr>
        <p:grpSpPr>
          <a:xfrm>
            <a:off x="8427841" y="1453391"/>
            <a:ext cx="2852257" cy="1113980"/>
            <a:chOff x="8243752" y="4522598"/>
            <a:chExt cx="2852257" cy="111398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2E004FF-A13E-448E-BF4B-63F2536E060B}"/>
                </a:ext>
              </a:extLst>
            </p:cNvPr>
            <p:cNvSpPr/>
            <p:nvPr/>
          </p:nvSpPr>
          <p:spPr>
            <a:xfrm>
              <a:off x="8243752" y="4522598"/>
              <a:ext cx="2852257" cy="1113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4" name="Arrow: Down 43">
              <a:extLst>
                <a:ext uri="{FF2B5EF4-FFF2-40B4-BE49-F238E27FC236}">
                  <a16:creationId xmlns:a16="http://schemas.microsoft.com/office/drawing/2014/main" id="{9FA45966-946C-4AC4-96D0-D02CB70DC10F}"/>
                </a:ext>
              </a:extLst>
            </p:cNvPr>
            <p:cNvSpPr/>
            <p:nvPr/>
          </p:nvSpPr>
          <p:spPr>
            <a:xfrm rot="16200000">
              <a:off x="8705895" y="4809582"/>
              <a:ext cx="285226" cy="808460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374766-FEA6-41E7-92F0-88CA5F64ED16}"/>
                </a:ext>
              </a:extLst>
            </p:cNvPr>
            <p:cNvSpPr txBox="1"/>
            <p:nvPr/>
          </p:nvSpPr>
          <p:spPr>
            <a:xfrm>
              <a:off x="9203972" y="4635302"/>
              <a:ext cx="1855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Flight Information Sharing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B8ABED4-BFE4-45BB-AAE0-9D4F549D476A}"/>
                </a:ext>
              </a:extLst>
            </p:cNvPr>
            <p:cNvSpPr txBox="1"/>
            <p:nvPr/>
          </p:nvSpPr>
          <p:spPr>
            <a:xfrm>
              <a:off x="8388719" y="4543571"/>
              <a:ext cx="864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u="sng" dirty="0">
                  <a:solidFill>
                    <a:prstClr val="black"/>
                  </a:solidFill>
                  <a:latin typeface="Calibri" panose="020F0502020204030204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53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6555A2F-7558-4754-8083-58EC76DB5F89}"/>
              </a:ext>
            </a:extLst>
          </p:cNvPr>
          <p:cNvSpPr/>
          <p:nvPr/>
        </p:nvSpPr>
        <p:spPr>
          <a:xfrm>
            <a:off x="6572636" y="2588345"/>
            <a:ext cx="4871681" cy="36698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A0ED8-2C47-465F-9347-CD257CB95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72" y="406543"/>
            <a:ext cx="4093594" cy="49786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Incorporation of ATFM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96E265-2FBE-4B3C-9A19-CF08CE8F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E6D9D4-C347-448F-9332-4022EBFE8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869" y="2638658"/>
            <a:ext cx="3359187" cy="231363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BB7933B-40A7-49B0-8463-FD067BA545E5}"/>
              </a:ext>
            </a:extLst>
          </p:cNvPr>
          <p:cNvGrpSpPr/>
          <p:nvPr/>
        </p:nvGrpSpPr>
        <p:grpSpPr>
          <a:xfrm>
            <a:off x="2147920" y="2426617"/>
            <a:ext cx="3365131" cy="2336943"/>
            <a:chOff x="7192462" y="3602368"/>
            <a:chExt cx="3365130" cy="233694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87FEE7-EB9F-4674-97E9-3E4D3D1F167E}"/>
                </a:ext>
              </a:extLst>
            </p:cNvPr>
            <p:cNvSpPr/>
            <p:nvPr/>
          </p:nvSpPr>
          <p:spPr>
            <a:xfrm>
              <a:off x="7192462" y="3602368"/>
              <a:ext cx="3359187" cy="2313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4911D52-E771-4BD5-9043-349FE8D6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8405" y="3625677"/>
              <a:ext cx="3359187" cy="231363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DDC7DE9-14F4-4D42-99AA-EF9B4806DFA3}"/>
              </a:ext>
            </a:extLst>
          </p:cNvPr>
          <p:cNvGrpSpPr/>
          <p:nvPr/>
        </p:nvGrpSpPr>
        <p:grpSpPr>
          <a:xfrm>
            <a:off x="1993473" y="2237885"/>
            <a:ext cx="3365131" cy="2336943"/>
            <a:chOff x="7192462" y="3602368"/>
            <a:chExt cx="3365130" cy="233694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AEB7F82-386B-4D19-B708-1D7139472E21}"/>
                </a:ext>
              </a:extLst>
            </p:cNvPr>
            <p:cNvSpPr/>
            <p:nvPr/>
          </p:nvSpPr>
          <p:spPr>
            <a:xfrm>
              <a:off x="7192462" y="3602368"/>
              <a:ext cx="3359187" cy="2313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A5C0945-EE94-444A-8E3E-E7A5CD4D7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8405" y="3625677"/>
              <a:ext cx="3359187" cy="231363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8F58FC-D3B8-49FA-B65B-687806F2E3C7}"/>
              </a:ext>
            </a:extLst>
          </p:cNvPr>
          <p:cNvGrpSpPr/>
          <p:nvPr/>
        </p:nvGrpSpPr>
        <p:grpSpPr>
          <a:xfrm>
            <a:off x="1787263" y="2026374"/>
            <a:ext cx="3365131" cy="2336943"/>
            <a:chOff x="7192462" y="3602368"/>
            <a:chExt cx="3365130" cy="233694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291898-B197-46E6-AF9E-E795927160F3}"/>
                </a:ext>
              </a:extLst>
            </p:cNvPr>
            <p:cNvSpPr/>
            <p:nvPr/>
          </p:nvSpPr>
          <p:spPr>
            <a:xfrm>
              <a:off x="7192462" y="3602368"/>
              <a:ext cx="3359187" cy="2313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DFA6DFB-2D3B-4F6C-A36D-4360F6A82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8405" y="3625677"/>
              <a:ext cx="3359187" cy="231363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50AA42E-A505-43AC-939F-AC3E696162B5}"/>
              </a:ext>
            </a:extLst>
          </p:cNvPr>
          <p:cNvGrpSpPr/>
          <p:nvPr/>
        </p:nvGrpSpPr>
        <p:grpSpPr>
          <a:xfrm>
            <a:off x="1630260" y="1842705"/>
            <a:ext cx="3365131" cy="2336943"/>
            <a:chOff x="7192462" y="3602368"/>
            <a:chExt cx="3365130" cy="233694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869CC02-3235-44E9-882F-54BB6FC7F0FE}"/>
                </a:ext>
              </a:extLst>
            </p:cNvPr>
            <p:cNvSpPr/>
            <p:nvPr/>
          </p:nvSpPr>
          <p:spPr>
            <a:xfrm>
              <a:off x="7192462" y="3602368"/>
              <a:ext cx="3359187" cy="2313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71E8DA7-4632-412A-A0D3-7EE67781F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8405" y="3625677"/>
              <a:ext cx="3359187" cy="2313633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1863209-BD5C-4684-94BE-93DE90E57D51}"/>
              </a:ext>
            </a:extLst>
          </p:cNvPr>
          <p:cNvSpPr txBox="1"/>
          <p:nvPr/>
        </p:nvSpPr>
        <p:spPr>
          <a:xfrm>
            <a:off x="1513938" y="1453393"/>
            <a:ext cx="431311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Agreed trajectory managed for many flights</a:t>
            </a: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5EF36E1D-D7D3-4EF0-B32F-EBD61D026573}"/>
              </a:ext>
            </a:extLst>
          </p:cNvPr>
          <p:cNvSpPr/>
          <p:nvPr/>
        </p:nvSpPr>
        <p:spPr>
          <a:xfrm rot="18751386">
            <a:off x="5364261" y="2509325"/>
            <a:ext cx="227919" cy="1259383"/>
          </a:xfrm>
          <a:prstGeom prst="rightBrace">
            <a:avLst>
              <a:gd name="adj1" fmla="val 8333"/>
              <a:gd name="adj2" fmla="val 52284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0527442-6B7A-4B64-9B0F-C15AD7719D80}"/>
              </a:ext>
            </a:extLst>
          </p:cNvPr>
          <p:cNvGrpSpPr/>
          <p:nvPr/>
        </p:nvGrpSpPr>
        <p:grpSpPr>
          <a:xfrm>
            <a:off x="5594975" y="2749489"/>
            <a:ext cx="2957219" cy="638239"/>
            <a:chOff x="5594974" y="2749487"/>
            <a:chExt cx="2957219" cy="638239"/>
          </a:xfrm>
        </p:grpSpPr>
        <p:sp>
          <p:nvSpPr>
            <p:cNvPr id="45" name="Arrow: Down 44">
              <a:extLst>
                <a:ext uri="{FF2B5EF4-FFF2-40B4-BE49-F238E27FC236}">
                  <a16:creationId xmlns:a16="http://schemas.microsoft.com/office/drawing/2014/main" id="{9D241832-5043-4D45-8937-C288582B414F}"/>
                </a:ext>
              </a:extLst>
            </p:cNvPr>
            <p:cNvSpPr/>
            <p:nvPr/>
          </p:nvSpPr>
          <p:spPr>
            <a:xfrm rot="16200000">
              <a:off x="6170419" y="2322575"/>
              <a:ext cx="299311" cy="1450201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14807AA-1588-4384-A54F-10E8A2412E89}"/>
                </a:ext>
              </a:extLst>
            </p:cNvPr>
            <p:cNvSpPr/>
            <p:nvPr/>
          </p:nvSpPr>
          <p:spPr>
            <a:xfrm>
              <a:off x="7091608" y="2749487"/>
              <a:ext cx="1460585" cy="63823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2000" dirty="0">
                  <a:solidFill>
                    <a:prstClr val="white"/>
                  </a:solidFill>
                  <a:latin typeface="Calibri" panose="020F0502020204030204"/>
                </a:rPr>
                <a:t>Demand Estimation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325E63D-9D29-4077-8A7F-B8661582F97D}"/>
              </a:ext>
            </a:extLst>
          </p:cNvPr>
          <p:cNvSpPr txBox="1"/>
          <p:nvPr/>
        </p:nvSpPr>
        <p:spPr>
          <a:xfrm>
            <a:off x="5137952" y="1959785"/>
            <a:ext cx="317728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ATFM Uses Agreed Trajectories for Demand Estimation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FCD6749-8BAD-4F91-BF5D-49338ECD6A3D}"/>
              </a:ext>
            </a:extLst>
          </p:cNvPr>
          <p:cNvSpPr txBox="1"/>
          <p:nvPr/>
        </p:nvSpPr>
        <p:spPr>
          <a:xfrm rot="16200000">
            <a:off x="9612951" y="3788875"/>
            <a:ext cx="4399422" cy="6469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3200" i="1" kern="0" dirty="0">
                <a:solidFill>
                  <a:prstClr val="black"/>
                </a:solidFill>
                <a:latin typeface="Calibri" panose="020F0502020204030204"/>
              </a:rPr>
              <a:t>Changing Circumstances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9AAFDF8-1521-485C-B214-4ED53CCABAC1}"/>
              </a:ext>
            </a:extLst>
          </p:cNvPr>
          <p:cNvSpPr txBox="1"/>
          <p:nvPr/>
        </p:nvSpPr>
        <p:spPr>
          <a:xfrm>
            <a:off x="10239899" y="5867336"/>
            <a:ext cx="908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2400" b="1" i="1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ATFM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DD4E3C0-B28B-4E34-BB4F-88C7E3B214E7}"/>
              </a:ext>
            </a:extLst>
          </p:cNvPr>
          <p:cNvGrpSpPr/>
          <p:nvPr/>
        </p:nvGrpSpPr>
        <p:grpSpPr>
          <a:xfrm>
            <a:off x="9325498" y="2728557"/>
            <a:ext cx="2118817" cy="638239"/>
            <a:chOff x="9325497" y="2728555"/>
            <a:chExt cx="2118817" cy="63823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C69AD6A-7DEA-4711-BF8E-BCA851E171F4}"/>
                </a:ext>
              </a:extLst>
            </p:cNvPr>
            <p:cNvSpPr/>
            <p:nvPr/>
          </p:nvSpPr>
          <p:spPr>
            <a:xfrm>
              <a:off x="9325497" y="2728555"/>
              <a:ext cx="1460585" cy="63823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2000" dirty="0">
                  <a:solidFill>
                    <a:prstClr val="white"/>
                  </a:solidFill>
                  <a:latin typeface="Calibri" panose="020F0502020204030204"/>
                </a:rPr>
                <a:t>Capacity Estimation</a:t>
              </a:r>
            </a:p>
          </p:txBody>
        </p:sp>
        <p:sp>
          <p:nvSpPr>
            <p:cNvPr id="60" name="Arrow: Down 59">
              <a:extLst>
                <a:ext uri="{FF2B5EF4-FFF2-40B4-BE49-F238E27FC236}">
                  <a16:creationId xmlns:a16="http://schemas.microsoft.com/office/drawing/2014/main" id="{55B11430-213B-4832-80C4-9102A4279F70}"/>
                </a:ext>
              </a:extLst>
            </p:cNvPr>
            <p:cNvSpPr/>
            <p:nvPr/>
          </p:nvSpPr>
          <p:spPr>
            <a:xfrm rot="5400000" flipH="1">
              <a:off x="11003489" y="2733000"/>
              <a:ext cx="237122" cy="644529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3" name="Arrow: Left-Right-Up 62">
            <a:extLst>
              <a:ext uri="{FF2B5EF4-FFF2-40B4-BE49-F238E27FC236}">
                <a16:creationId xmlns:a16="http://schemas.microsoft.com/office/drawing/2014/main" id="{9ECA69E7-ACD4-4068-AC83-AFD0239D5BD8}"/>
              </a:ext>
            </a:extLst>
          </p:cNvPr>
          <p:cNvSpPr/>
          <p:nvPr/>
        </p:nvSpPr>
        <p:spPr>
          <a:xfrm flipV="1">
            <a:off x="8559759" y="2934333"/>
            <a:ext cx="770248" cy="1156137"/>
          </a:xfrm>
          <a:prstGeom prst="leftRightUpArrow">
            <a:avLst>
              <a:gd name="adj1" fmla="val 16340"/>
              <a:gd name="adj2" fmla="val 17783"/>
              <a:gd name="adj3" fmla="val 25000"/>
            </a:avLst>
          </a:prstGeom>
          <a:solidFill>
            <a:schemeClr val="accent6">
              <a:lumMod val="75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0F565A-2DAE-4C01-80E7-8E4AF8F65C00}"/>
              </a:ext>
            </a:extLst>
          </p:cNvPr>
          <p:cNvSpPr txBox="1"/>
          <p:nvPr/>
        </p:nvSpPr>
        <p:spPr>
          <a:xfrm>
            <a:off x="7821901" y="3522665"/>
            <a:ext cx="353010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Capacities for ATFM also changing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DEDA0A3-7ED3-4042-AD5E-11BB23814790}"/>
              </a:ext>
            </a:extLst>
          </p:cNvPr>
          <p:cNvSpPr/>
          <p:nvPr/>
        </p:nvSpPr>
        <p:spPr>
          <a:xfrm>
            <a:off x="8214592" y="4111442"/>
            <a:ext cx="1460585" cy="63823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Monitor Flow, D&amp;C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4AB69B5-D0B7-4569-ADDE-7ECDE6D0E80C}"/>
              </a:ext>
            </a:extLst>
          </p:cNvPr>
          <p:cNvGrpSpPr/>
          <p:nvPr/>
        </p:nvGrpSpPr>
        <p:grpSpPr>
          <a:xfrm>
            <a:off x="8317095" y="275195"/>
            <a:ext cx="3696239" cy="1113981"/>
            <a:chOff x="8317095" y="275194"/>
            <a:chExt cx="3696238" cy="111398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228D9AB-7151-4D26-9950-BF9B3DF57791}"/>
                </a:ext>
              </a:extLst>
            </p:cNvPr>
            <p:cNvGrpSpPr/>
            <p:nvPr/>
          </p:nvGrpSpPr>
          <p:grpSpPr>
            <a:xfrm>
              <a:off x="8317095" y="275194"/>
              <a:ext cx="3696238" cy="1113980"/>
              <a:chOff x="8243752" y="4522598"/>
              <a:chExt cx="3871397" cy="111398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CF6281D-205C-44AB-BB7F-52832B3E6742}"/>
                  </a:ext>
                </a:extLst>
              </p:cNvPr>
              <p:cNvSpPr/>
              <p:nvPr/>
            </p:nvSpPr>
            <p:spPr>
              <a:xfrm>
                <a:off x="8243752" y="4522598"/>
                <a:ext cx="3726430" cy="11139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Arrow: Down 48">
                <a:extLst>
                  <a:ext uri="{FF2B5EF4-FFF2-40B4-BE49-F238E27FC236}">
                    <a16:creationId xmlns:a16="http://schemas.microsoft.com/office/drawing/2014/main" id="{0AF8DD7B-CBD9-429A-A7F5-DC6540973B59}"/>
                  </a:ext>
                </a:extLst>
              </p:cNvPr>
              <p:cNvSpPr/>
              <p:nvPr/>
            </p:nvSpPr>
            <p:spPr>
              <a:xfrm rot="16200000">
                <a:off x="8696600" y="4648880"/>
                <a:ext cx="285226" cy="808460"/>
              </a:xfrm>
              <a:prstGeom prst="downArrow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CAE6072-C7EA-4397-8763-8C6DCA73C5AC}"/>
                  </a:ext>
                </a:extLst>
              </p:cNvPr>
              <p:cNvSpPr txBox="1"/>
              <p:nvPr/>
            </p:nvSpPr>
            <p:spPr>
              <a:xfrm>
                <a:off x="9215058" y="4851509"/>
                <a:ext cx="290009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Flight Information Sharing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60280EA-7D19-43CC-B4D2-FC60A2AAC81F}"/>
                  </a:ext>
                </a:extLst>
              </p:cNvPr>
              <p:cNvSpPr txBox="1"/>
              <p:nvPr/>
            </p:nvSpPr>
            <p:spPr>
              <a:xfrm>
                <a:off x="8388719" y="4543571"/>
                <a:ext cx="9049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u="sng" dirty="0">
                    <a:solidFill>
                      <a:prstClr val="black"/>
                    </a:solidFill>
                    <a:latin typeface="Calibri" panose="020F0502020204030204"/>
                  </a:rPr>
                  <a:t>Legend</a:t>
                </a:r>
              </a:p>
            </p:txBody>
          </p:sp>
        </p:grpSp>
        <p:sp>
          <p:nvSpPr>
            <p:cNvPr id="65" name="Arrow: Down 64">
              <a:extLst>
                <a:ext uri="{FF2B5EF4-FFF2-40B4-BE49-F238E27FC236}">
                  <a16:creationId xmlns:a16="http://schemas.microsoft.com/office/drawing/2014/main" id="{16579696-3AD8-479F-B152-2C94233F0986}"/>
                </a:ext>
              </a:extLst>
            </p:cNvPr>
            <p:cNvSpPr/>
            <p:nvPr/>
          </p:nvSpPr>
          <p:spPr>
            <a:xfrm rot="16200000">
              <a:off x="8758676" y="768154"/>
              <a:ext cx="285226" cy="771882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1BC91E2-0BA2-4310-8237-2B456611EA54}"/>
                </a:ext>
              </a:extLst>
            </p:cNvPr>
            <p:cNvSpPr txBox="1"/>
            <p:nvPr/>
          </p:nvSpPr>
          <p:spPr>
            <a:xfrm>
              <a:off x="9244455" y="933962"/>
              <a:ext cx="2768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Flow Information Sharing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D31AAD6-0DB5-4425-8AAF-C20D5F219865}"/>
              </a:ext>
            </a:extLst>
          </p:cNvPr>
          <p:cNvGrpSpPr/>
          <p:nvPr/>
        </p:nvGrpSpPr>
        <p:grpSpPr>
          <a:xfrm>
            <a:off x="7010034" y="5095857"/>
            <a:ext cx="2449471" cy="750663"/>
            <a:chOff x="7010033" y="5095856"/>
            <a:chExt cx="2449470" cy="75066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B7A1848B-7A8E-4142-870B-D0791F8CE5EB}"/>
                </a:ext>
              </a:extLst>
            </p:cNvPr>
            <p:cNvSpPr/>
            <p:nvPr/>
          </p:nvSpPr>
          <p:spPr>
            <a:xfrm>
              <a:off x="7010033" y="5095856"/>
              <a:ext cx="1611672" cy="75066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Initiate / modify ATFM solutions</a:t>
              </a:r>
            </a:p>
          </p:txBody>
        </p:sp>
        <p:sp>
          <p:nvSpPr>
            <p:cNvPr id="70" name="Arrow: Down 69">
              <a:extLst>
                <a:ext uri="{FF2B5EF4-FFF2-40B4-BE49-F238E27FC236}">
                  <a16:creationId xmlns:a16="http://schemas.microsoft.com/office/drawing/2014/main" id="{30FF8E8D-A8A4-4BA1-8FF7-A26667332C6C}"/>
                </a:ext>
              </a:extLst>
            </p:cNvPr>
            <p:cNvSpPr/>
            <p:nvPr/>
          </p:nvSpPr>
          <p:spPr>
            <a:xfrm rot="5400000" flipH="1">
              <a:off x="8951674" y="5018932"/>
              <a:ext cx="237122" cy="778536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064CBAB-21D2-4097-97E4-A216E59C8802}"/>
              </a:ext>
            </a:extLst>
          </p:cNvPr>
          <p:cNvGrpSpPr/>
          <p:nvPr/>
        </p:nvGrpSpPr>
        <p:grpSpPr>
          <a:xfrm>
            <a:off x="9504355" y="4322393"/>
            <a:ext cx="1611672" cy="1495859"/>
            <a:chOff x="9504355" y="4322394"/>
            <a:chExt cx="1611672" cy="1495858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463242FE-BE85-45A9-81B6-8A70FF688A77}"/>
                </a:ext>
              </a:extLst>
            </p:cNvPr>
            <p:cNvSpPr/>
            <p:nvPr/>
          </p:nvSpPr>
          <p:spPr>
            <a:xfrm>
              <a:off x="9504355" y="5067589"/>
              <a:ext cx="1611672" cy="75066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1600" dirty="0">
                  <a:solidFill>
                    <a:prstClr val="white"/>
                  </a:solidFill>
                  <a:latin typeface="Calibri" panose="020F0502020204030204"/>
                </a:rPr>
                <a:t>Evaluate alternative ATFM solutions</a:t>
              </a:r>
            </a:p>
          </p:txBody>
        </p:sp>
        <p:sp>
          <p:nvSpPr>
            <p:cNvPr id="71" name="Arrow: Bent-Up 70">
              <a:extLst>
                <a:ext uri="{FF2B5EF4-FFF2-40B4-BE49-F238E27FC236}">
                  <a16:creationId xmlns:a16="http://schemas.microsoft.com/office/drawing/2014/main" id="{53E272D7-89B6-47A4-8754-90E349C49D4F}"/>
                </a:ext>
              </a:extLst>
            </p:cNvPr>
            <p:cNvSpPr/>
            <p:nvPr/>
          </p:nvSpPr>
          <p:spPr>
            <a:xfrm flipV="1">
              <a:off x="9678300" y="4322394"/>
              <a:ext cx="742454" cy="731520"/>
            </a:xfrm>
            <a:prstGeom prst="bentUpArrow">
              <a:avLst>
                <a:gd name="adj1" fmla="val 16611"/>
                <a:gd name="adj2" fmla="val 19967"/>
                <a:gd name="adj3" fmla="val 23322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31B50637-54F4-4AB4-8A60-350AC4A4CBA8}"/>
              </a:ext>
            </a:extLst>
          </p:cNvPr>
          <p:cNvSpPr txBox="1"/>
          <p:nvPr/>
        </p:nvSpPr>
        <p:spPr>
          <a:xfrm>
            <a:off x="6028452" y="4111442"/>
            <a:ext cx="203344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 there a problem?</a:t>
            </a:r>
          </a:p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Did one go away?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EEF9039-C3C0-45BE-A64D-49F28B66C922}"/>
              </a:ext>
            </a:extLst>
          </p:cNvPr>
          <p:cNvSpPr txBox="1"/>
          <p:nvPr/>
        </p:nvSpPr>
        <p:spPr>
          <a:xfrm>
            <a:off x="8723900" y="5881837"/>
            <a:ext cx="156090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What changes make sense?</a:t>
            </a:r>
          </a:p>
        </p:txBody>
      </p:sp>
      <p:sp>
        <p:nvSpPr>
          <p:cNvPr id="75" name="Arrow: Bent-Up 74">
            <a:extLst>
              <a:ext uri="{FF2B5EF4-FFF2-40B4-BE49-F238E27FC236}">
                <a16:creationId xmlns:a16="http://schemas.microsoft.com/office/drawing/2014/main" id="{74D8CC8A-3FDD-4773-BEA4-647CDA82812F}"/>
              </a:ext>
            </a:extLst>
          </p:cNvPr>
          <p:cNvSpPr/>
          <p:nvPr/>
        </p:nvSpPr>
        <p:spPr>
          <a:xfrm flipH="1">
            <a:off x="1630260" y="4359147"/>
            <a:ext cx="5227081" cy="1180031"/>
          </a:xfrm>
          <a:prstGeom prst="bentUpArrow">
            <a:avLst>
              <a:gd name="adj1" fmla="val 12695"/>
              <a:gd name="adj2" fmla="val 12576"/>
              <a:gd name="adj3" fmla="val 15744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54000">
                <a:schemeClr val="tx1">
                  <a:lumMod val="50000"/>
                  <a:lumOff val="50000"/>
                </a:schemeClr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E0497A7-E88D-431E-B00F-EF5C26EDD82B}"/>
              </a:ext>
            </a:extLst>
          </p:cNvPr>
          <p:cNvSpPr txBox="1"/>
          <p:nvPr/>
        </p:nvSpPr>
        <p:spPr>
          <a:xfrm>
            <a:off x="2627569" y="5682669"/>
            <a:ext cx="31197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Flow data affects flight data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49BC09B6-3C17-4D84-87E6-C75B77D8E020}"/>
              </a:ext>
            </a:extLst>
          </p:cNvPr>
          <p:cNvSpPr/>
          <p:nvPr/>
        </p:nvSpPr>
        <p:spPr>
          <a:xfrm rot="17024316">
            <a:off x="11509435" y="4431647"/>
            <a:ext cx="175091" cy="282292"/>
          </a:xfrm>
          <a:custGeom>
            <a:avLst/>
            <a:gdLst>
              <a:gd name="connsiteX0" fmla="*/ 0 w 908790"/>
              <a:gd name="connsiteY0" fmla="*/ 953668 h 953668"/>
              <a:gd name="connsiteX1" fmla="*/ 381468 w 908790"/>
              <a:gd name="connsiteY1" fmla="*/ 0 h 953668"/>
              <a:gd name="connsiteX2" fmla="*/ 908790 w 908790"/>
              <a:gd name="connsiteY2" fmla="*/ 875131 h 9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8790" h="953668">
                <a:moveTo>
                  <a:pt x="0" y="953668"/>
                </a:moveTo>
                <a:lnTo>
                  <a:pt x="381468" y="0"/>
                </a:lnTo>
                <a:lnTo>
                  <a:pt x="908790" y="87513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E11E3A8-93DA-4DDB-B326-9122BA46977B}"/>
              </a:ext>
            </a:extLst>
          </p:cNvPr>
          <p:cNvSpPr txBox="1"/>
          <p:nvPr/>
        </p:nvSpPr>
        <p:spPr>
          <a:xfrm rot="16764145">
            <a:off x="10735219" y="4144840"/>
            <a:ext cx="1074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Flow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92918DE5-6E75-440C-9FA5-281DB2AD3AE3}"/>
              </a:ext>
            </a:extLst>
          </p:cNvPr>
          <p:cNvSpPr/>
          <p:nvPr/>
        </p:nvSpPr>
        <p:spPr>
          <a:xfrm rot="17024316">
            <a:off x="1646466" y="3177666"/>
            <a:ext cx="96301" cy="137169"/>
          </a:xfrm>
          <a:custGeom>
            <a:avLst/>
            <a:gdLst>
              <a:gd name="connsiteX0" fmla="*/ 0 w 908790"/>
              <a:gd name="connsiteY0" fmla="*/ 953668 h 953668"/>
              <a:gd name="connsiteX1" fmla="*/ 381468 w 908790"/>
              <a:gd name="connsiteY1" fmla="*/ 0 h 953668"/>
              <a:gd name="connsiteX2" fmla="*/ 908790 w 908790"/>
              <a:gd name="connsiteY2" fmla="*/ 875131 h 9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8790" h="953668">
                <a:moveTo>
                  <a:pt x="0" y="953668"/>
                </a:moveTo>
                <a:lnTo>
                  <a:pt x="381468" y="0"/>
                </a:lnTo>
                <a:lnTo>
                  <a:pt x="908790" y="875131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7A1AB8B-44F3-4B30-B253-F20BB015017B}"/>
              </a:ext>
            </a:extLst>
          </p:cNvPr>
          <p:cNvSpPr txBox="1"/>
          <p:nvPr/>
        </p:nvSpPr>
        <p:spPr>
          <a:xfrm rot="16764145">
            <a:off x="1065663" y="2997277"/>
            <a:ext cx="760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Flight</a:t>
            </a:r>
          </a:p>
        </p:txBody>
      </p:sp>
    </p:spTree>
    <p:extLst>
      <p:ext uri="{BB962C8B-B14F-4D97-AF65-F5344CB8AC3E}">
        <p14:creationId xmlns:p14="http://schemas.microsoft.com/office/powerpoint/2010/main" val="343398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3" grpId="0" animBg="1"/>
      <p:bldP spid="43" grpId="1" animBg="1"/>
      <p:bldP spid="44" grpId="0" animBg="1"/>
      <p:bldP spid="53" grpId="0" animBg="1"/>
      <p:bldP spid="53" grpId="1" animBg="1"/>
      <p:bldP spid="57" grpId="0" animBg="1"/>
      <p:bldP spid="59" grpId="0"/>
      <p:bldP spid="63" grpId="0" animBg="1"/>
      <p:bldP spid="62" grpId="0" animBg="1"/>
      <p:bldP spid="62" grpId="1" animBg="1"/>
      <p:bldP spid="64" grpId="0" animBg="1"/>
      <p:bldP spid="72" grpId="0" animBg="1"/>
      <p:bldP spid="72" grpId="1" animBg="1"/>
      <p:bldP spid="74" grpId="0" animBg="1"/>
      <p:bldP spid="74" grpId="1" animBg="1"/>
      <p:bldP spid="75" grpId="0" animBg="1"/>
      <p:bldP spid="77" grpId="0" animBg="1"/>
      <p:bldP spid="80" grpId="0" animBg="1"/>
      <p:bldP spid="81" grpId="0"/>
      <p:bldP spid="83" grpId="0" animBg="1"/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A382-5A3D-DA73-C060-283BA22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2496"/>
            <a:ext cx="2542674" cy="57553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TBO Enablers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1918D0C8-1462-4BD2-7C4A-2BD7C00166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61240"/>
              </p:ext>
            </p:extLst>
          </p:nvPr>
        </p:nvGraphicFramePr>
        <p:xfrm>
          <a:off x="466849" y="1425438"/>
          <a:ext cx="9931193" cy="481341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361640">
                  <a:extLst>
                    <a:ext uri="{9D8B030D-6E8A-4147-A177-3AD203B41FA5}">
                      <a16:colId xmlns:a16="http://schemas.microsoft.com/office/drawing/2014/main" val="254296357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49231997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654841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51717718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91239394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52862058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2189219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831419207"/>
                    </a:ext>
                  </a:extLst>
                </a:gridCol>
                <a:gridCol w="631793">
                  <a:extLst>
                    <a:ext uri="{9D8B030D-6E8A-4147-A177-3AD203B41FA5}">
                      <a16:colId xmlns:a16="http://schemas.microsoft.com/office/drawing/2014/main" val="154142984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982957418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703749738"/>
                    </a:ext>
                  </a:extLst>
                </a:gridCol>
              </a:tblGrid>
              <a:tr h="11942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Capability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ADS-B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ADS-C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CPDLC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PBN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PBC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PBS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FMS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Connected Aircraft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FF-ICE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SWIM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382783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Pre-Departure Trajectory Negotiation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000986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Post-Departure Trajectory Negotiation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699438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Trajectory Parameter Exchange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996630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TBO Clearances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353595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Sharing of Aircraft–Derived Trajectory (ADS-C)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44370"/>
                  </a:ext>
                </a:extLst>
              </a:tr>
              <a:tr h="5606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Sharing of Aircraft-Derived Trajectory (A/G SWIM)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637476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Precise Clearance Execution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153965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GATMOC Component Integration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445311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ASP Coordination &amp; Negotiation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011470"/>
                  </a:ext>
                </a:extLst>
              </a:tr>
              <a:tr h="3398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</a:rPr>
                        <a:t>+ Trajectory Prediction Accuracy</a:t>
                      </a:r>
                      <a:endParaRPr lang="en-US" sz="1600" i="1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8288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 panose="05000000000000000000" pitchFamily="2" charset="2"/>
                        </a:rPr>
                        <a:t>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4628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EE3D0C-5432-A480-32EC-3C6F1C4CC3E2}"/>
              </a:ext>
            </a:extLst>
          </p:cNvPr>
          <p:cNvSpPr txBox="1"/>
          <p:nvPr/>
        </p:nvSpPr>
        <p:spPr>
          <a:xfrm>
            <a:off x="10632224" y="4915413"/>
            <a:ext cx="144315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/>
              <a:t>Legend</a:t>
            </a:r>
          </a:p>
          <a:p>
            <a:pPr algn="ctr"/>
            <a:endParaRPr lang="en-US" sz="2000" u="sng" dirty="0"/>
          </a:p>
          <a:p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 Required</a:t>
            </a:r>
          </a:p>
          <a:p>
            <a:r>
              <a:rPr lang="en-US" sz="2000" dirty="0">
                <a:sym typeface="Wingdings" panose="05000000000000000000" pitchFamily="2" charset="2"/>
              </a:rPr>
              <a:t>↑ Improves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64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4783-272D-7EDE-05BE-04138BF7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0258"/>
            <a:ext cx="4267200" cy="53897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TBO Capability Evolution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63CE62-E4BB-3924-6561-A555A181FDD8}"/>
              </a:ext>
            </a:extLst>
          </p:cNvPr>
          <p:cNvSpPr/>
          <p:nvPr/>
        </p:nvSpPr>
        <p:spPr>
          <a:xfrm>
            <a:off x="1968499" y="1596476"/>
            <a:ext cx="8756073" cy="659757"/>
          </a:xfrm>
          <a:custGeom>
            <a:avLst/>
            <a:gdLst>
              <a:gd name="connsiteX0" fmla="*/ 0 w 7419372"/>
              <a:gd name="connsiteY0" fmla="*/ 659757 h 659757"/>
              <a:gd name="connsiteX1" fmla="*/ 995423 w 7419372"/>
              <a:gd name="connsiteY1" fmla="*/ 659757 h 659757"/>
              <a:gd name="connsiteX2" fmla="*/ 1597306 w 7419372"/>
              <a:gd name="connsiteY2" fmla="*/ 0 h 659757"/>
              <a:gd name="connsiteX3" fmla="*/ 6053559 w 7419372"/>
              <a:gd name="connsiteY3" fmla="*/ 11575 h 659757"/>
              <a:gd name="connsiteX4" fmla="*/ 6690167 w 7419372"/>
              <a:gd name="connsiteY4" fmla="*/ 601884 h 659757"/>
              <a:gd name="connsiteX5" fmla="*/ 7419372 w 7419372"/>
              <a:gd name="connsiteY5" fmla="*/ 601884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19372" h="659757">
                <a:moveTo>
                  <a:pt x="0" y="659757"/>
                </a:moveTo>
                <a:lnTo>
                  <a:pt x="995423" y="659757"/>
                </a:lnTo>
                <a:lnTo>
                  <a:pt x="1597306" y="0"/>
                </a:lnTo>
                <a:lnTo>
                  <a:pt x="6053559" y="11575"/>
                </a:lnTo>
                <a:lnTo>
                  <a:pt x="6690167" y="601884"/>
                </a:lnTo>
                <a:lnTo>
                  <a:pt x="7419372" y="60188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31F91-3AC5-36F7-2054-7E3F0FE14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706">
            <a:off x="980565" y="1978118"/>
            <a:ext cx="1047421" cy="499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09C036-5844-54A4-D77C-BC7047C9FCD8}"/>
              </a:ext>
            </a:extLst>
          </p:cNvPr>
          <p:cNvSpPr txBox="1"/>
          <p:nvPr/>
        </p:nvSpPr>
        <p:spPr>
          <a:xfrm>
            <a:off x="595071" y="2413767"/>
            <a:ext cx="146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Airspace User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26A19D-9C3D-7344-671F-159FBBCFD84E}"/>
              </a:ext>
            </a:extLst>
          </p:cNvPr>
          <p:cNvGrpSpPr/>
          <p:nvPr/>
        </p:nvGrpSpPr>
        <p:grpSpPr>
          <a:xfrm>
            <a:off x="449317" y="2771292"/>
            <a:ext cx="2672860" cy="2268934"/>
            <a:chOff x="309617" y="3528685"/>
            <a:chExt cx="2672860" cy="22689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F72939-5B3B-927F-4DA4-291E94A5FD7A}"/>
                </a:ext>
              </a:extLst>
            </p:cNvPr>
            <p:cNvSpPr txBox="1"/>
            <p:nvPr/>
          </p:nvSpPr>
          <p:spPr>
            <a:xfrm>
              <a:off x="935887" y="3528685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1D6381-4924-6D5F-8810-89C42064F2CD}"/>
                </a:ext>
              </a:extLst>
            </p:cNvPr>
            <p:cNvSpPr txBox="1"/>
            <p:nvPr/>
          </p:nvSpPr>
          <p:spPr>
            <a:xfrm>
              <a:off x="309617" y="4071665"/>
              <a:ext cx="18000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Pre-departure Negotiation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17445C-6C6D-8E88-FFF3-4724F4620FC6}"/>
                </a:ext>
              </a:extLst>
            </p:cNvPr>
            <p:cNvCxnSpPr/>
            <p:nvPr/>
          </p:nvCxnSpPr>
          <p:spPr>
            <a:xfrm>
              <a:off x="1189322" y="3832145"/>
              <a:ext cx="0" cy="2616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533A204-2466-8612-906A-4BF7C731FEBE}"/>
                </a:ext>
              </a:extLst>
            </p:cNvPr>
            <p:cNvCxnSpPr/>
            <p:nvPr/>
          </p:nvCxnSpPr>
          <p:spPr>
            <a:xfrm>
              <a:off x="1189322" y="4787224"/>
              <a:ext cx="0" cy="2616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4C349A-D56F-E1A8-1B62-06EF8AF4AD53}"/>
                </a:ext>
              </a:extLst>
            </p:cNvPr>
            <p:cNvSpPr txBox="1"/>
            <p:nvPr/>
          </p:nvSpPr>
          <p:spPr>
            <a:xfrm>
              <a:off x="309617" y="5118016"/>
              <a:ext cx="1719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Post-departure Negotiation</a:t>
              </a:r>
            </a:p>
          </p:txBody>
        </p:sp>
        <p:pic>
          <p:nvPicPr>
            <p:cNvPr id="13" name="Picture 3" descr="C:\Users\smondoloni\AppData\Local\Microsoft\Windows\Temporary Internet Files\Content.IE5\V78QNL0A\MC900434847[1].png">
              <a:extLst>
                <a:ext uri="{FF2B5EF4-FFF2-40B4-BE49-F238E27FC236}">
                  <a16:creationId xmlns:a16="http://schemas.microsoft.com/office/drawing/2014/main" id="{8C86AE52-F271-E818-A712-B36C0DEA7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3278" y="5142948"/>
              <a:ext cx="287571" cy="287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A205B5-0DEE-1723-667F-89F82D006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0706">
              <a:off x="1945468" y="5506104"/>
              <a:ext cx="447933" cy="2135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0D2DA5-54A8-2F99-4701-E30B09F8340C}"/>
                </a:ext>
              </a:extLst>
            </p:cNvPr>
            <p:cNvSpPr txBox="1"/>
            <p:nvPr/>
          </p:nvSpPr>
          <p:spPr>
            <a:xfrm>
              <a:off x="2346024" y="5094112"/>
              <a:ext cx="63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FOC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03125D-AD7B-C300-F188-9FBBA8FEE9A0}"/>
                </a:ext>
              </a:extLst>
            </p:cNvPr>
            <p:cNvSpPr txBox="1"/>
            <p:nvPr/>
          </p:nvSpPr>
          <p:spPr>
            <a:xfrm>
              <a:off x="2346023" y="5428287"/>
              <a:ext cx="63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BFE1AE-C134-C683-17CF-86F553AC401C}"/>
              </a:ext>
            </a:extLst>
          </p:cNvPr>
          <p:cNvGrpSpPr/>
          <p:nvPr/>
        </p:nvGrpSpPr>
        <p:grpSpPr>
          <a:xfrm>
            <a:off x="3636194" y="1407467"/>
            <a:ext cx="2222340" cy="378017"/>
            <a:chOff x="4224759" y="3962988"/>
            <a:chExt cx="3928641" cy="45854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69E6127-8081-B952-D6C1-174A2FDE359D}"/>
                </a:ext>
              </a:extLst>
            </p:cNvPr>
            <p:cNvSpPr/>
            <p:nvPr/>
          </p:nvSpPr>
          <p:spPr>
            <a:xfrm>
              <a:off x="4224759" y="3962988"/>
              <a:ext cx="3928641" cy="45854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97EA83B-AE39-59C6-B53A-CBD93963F23B}"/>
                </a:ext>
              </a:extLst>
            </p:cNvPr>
            <p:cNvSpPr/>
            <p:nvPr/>
          </p:nvSpPr>
          <p:spPr>
            <a:xfrm flipV="1">
              <a:off x="5044149" y="4058624"/>
              <a:ext cx="2289859" cy="2672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2BFEE32-9100-623E-E8C4-2089AB9814B7}"/>
                </a:ext>
              </a:extLst>
            </p:cNvPr>
            <p:cNvSpPr/>
            <p:nvPr/>
          </p:nvSpPr>
          <p:spPr>
            <a:xfrm flipV="1">
              <a:off x="5685337" y="4144017"/>
              <a:ext cx="1007481" cy="1175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346119-D4FD-D873-EFD3-18FF33CEBAF2}"/>
              </a:ext>
            </a:extLst>
          </p:cNvPr>
          <p:cNvGrpSpPr/>
          <p:nvPr/>
        </p:nvGrpSpPr>
        <p:grpSpPr>
          <a:xfrm>
            <a:off x="3394774" y="2401960"/>
            <a:ext cx="2840926" cy="3624169"/>
            <a:chOff x="3255074" y="2452760"/>
            <a:chExt cx="2840926" cy="36241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4ABEE2-C0E3-3E3A-26FA-5DCCC73776E5}"/>
                </a:ext>
              </a:extLst>
            </p:cNvPr>
            <p:cNvSpPr txBox="1"/>
            <p:nvPr/>
          </p:nvSpPr>
          <p:spPr>
            <a:xfrm>
              <a:off x="3255074" y="2452760"/>
              <a:ext cx="2009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Trajectory Accuracy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B9D184-CED6-CC2C-4E90-F3AF51C52F21}"/>
                </a:ext>
              </a:extLst>
            </p:cNvPr>
            <p:cNvSpPr txBox="1"/>
            <p:nvPr/>
          </p:nvSpPr>
          <p:spPr>
            <a:xfrm>
              <a:off x="3860055" y="280476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ADS-B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D16726-147A-FF5B-FF05-B887D9832AEB}"/>
                </a:ext>
              </a:extLst>
            </p:cNvPr>
            <p:cNvSpPr txBox="1"/>
            <p:nvPr/>
          </p:nvSpPr>
          <p:spPr>
            <a:xfrm>
              <a:off x="3529175" y="3390368"/>
              <a:ext cx="1423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Shared Parameters</a:t>
              </a:r>
            </a:p>
          </p:txBody>
        </p:sp>
        <p:pic>
          <p:nvPicPr>
            <p:cNvPr id="25" name="Picture 3" descr="C:\Users\smondoloni\AppData\Local\Microsoft\Windows\Temporary Internet Files\Content.IE5\V78QNL0A\MC900434847[1].png">
              <a:extLst>
                <a:ext uri="{FF2B5EF4-FFF2-40B4-BE49-F238E27FC236}">
                  <a16:creationId xmlns:a16="http://schemas.microsoft.com/office/drawing/2014/main" id="{DD4B94FE-C421-08AF-311B-6DC3E79A8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369" y="3521518"/>
              <a:ext cx="287571" cy="287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71D91F-151E-A3D9-C0C3-7011A7C3AE13}"/>
                </a:ext>
              </a:extLst>
            </p:cNvPr>
            <p:cNvSpPr txBox="1"/>
            <p:nvPr/>
          </p:nvSpPr>
          <p:spPr>
            <a:xfrm>
              <a:off x="5304115" y="3472682"/>
              <a:ext cx="63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FOC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A18C03-17EE-9541-C867-C5DE317FE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0706">
              <a:off x="4997539" y="4572319"/>
              <a:ext cx="447933" cy="2135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A5F397-7638-69B1-5A9D-34232D0DEDEE}"/>
                </a:ext>
              </a:extLst>
            </p:cNvPr>
            <p:cNvSpPr txBox="1"/>
            <p:nvPr/>
          </p:nvSpPr>
          <p:spPr>
            <a:xfrm>
              <a:off x="5459547" y="4501069"/>
              <a:ext cx="63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EFB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75FBEA-12C1-1A93-A2F9-68072EBF3E32}"/>
                </a:ext>
              </a:extLst>
            </p:cNvPr>
            <p:cNvSpPr txBox="1"/>
            <p:nvPr/>
          </p:nvSpPr>
          <p:spPr>
            <a:xfrm>
              <a:off x="3508775" y="4410483"/>
              <a:ext cx="14643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Aircraft-Derived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0C184B-4D66-68DA-7209-6FD17C336D45}"/>
                </a:ext>
              </a:extLst>
            </p:cNvPr>
            <p:cNvSpPr txBox="1"/>
            <p:nvPr/>
          </p:nvSpPr>
          <p:spPr>
            <a:xfrm>
              <a:off x="3508775" y="5430598"/>
              <a:ext cx="14643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Aircraft 4DT (EPP)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9646E29-E88D-C3ED-CC14-E94D09FD58CE}"/>
                </a:ext>
              </a:extLst>
            </p:cNvPr>
            <p:cNvSpPr/>
            <p:nvPr/>
          </p:nvSpPr>
          <p:spPr>
            <a:xfrm>
              <a:off x="5181600" y="4682841"/>
              <a:ext cx="166255" cy="304800"/>
            </a:xfrm>
            <a:custGeom>
              <a:avLst/>
              <a:gdLst>
                <a:gd name="connsiteX0" fmla="*/ 166255 w 166255"/>
                <a:gd name="connsiteY0" fmla="*/ 0 h 304800"/>
                <a:gd name="connsiteX1" fmla="*/ 138545 w 166255"/>
                <a:gd name="connsiteY1" fmla="*/ 124691 h 304800"/>
                <a:gd name="connsiteX2" fmla="*/ 0 w 166255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255" h="304800">
                  <a:moveTo>
                    <a:pt x="166255" y="0"/>
                  </a:moveTo>
                  <a:cubicBezTo>
                    <a:pt x="166254" y="36945"/>
                    <a:pt x="166254" y="73891"/>
                    <a:pt x="138545" y="124691"/>
                  </a:cubicBezTo>
                  <a:cubicBezTo>
                    <a:pt x="110836" y="175491"/>
                    <a:pt x="55418" y="240145"/>
                    <a:pt x="0" y="3048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9ADBB5C-25C3-45E5-5841-8A30C2467C58}"/>
                </a:ext>
              </a:extLst>
            </p:cNvPr>
            <p:cNvSpPr/>
            <p:nvPr/>
          </p:nvSpPr>
          <p:spPr>
            <a:xfrm>
              <a:off x="5374968" y="4682841"/>
              <a:ext cx="97577" cy="304800"/>
            </a:xfrm>
            <a:custGeom>
              <a:avLst/>
              <a:gdLst>
                <a:gd name="connsiteX0" fmla="*/ 596 w 97577"/>
                <a:gd name="connsiteY0" fmla="*/ 0 h 304800"/>
                <a:gd name="connsiteX1" fmla="*/ 14450 w 97577"/>
                <a:gd name="connsiteY1" fmla="*/ 166255 h 304800"/>
                <a:gd name="connsiteX2" fmla="*/ 97577 w 97577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577" h="304800">
                  <a:moveTo>
                    <a:pt x="596" y="0"/>
                  </a:moveTo>
                  <a:cubicBezTo>
                    <a:pt x="-559" y="57727"/>
                    <a:pt x="-1713" y="115455"/>
                    <a:pt x="14450" y="166255"/>
                  </a:cubicBezTo>
                  <a:cubicBezTo>
                    <a:pt x="30613" y="217055"/>
                    <a:pt x="64095" y="260927"/>
                    <a:pt x="97577" y="3048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8BA821F-D7A0-B70A-3E5B-5997CB2F9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8767" y="4941060"/>
              <a:ext cx="333200" cy="5205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4A14EE2-20D1-CDFA-A40B-21D6ACD48DCD}"/>
                </a:ext>
              </a:extLst>
            </p:cNvPr>
            <p:cNvSpPr txBox="1"/>
            <p:nvPr/>
          </p:nvSpPr>
          <p:spPr>
            <a:xfrm>
              <a:off x="5264727" y="5580638"/>
              <a:ext cx="774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ADS-C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93F898F-E096-FD29-2BC0-087609E00C13}"/>
                </a:ext>
              </a:extLst>
            </p:cNvPr>
            <p:cNvSpPr/>
            <p:nvPr/>
          </p:nvSpPr>
          <p:spPr>
            <a:xfrm>
              <a:off x="5557124" y="4822633"/>
              <a:ext cx="111281" cy="346363"/>
            </a:xfrm>
            <a:custGeom>
              <a:avLst/>
              <a:gdLst>
                <a:gd name="connsiteX0" fmla="*/ 0 w 111281"/>
                <a:gd name="connsiteY0" fmla="*/ 346363 h 346363"/>
                <a:gd name="connsiteX1" fmla="*/ 110836 w 111281"/>
                <a:gd name="connsiteY1" fmla="*/ 180109 h 346363"/>
                <a:gd name="connsiteX2" fmla="*/ 41563 w 111281"/>
                <a:gd name="connsiteY2" fmla="*/ 193963 h 346363"/>
                <a:gd name="connsiteX3" fmla="*/ 110836 w 111281"/>
                <a:gd name="connsiteY3" fmla="*/ 0 h 34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281" h="346363">
                  <a:moveTo>
                    <a:pt x="0" y="346363"/>
                  </a:moveTo>
                  <a:cubicBezTo>
                    <a:pt x="51954" y="275936"/>
                    <a:pt x="103909" y="205509"/>
                    <a:pt x="110836" y="180109"/>
                  </a:cubicBezTo>
                  <a:cubicBezTo>
                    <a:pt x="117763" y="154709"/>
                    <a:pt x="41563" y="223981"/>
                    <a:pt x="41563" y="193963"/>
                  </a:cubicBezTo>
                  <a:cubicBezTo>
                    <a:pt x="41563" y="163945"/>
                    <a:pt x="76199" y="81972"/>
                    <a:pt x="110836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487EA1C-CE4E-8F0E-0A3D-2315BEC5216D}"/>
                </a:ext>
              </a:extLst>
            </p:cNvPr>
            <p:cNvSpPr/>
            <p:nvPr/>
          </p:nvSpPr>
          <p:spPr>
            <a:xfrm rot="8417225">
              <a:off x="5573658" y="5212858"/>
              <a:ext cx="111281" cy="346363"/>
            </a:xfrm>
            <a:custGeom>
              <a:avLst/>
              <a:gdLst>
                <a:gd name="connsiteX0" fmla="*/ 0 w 111281"/>
                <a:gd name="connsiteY0" fmla="*/ 346363 h 346363"/>
                <a:gd name="connsiteX1" fmla="*/ 110836 w 111281"/>
                <a:gd name="connsiteY1" fmla="*/ 180109 h 346363"/>
                <a:gd name="connsiteX2" fmla="*/ 41563 w 111281"/>
                <a:gd name="connsiteY2" fmla="*/ 193963 h 346363"/>
                <a:gd name="connsiteX3" fmla="*/ 110836 w 111281"/>
                <a:gd name="connsiteY3" fmla="*/ 0 h 34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281" h="346363">
                  <a:moveTo>
                    <a:pt x="0" y="346363"/>
                  </a:moveTo>
                  <a:cubicBezTo>
                    <a:pt x="51954" y="275936"/>
                    <a:pt x="103909" y="205509"/>
                    <a:pt x="110836" y="180109"/>
                  </a:cubicBezTo>
                  <a:cubicBezTo>
                    <a:pt x="117763" y="154709"/>
                    <a:pt x="41563" y="223981"/>
                    <a:pt x="41563" y="193963"/>
                  </a:cubicBezTo>
                  <a:cubicBezTo>
                    <a:pt x="41563" y="163945"/>
                    <a:pt x="76199" y="81972"/>
                    <a:pt x="110836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B189D53-08AA-C524-7DA4-25B557ADA7C1}"/>
                </a:ext>
              </a:extLst>
            </p:cNvPr>
            <p:cNvCxnSpPr>
              <a:stCxn id="23" idx="2"/>
              <a:endCxn id="24" idx="0"/>
            </p:cNvCxnSpPr>
            <p:nvPr/>
          </p:nvCxnSpPr>
          <p:spPr>
            <a:xfrm flipH="1">
              <a:off x="4240928" y="3174092"/>
              <a:ext cx="1" cy="2162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EBC1445-92E3-0DE2-92BD-D9BD98C969C7}"/>
                </a:ext>
              </a:extLst>
            </p:cNvPr>
            <p:cNvCxnSpPr>
              <a:stCxn id="24" idx="2"/>
              <a:endCxn id="29" idx="0"/>
            </p:cNvCxnSpPr>
            <p:nvPr/>
          </p:nvCxnSpPr>
          <p:spPr>
            <a:xfrm>
              <a:off x="4240928" y="4036699"/>
              <a:ext cx="0" cy="3737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7C56F21-4ABC-57E4-B214-C170456D67D5}"/>
                </a:ext>
              </a:extLst>
            </p:cNvPr>
            <p:cNvCxnSpPr/>
            <p:nvPr/>
          </p:nvCxnSpPr>
          <p:spPr>
            <a:xfrm flipH="1">
              <a:off x="4239382" y="5056814"/>
              <a:ext cx="3093" cy="3737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4A6842B-B967-FFDE-7A57-94F39224EB7A}"/>
              </a:ext>
            </a:extLst>
          </p:cNvPr>
          <p:cNvGrpSpPr/>
          <p:nvPr/>
        </p:nvGrpSpPr>
        <p:grpSpPr>
          <a:xfrm>
            <a:off x="6477688" y="1486316"/>
            <a:ext cx="2783972" cy="723228"/>
            <a:chOff x="6337988" y="1537116"/>
            <a:chExt cx="2783972" cy="72322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DA0AE4-0384-656B-FFFA-905C724944B9}"/>
                </a:ext>
              </a:extLst>
            </p:cNvPr>
            <p:cNvSpPr txBox="1"/>
            <p:nvPr/>
          </p:nvSpPr>
          <p:spPr>
            <a:xfrm rot="20666509">
              <a:off x="6337988" y="1537116"/>
              <a:ext cx="12843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Open</a:t>
              </a:r>
              <a:r>
                <a:rPr lang="en-US" sz="1400" b="1" i="1" dirty="0">
                  <a:sym typeface="Wingdings" panose="05000000000000000000" pitchFamily="2" charset="2"/>
                </a:rPr>
                <a:t> Closed</a:t>
              </a:r>
              <a:endParaRPr lang="en-US" sz="1400" b="1" i="1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7F9F31-1ED1-0540-00A2-58480D402076}"/>
                </a:ext>
              </a:extLst>
            </p:cNvPr>
            <p:cNvSpPr txBox="1"/>
            <p:nvPr/>
          </p:nvSpPr>
          <p:spPr>
            <a:xfrm rot="20679365">
              <a:off x="6833429" y="1797437"/>
              <a:ext cx="1943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ym typeface="Wingdings" panose="05000000000000000000" pitchFamily="2" charset="2"/>
                </a:rPr>
                <a:t>Piecewise End-to-end</a:t>
              </a:r>
              <a:endParaRPr lang="en-US" sz="1400" b="1" i="1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E0E1789-FE12-F6DC-A005-31C0FA6262ED}"/>
                </a:ext>
              </a:extLst>
            </p:cNvPr>
            <p:cNvSpPr txBox="1"/>
            <p:nvPr/>
          </p:nvSpPr>
          <p:spPr>
            <a:xfrm rot="20679365">
              <a:off x="7172387" y="1952567"/>
              <a:ext cx="19495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ym typeface="Wingdings" panose="05000000000000000000" pitchFamily="2" charset="2"/>
                </a:rPr>
                <a:t>Precision where needed</a:t>
              </a:r>
              <a:endParaRPr lang="en-US" sz="1400" b="1" i="1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F86B7DD-497C-32AC-2DBD-B7677F0586B3}"/>
                </a:ext>
              </a:extLst>
            </p:cNvPr>
            <p:cNvSpPr txBox="1"/>
            <p:nvPr/>
          </p:nvSpPr>
          <p:spPr>
            <a:xfrm rot="20679365">
              <a:off x="6671136" y="1690920"/>
              <a:ext cx="1289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ym typeface="Wingdings" panose="05000000000000000000" pitchFamily="2" charset="2"/>
                </a:rPr>
                <a:t>Deliver Agreed</a:t>
              </a:r>
              <a:endParaRPr lang="en-US" sz="1400" b="1" i="1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FA2B1DA-EFCC-58E3-F849-E798A4D68936}"/>
              </a:ext>
            </a:extLst>
          </p:cNvPr>
          <p:cNvGrpSpPr/>
          <p:nvPr/>
        </p:nvGrpSpPr>
        <p:grpSpPr>
          <a:xfrm>
            <a:off x="7050873" y="2401960"/>
            <a:ext cx="1793990" cy="3519803"/>
            <a:chOff x="6911173" y="2452760"/>
            <a:chExt cx="1793990" cy="3519803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B1A088F-0977-B068-1661-8ABC227D6F3F}"/>
                </a:ext>
              </a:extLst>
            </p:cNvPr>
            <p:cNvGrpSpPr/>
            <p:nvPr/>
          </p:nvGrpSpPr>
          <p:grpSpPr>
            <a:xfrm>
              <a:off x="7867856" y="3077444"/>
              <a:ext cx="742744" cy="775775"/>
              <a:chOff x="9217511" y="3566543"/>
              <a:chExt cx="1519762" cy="1587348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C829B94-F024-7D6C-B975-2C682C8388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-3497"/>
              <a:stretch/>
            </p:blipFill>
            <p:spPr>
              <a:xfrm>
                <a:off x="9217511" y="3566543"/>
                <a:ext cx="1224893" cy="1518430"/>
              </a:xfrm>
              <a:prstGeom prst="rect">
                <a:avLst/>
              </a:prstGeom>
            </p:spPr>
          </p:pic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9243514-555E-1494-F75F-0D143A1A11D1}"/>
                  </a:ext>
                </a:extLst>
              </p:cNvPr>
              <p:cNvSpPr/>
              <p:nvPr/>
            </p:nvSpPr>
            <p:spPr>
              <a:xfrm>
                <a:off x="9947564" y="4364182"/>
                <a:ext cx="789709" cy="789709"/>
              </a:xfrm>
              <a:custGeom>
                <a:avLst/>
                <a:gdLst>
                  <a:gd name="connsiteX0" fmla="*/ 290945 w 789709"/>
                  <a:gd name="connsiteY0" fmla="*/ 304800 h 789709"/>
                  <a:gd name="connsiteX1" fmla="*/ 0 w 789709"/>
                  <a:gd name="connsiteY1" fmla="*/ 484909 h 789709"/>
                  <a:gd name="connsiteX2" fmla="*/ 346363 w 789709"/>
                  <a:gd name="connsiteY2" fmla="*/ 789709 h 789709"/>
                  <a:gd name="connsiteX3" fmla="*/ 789709 w 789709"/>
                  <a:gd name="connsiteY3" fmla="*/ 775854 h 789709"/>
                  <a:gd name="connsiteX4" fmla="*/ 568036 w 789709"/>
                  <a:gd name="connsiteY4" fmla="*/ 0 h 789709"/>
                  <a:gd name="connsiteX5" fmla="*/ 360218 w 789709"/>
                  <a:gd name="connsiteY5" fmla="*/ 13854 h 789709"/>
                  <a:gd name="connsiteX6" fmla="*/ 290945 w 789709"/>
                  <a:gd name="connsiteY6" fmla="*/ 304800 h 789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9709" h="789709">
                    <a:moveTo>
                      <a:pt x="290945" y="304800"/>
                    </a:moveTo>
                    <a:lnTo>
                      <a:pt x="0" y="484909"/>
                    </a:lnTo>
                    <a:lnTo>
                      <a:pt x="346363" y="789709"/>
                    </a:lnTo>
                    <a:lnTo>
                      <a:pt x="789709" y="775854"/>
                    </a:lnTo>
                    <a:lnTo>
                      <a:pt x="568036" y="0"/>
                    </a:lnTo>
                    <a:lnTo>
                      <a:pt x="360218" y="13854"/>
                    </a:lnTo>
                    <a:lnTo>
                      <a:pt x="290945" y="30480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688DEA7-9461-7849-8ED2-17A81B65794D}"/>
                </a:ext>
              </a:extLst>
            </p:cNvPr>
            <p:cNvGrpSpPr/>
            <p:nvPr/>
          </p:nvGrpSpPr>
          <p:grpSpPr>
            <a:xfrm>
              <a:off x="6911173" y="2452760"/>
              <a:ext cx="1611967" cy="3519803"/>
              <a:chOff x="6911173" y="2452760"/>
              <a:chExt cx="1611967" cy="3519803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3BF4BC7-CC21-4F54-6308-7A6E5F235C14}"/>
                  </a:ext>
                </a:extLst>
              </p:cNvPr>
              <p:cNvSpPr txBox="1"/>
              <p:nvPr/>
            </p:nvSpPr>
            <p:spPr>
              <a:xfrm>
                <a:off x="7118242" y="2452760"/>
                <a:ext cx="1197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Clearances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CF39C54-DCD0-8731-1134-FE7D76C4C597}"/>
                  </a:ext>
                </a:extLst>
              </p:cNvPr>
              <p:cNvSpPr txBox="1"/>
              <p:nvPr/>
            </p:nvSpPr>
            <p:spPr>
              <a:xfrm>
                <a:off x="7369978" y="3211788"/>
                <a:ext cx="694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Voice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FB10786-5F26-2A2D-38B5-D9FDD527C502}"/>
                  </a:ext>
                </a:extLst>
              </p:cNvPr>
              <p:cNvSpPr txBox="1"/>
              <p:nvPr/>
            </p:nvSpPr>
            <p:spPr>
              <a:xfrm>
                <a:off x="7033764" y="4237646"/>
                <a:ext cx="13667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Initial CPDLC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9ACE171-A1F9-855F-7379-9F47FB475EEE}"/>
                  </a:ext>
                </a:extLst>
              </p:cNvPr>
              <p:cNvSpPr txBox="1"/>
              <p:nvPr/>
            </p:nvSpPr>
            <p:spPr>
              <a:xfrm>
                <a:off x="6911173" y="5326232"/>
                <a:ext cx="16119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Precise Clearances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44A14102-82E9-7DC3-55A0-6B9282C6FA8E}"/>
                  </a:ext>
                </a:extLst>
              </p:cNvPr>
              <p:cNvCxnSpPr>
                <a:stCxn id="51" idx="2"/>
                <a:endCxn id="52" idx="0"/>
              </p:cNvCxnSpPr>
              <p:nvPr/>
            </p:nvCxnSpPr>
            <p:spPr>
              <a:xfrm flipH="1">
                <a:off x="7717156" y="3581120"/>
                <a:ext cx="1" cy="6565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6B0A6C42-BA7D-F88A-7F04-51BB573AEFC6}"/>
                  </a:ext>
                </a:extLst>
              </p:cNvPr>
              <p:cNvCxnSpPr>
                <a:stCxn id="52" idx="2"/>
                <a:endCxn id="53" idx="0"/>
              </p:cNvCxnSpPr>
              <p:nvPr/>
            </p:nvCxnSpPr>
            <p:spPr>
              <a:xfrm>
                <a:off x="7717156" y="4606978"/>
                <a:ext cx="1" cy="71925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8" name="Picture 47" descr="computer">
              <a:extLst>
                <a:ext uri="{FF2B5EF4-FFF2-40B4-BE49-F238E27FC236}">
                  <a16:creationId xmlns:a16="http://schemas.microsoft.com/office/drawing/2014/main" id="{458266DE-BA09-33AC-EF96-4CD81F3F2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1965" y="4216144"/>
              <a:ext cx="383198" cy="381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 descr="computer">
              <a:extLst>
                <a:ext uri="{FF2B5EF4-FFF2-40B4-BE49-F238E27FC236}">
                  <a16:creationId xmlns:a16="http://schemas.microsoft.com/office/drawing/2014/main" id="{677EE642-A7E2-B189-C174-3E7178FE4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1117" y="5453595"/>
              <a:ext cx="364045" cy="362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3BEF202-9444-65B0-BF3A-1487E6E273C4}"/>
              </a:ext>
            </a:extLst>
          </p:cNvPr>
          <p:cNvGrpSpPr/>
          <p:nvPr/>
        </p:nvGrpSpPr>
        <p:grpSpPr>
          <a:xfrm>
            <a:off x="9450465" y="2412708"/>
            <a:ext cx="1858907" cy="3509055"/>
            <a:chOff x="6805143" y="2463508"/>
            <a:chExt cx="1858907" cy="350905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3D96C97-CE30-2CE1-0926-5B26B55644C4}"/>
                </a:ext>
              </a:extLst>
            </p:cNvPr>
            <p:cNvSpPr txBox="1"/>
            <p:nvPr/>
          </p:nvSpPr>
          <p:spPr>
            <a:xfrm>
              <a:off x="6805143" y="2463508"/>
              <a:ext cx="1858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ATM Components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ED8B1F3-911A-56B4-8BF9-0DF197CA7178}"/>
                </a:ext>
              </a:extLst>
            </p:cNvPr>
            <p:cNvSpPr txBox="1"/>
            <p:nvPr/>
          </p:nvSpPr>
          <p:spPr>
            <a:xfrm>
              <a:off x="6805143" y="3200113"/>
              <a:ext cx="1824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TBO Components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440B0DC-1E67-5CE3-3B71-B1FE72A0F745}"/>
                </a:ext>
              </a:extLst>
            </p:cNvPr>
            <p:cNvSpPr txBox="1"/>
            <p:nvPr/>
          </p:nvSpPr>
          <p:spPr>
            <a:xfrm>
              <a:off x="6809997" y="4195867"/>
              <a:ext cx="18144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Ground Synchronization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458DA7-AFFC-50AD-FB97-7E3230AFACCC}"/>
                </a:ext>
              </a:extLst>
            </p:cNvPr>
            <p:cNvSpPr txBox="1"/>
            <p:nvPr/>
          </p:nvSpPr>
          <p:spPr>
            <a:xfrm>
              <a:off x="6911173" y="5326232"/>
              <a:ext cx="1611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Full TBO Integration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58DFAF2-D98A-2940-D261-F424F74FED76}"/>
                </a:ext>
              </a:extLst>
            </p:cNvPr>
            <p:cNvCxnSpPr>
              <a:stCxn id="60" idx="2"/>
              <a:endCxn id="61" idx="0"/>
            </p:cNvCxnSpPr>
            <p:nvPr/>
          </p:nvCxnSpPr>
          <p:spPr>
            <a:xfrm>
              <a:off x="7717156" y="3569445"/>
              <a:ext cx="48" cy="6264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2F2C3425-BD21-CAAB-2BE3-F6AF2E54F0B2}"/>
                </a:ext>
              </a:extLst>
            </p:cNvPr>
            <p:cNvCxnSpPr>
              <a:stCxn id="61" idx="2"/>
              <a:endCxn id="62" idx="0"/>
            </p:cNvCxnSpPr>
            <p:nvPr/>
          </p:nvCxnSpPr>
          <p:spPr>
            <a:xfrm flipH="1">
              <a:off x="7717157" y="4842198"/>
              <a:ext cx="47" cy="4840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Flowchart: Merge 64">
            <a:extLst>
              <a:ext uri="{FF2B5EF4-FFF2-40B4-BE49-F238E27FC236}">
                <a16:creationId xmlns:a16="http://schemas.microsoft.com/office/drawing/2014/main" id="{FCD99184-DF8C-1DDC-F5A6-9E8108B12B73}"/>
              </a:ext>
            </a:extLst>
          </p:cNvPr>
          <p:cNvSpPr/>
          <p:nvPr/>
        </p:nvSpPr>
        <p:spPr>
          <a:xfrm>
            <a:off x="9791992" y="2055655"/>
            <a:ext cx="144407" cy="92703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3CC928-B683-34A1-21B8-2F1CD2B48607}"/>
              </a:ext>
            </a:extLst>
          </p:cNvPr>
          <p:cNvGrpSpPr/>
          <p:nvPr/>
        </p:nvGrpSpPr>
        <p:grpSpPr>
          <a:xfrm>
            <a:off x="9602183" y="1387195"/>
            <a:ext cx="2397690" cy="738143"/>
            <a:chOff x="9462483" y="1437995"/>
            <a:chExt cx="2397690" cy="73814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AF68671-959D-1370-DAEE-DC5CB392C6DE}"/>
                </a:ext>
              </a:extLst>
            </p:cNvPr>
            <p:cNvSpPr txBox="1"/>
            <p:nvPr/>
          </p:nvSpPr>
          <p:spPr>
            <a:xfrm rot="20666509">
              <a:off x="9462483" y="1437995"/>
              <a:ext cx="1251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Use Trajectory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46A578D-6B49-6F42-C5A1-53FF660CC6D3}"/>
                </a:ext>
              </a:extLst>
            </p:cNvPr>
            <p:cNvSpPr txBox="1"/>
            <p:nvPr/>
          </p:nvSpPr>
          <p:spPr>
            <a:xfrm rot="20666509">
              <a:off x="9824873" y="1537114"/>
              <a:ext cx="15154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Create Clearances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532DC83-E9FE-CF34-A67D-290EB2A262C5}"/>
                </a:ext>
              </a:extLst>
            </p:cNvPr>
            <p:cNvSpPr txBox="1"/>
            <p:nvPr/>
          </p:nvSpPr>
          <p:spPr>
            <a:xfrm rot="20666509">
              <a:off x="10194204" y="1660950"/>
              <a:ext cx="1665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Trajectory Revisions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BF59F66-572C-3E5B-5012-6D0D699CC1FB}"/>
                </a:ext>
              </a:extLst>
            </p:cNvPr>
            <p:cNvSpPr txBox="1"/>
            <p:nvPr/>
          </p:nvSpPr>
          <p:spPr>
            <a:xfrm rot="20666509">
              <a:off x="10692028" y="1868361"/>
              <a:ext cx="8691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TM Rules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02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63919" y="4313975"/>
            <a:ext cx="3004457" cy="1893271"/>
            <a:chOff x="522514" y="4322212"/>
            <a:chExt cx="3004457" cy="18932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r="42185"/>
            <a:stretch/>
          </p:blipFill>
          <p:spPr>
            <a:xfrm>
              <a:off x="622636" y="4322212"/>
              <a:ext cx="2904335" cy="165215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3093" y="5370267"/>
              <a:ext cx="16266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600" dirty="0">
                  <a:solidFill>
                    <a:srgbClr val="FF9966"/>
                  </a:solidFill>
                  <a:latin typeface="Rockwell Condensed" panose="02060603050405020104" pitchFamily="18" charset="0"/>
                  <a:ea typeface="Verdana" pitchFamily="34" charset="0"/>
                  <a:cs typeface="Verdana" pitchFamily="34" charset="0"/>
                </a:rPr>
                <a:t>Wild-West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514" y="5984651"/>
              <a:ext cx="174919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900" b="1" i="1" dirty="0">
                  <a:ea typeface="Verdana" pitchFamily="34" charset="0"/>
                  <a:cs typeface="Verdana" pitchFamily="34" charset="0"/>
                </a:rPr>
                <a:t>Image: Personal photograph</a:t>
              </a:r>
            </a:p>
          </p:txBody>
        </p:sp>
      </p:grp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205" y="1439564"/>
            <a:ext cx="2321606" cy="23216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04498" y="3748695"/>
            <a:ext cx="1614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 b="1" i="1" dirty="0">
                <a:ea typeface="Verdana" pitchFamily="34" charset="0"/>
                <a:cs typeface="Verdana" pitchFamily="34" charset="0"/>
              </a:rPr>
              <a:t>Image: NASA/JPL-Caltech</a:t>
            </a:r>
          </a:p>
        </p:txBody>
      </p:sp>
      <p:sp>
        <p:nvSpPr>
          <p:cNvPr id="13" name="Oval 12"/>
          <p:cNvSpPr/>
          <p:nvPr/>
        </p:nvSpPr>
        <p:spPr>
          <a:xfrm>
            <a:off x="1263919" y="1134766"/>
            <a:ext cx="3004457" cy="30044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>
            <a:stCxn id="13" idx="7"/>
            <a:endCxn id="13" idx="3"/>
          </p:cNvCxnSpPr>
          <p:nvPr/>
        </p:nvCxnSpPr>
        <p:spPr>
          <a:xfrm flipH="1">
            <a:off x="1703912" y="1574759"/>
            <a:ext cx="2124471" cy="21244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4558663" y="1528209"/>
            <a:ext cx="6496516" cy="22385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31769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lang="en-US" sz="2400" b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5926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20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47695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Wingdings" pitchFamily="2" charset="2"/>
              <a:buChar char="§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7088" indent="-280981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19180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q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8098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Helvetica LT Std" pitchFamily="34" charset="0"/>
              <a:buChar char="–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sz="2200" b="0" dirty="0"/>
              <a:t>System is performance-driven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sz="2200" b="0" dirty="0"/>
              <a:t>No “Big-Bang”</a:t>
            </a:r>
          </a:p>
          <a:p>
            <a:pPr marL="1143000" lvl="1" indent="-457200" defTabSz="914400" latinLnBrk="1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en-US" sz="19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Mixed-mode: Individual ANSP deploy capabilities along different timelines </a:t>
            </a:r>
          </a:p>
          <a:p>
            <a:pPr marL="1143000" lvl="1" indent="-457200" defTabSz="914400" latinLnBrk="1"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en-US" sz="19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Mixed Equipage: Aircraft operators as well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sz="2200" b="0" dirty="0">
                <a:sym typeface="Wingdings" panose="05000000000000000000" pitchFamily="2" charset="2"/>
              </a:rPr>
              <a:t>Expect mixed-mode, mixed-equipage </a:t>
            </a:r>
            <a:endParaRPr lang="en-US" sz="2200" b="0" dirty="0"/>
          </a:p>
        </p:txBody>
      </p:sp>
      <p:sp>
        <p:nvSpPr>
          <p:cNvPr id="16" name="Oval 15"/>
          <p:cNvSpPr/>
          <p:nvPr/>
        </p:nvSpPr>
        <p:spPr>
          <a:xfrm>
            <a:off x="1263919" y="3699230"/>
            <a:ext cx="3004457" cy="30044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6" idx="7"/>
            <a:endCxn id="16" idx="3"/>
          </p:cNvCxnSpPr>
          <p:nvPr/>
        </p:nvCxnSpPr>
        <p:spPr>
          <a:xfrm flipH="1">
            <a:off x="1703912" y="4139223"/>
            <a:ext cx="2124471" cy="21244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4608247" y="4512070"/>
            <a:ext cx="6735949" cy="1464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69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lang="en-US" sz="2400" b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5926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20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47695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Wingdings" pitchFamily="2" charset="2"/>
              <a:buChar char="§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7088" indent="-280981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19180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q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8098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Helvetica LT Std" pitchFamily="34" charset="0"/>
              <a:buChar char="–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000" b="0" dirty="0"/>
              <a:t>Need for Synchronization</a:t>
            </a:r>
          </a:p>
          <a:p>
            <a:pPr marL="1143000" lvl="1" indent="-457200" defTabSz="914400" latinLnBrk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ASBUs define timeline for availability of capabilities</a:t>
            </a:r>
          </a:p>
          <a:p>
            <a:pPr marL="1143000" lvl="1" indent="-457200" defTabSz="914400" latinLnBrk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There will be a need for a “minimum-path” </a:t>
            </a:r>
          </a:p>
          <a:p>
            <a:pPr lvl="1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E6083A-8ABB-839E-BF01-6A9E8E0A3330}"/>
              </a:ext>
            </a:extLst>
          </p:cNvPr>
          <p:cNvSpPr txBox="1">
            <a:spLocks/>
          </p:cNvSpPr>
          <p:nvPr/>
        </p:nvSpPr>
        <p:spPr>
          <a:xfrm>
            <a:off x="338003" y="487225"/>
            <a:ext cx="5684108" cy="538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Mixed-mode &amp; transition (1/2)</a:t>
            </a:r>
          </a:p>
        </p:txBody>
      </p:sp>
    </p:spTree>
    <p:extLst>
      <p:ext uri="{BB962C8B-B14F-4D97-AF65-F5344CB8AC3E}">
        <p14:creationId xmlns:p14="http://schemas.microsoft.com/office/powerpoint/2010/main" val="15246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BD5747-C189-654C-6774-BC8647D0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7" b="1"/>
          <a:stretch/>
        </p:blipFill>
        <p:spPr>
          <a:xfrm>
            <a:off x="3599688" y="10"/>
            <a:ext cx="8668512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E6083A-8ABB-839E-BF01-6A9E8E0A3330}"/>
              </a:ext>
            </a:extLst>
          </p:cNvPr>
          <p:cNvSpPr txBox="1">
            <a:spLocks/>
          </p:cNvSpPr>
          <p:nvPr/>
        </p:nvSpPr>
        <p:spPr>
          <a:xfrm>
            <a:off x="404829" y="485327"/>
            <a:ext cx="5148246" cy="957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Mixed-mode &amp; transition (2/2)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FE98A9-326B-8EFE-021F-39FDB4B1365C}"/>
              </a:ext>
            </a:extLst>
          </p:cNvPr>
          <p:cNvSpPr txBox="1">
            <a:spLocks/>
          </p:cNvSpPr>
          <p:nvPr/>
        </p:nvSpPr>
        <p:spPr>
          <a:xfrm>
            <a:off x="671529" y="2311080"/>
            <a:ext cx="5110146" cy="24441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1769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  <a:defRPr lang="en-US" sz="2400" b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5926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20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47695" indent="-231769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0000"/>
              <a:buFont typeface="Wingdings" pitchFamily="2" charset="2"/>
              <a:buChar char="§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7088" indent="-280981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–"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19180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60000"/>
              <a:buFont typeface="Wingdings" pitchFamily="2" charset="2"/>
              <a:buChar char="q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8098" indent="-228594" algn="l" defTabSz="914377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Helvetica LT Std" pitchFamily="34" charset="0"/>
              <a:buChar char="–"/>
              <a:tabLst/>
              <a:defRPr lang="en-US" sz="18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b="0" dirty="0"/>
              <a:t>One size does not fit all</a:t>
            </a:r>
          </a:p>
          <a:p>
            <a:pPr marL="0" indent="0" defTabSz="914400">
              <a:buNone/>
            </a:pPr>
            <a:endParaRPr lang="en-US" b="0" dirty="0"/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b="0" dirty="0"/>
              <a:t>OK to use different pathways and timelines</a:t>
            </a:r>
          </a:p>
          <a:p>
            <a:pPr marL="0" indent="0" defTabSz="914400">
              <a:buNone/>
            </a:pPr>
            <a:endParaRPr lang="en-US" b="0" dirty="0"/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en-US" b="0" dirty="0"/>
              <a:t>As long as we all converge </a:t>
            </a:r>
            <a:r>
              <a:rPr lang="en-US" b="0" dirty="0" err="1"/>
              <a:t>interoperably</a:t>
            </a:r>
            <a:r>
              <a:rPr lang="en-US" b="0" dirty="0"/>
              <a:t> to the same point</a:t>
            </a:r>
          </a:p>
        </p:txBody>
      </p:sp>
    </p:spTree>
    <p:extLst>
      <p:ext uri="{BB962C8B-B14F-4D97-AF65-F5344CB8AC3E}">
        <p14:creationId xmlns:p14="http://schemas.microsoft.com/office/powerpoint/2010/main" val="19907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A382-5A3D-DA73-C060-283BA22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6365"/>
            <a:ext cx="10972800" cy="48663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Ongoing TBO work of ICAO (1/2)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B93BDA-12E5-0301-8EE1-BCD121313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233" y="1930743"/>
            <a:ext cx="3443008" cy="4270892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FF4145-1489-775F-87A2-35A166BD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672" y="1949226"/>
            <a:ext cx="3596406" cy="42708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AAD645-9193-D6A8-1681-9D39434777DF}"/>
              </a:ext>
            </a:extLst>
          </p:cNvPr>
          <p:cNvGrpSpPr/>
          <p:nvPr/>
        </p:nvGrpSpPr>
        <p:grpSpPr>
          <a:xfrm>
            <a:off x="6970845" y="1949766"/>
            <a:ext cx="3596406" cy="4270891"/>
            <a:chOff x="4952747" y="3294006"/>
            <a:chExt cx="5233164" cy="525508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378781-4AA6-0859-6F7C-8C2DCE2AB4CB}"/>
                </a:ext>
              </a:extLst>
            </p:cNvPr>
            <p:cNvSpPr/>
            <p:nvPr/>
          </p:nvSpPr>
          <p:spPr>
            <a:xfrm>
              <a:off x="4952747" y="3294006"/>
              <a:ext cx="5233164" cy="5255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8453B2-9D33-1A57-75D0-D6A6FFE99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2507" y="3386641"/>
              <a:ext cx="5119335" cy="23983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EA19-CA8E-160C-5748-E02939161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5593" y="5834175"/>
              <a:ext cx="5093162" cy="2625667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AD64B71-0F93-E611-285A-49D5F9FFE8D6}"/>
              </a:ext>
            </a:extLst>
          </p:cNvPr>
          <p:cNvSpPr/>
          <p:nvPr/>
        </p:nvSpPr>
        <p:spPr>
          <a:xfrm>
            <a:off x="2927094" y="3651794"/>
            <a:ext cx="991402" cy="2117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1stEdition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1CDE1-A39A-ED07-BC65-06543047D21F}"/>
              </a:ext>
            </a:extLst>
          </p:cNvPr>
          <p:cNvSpPr txBox="1"/>
          <p:nvPr/>
        </p:nvSpPr>
        <p:spPr>
          <a:xfrm>
            <a:off x="1398511" y="1313708"/>
            <a:ext cx="4833257" cy="458473"/>
          </a:xfrm>
          <a:prstGeom prst="rect">
            <a:avLst/>
          </a:prstGeom>
        </p:spPr>
        <p:txBody>
          <a:bodyPr wrap="square" rtlCol="0" anchor="b"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Refinement of the concept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658F2D-C276-7125-6259-3FD1C1BD8A6F}"/>
              </a:ext>
            </a:extLst>
          </p:cNvPr>
          <p:cNvSpPr txBox="1"/>
          <p:nvPr/>
        </p:nvSpPr>
        <p:spPr>
          <a:xfrm>
            <a:off x="5955696" y="1350518"/>
            <a:ext cx="5626704" cy="456655"/>
          </a:xfrm>
          <a:prstGeom prst="rect">
            <a:avLst/>
          </a:prstGeom>
        </p:spPr>
        <p:txBody>
          <a:bodyPr wrap="square" rtlCol="0" anchor="b"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Update to GANP</a:t>
            </a:r>
          </a:p>
        </p:txBody>
      </p:sp>
    </p:spTree>
    <p:extLst>
      <p:ext uri="{BB962C8B-B14F-4D97-AF65-F5344CB8AC3E}">
        <p14:creationId xmlns:p14="http://schemas.microsoft.com/office/powerpoint/2010/main" val="374824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A382-5A3D-DA73-C060-283BA22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6365"/>
            <a:ext cx="5486400" cy="48663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Ongoing TBO work of ICAO (2/2)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156A312E-E736-C099-8B3F-7F9DE22C2420}"/>
              </a:ext>
            </a:extLst>
          </p:cNvPr>
          <p:cNvSpPr txBox="1">
            <a:spLocks/>
          </p:cNvSpPr>
          <p:nvPr/>
        </p:nvSpPr>
        <p:spPr>
          <a:xfrm>
            <a:off x="5114193" y="1836149"/>
            <a:ext cx="6121598" cy="40726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  <a:defRPr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Guidance on the value-driven TBO evolution to support:</a:t>
            </a:r>
          </a:p>
          <a:p>
            <a:pPr>
              <a:defRPr/>
            </a:pPr>
            <a:endParaRPr lang="en-CA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457200">
              <a:buFont typeface="Wingdings" panose="05000000000000000000" pitchFamily="2" charset="2"/>
              <a:buChar char="ü"/>
              <a:defRPr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planning and implementation of   TBO enablers</a:t>
            </a:r>
          </a:p>
          <a:p>
            <a:pPr marL="1143000" lvl="1" indent="-457200">
              <a:buFont typeface="Wingdings" panose="05000000000000000000" pitchFamily="2" charset="2"/>
              <a:buChar char="ü"/>
              <a:defRPr/>
            </a:pPr>
            <a:endParaRPr lang="en-CA" dirty="0">
              <a:solidFill>
                <a:schemeClr val="bg1">
                  <a:lumMod val="50000"/>
                </a:schemeClr>
              </a:solidFill>
            </a:endParaRPr>
          </a:p>
          <a:p>
            <a:pPr marL="1143000" lvl="1" indent="-457200">
              <a:buFont typeface="Wingdings" panose="05000000000000000000" pitchFamily="2" charset="2"/>
              <a:buChar char="ü"/>
              <a:defRPr/>
            </a:pPr>
            <a:r>
              <a:rPr lang="en-CA" dirty="0">
                <a:solidFill>
                  <a:schemeClr val="bg1">
                    <a:lumMod val="50000"/>
                  </a:schemeClr>
                </a:solidFill>
              </a:rPr>
              <a:t>development of proposals for amendment to ICAO provisions as necessary</a:t>
            </a:r>
          </a:p>
        </p:txBody>
      </p:sp>
      <p:pic>
        <p:nvPicPr>
          <p:cNvPr id="13" name="Picture 12" descr="Valuation-Multiples-Header">
            <a:extLst>
              <a:ext uri="{FF2B5EF4-FFF2-40B4-BE49-F238E27FC236}">
                <a16:creationId xmlns:a16="http://schemas.microsoft.com/office/drawing/2014/main" id="{C0682918-0724-84F8-3068-37C8B51AE04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338"/>
          <a:stretch/>
        </p:blipFill>
        <p:spPr>
          <a:xfrm>
            <a:off x="1312325" y="2155489"/>
            <a:ext cx="43053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5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8A5A7-45FE-B8DB-2210-915A0A3C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Trajectory Based Operations, the Paradigm Change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Transformation</a:t>
            </a: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99843-4B51-B6FE-9992-C7ECDA300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89" y="1733454"/>
            <a:ext cx="7527143" cy="23829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25ABAD-2CB0-F1A2-FAD2-D37461942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21" y="2145492"/>
            <a:ext cx="4423838" cy="2487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11ECF-A1CB-F402-7588-6DD72807A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707" y="4467469"/>
            <a:ext cx="4076700" cy="2293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B0E31D-4E73-A36E-153B-AF508525D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7" y="502668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1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A036-9DBD-117D-9437-D2817E00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71" y="1310288"/>
            <a:ext cx="10972800" cy="408571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Global Air Traffic Management Operational Concept (Doc 9854)</a:t>
            </a:r>
            <a:endParaRPr lang="en-C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92A0F-CF8D-4238-1AD3-9159B9B67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802" y="2323260"/>
            <a:ext cx="2519038" cy="3380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9FA190-77D2-CB15-4E11-00DD1BA1D94C}"/>
              </a:ext>
            </a:extLst>
          </p:cNvPr>
          <p:cNvSpPr txBox="1"/>
          <p:nvPr/>
        </p:nvSpPr>
        <p:spPr>
          <a:xfrm>
            <a:off x="945198" y="4975436"/>
            <a:ext cx="209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baseline="30000" dirty="0">
                <a:highlight>
                  <a:srgbClr val="FFFF00"/>
                </a:highlight>
              </a:rPr>
              <a:t>st</a:t>
            </a:r>
            <a:r>
              <a:rPr lang="en-US" dirty="0">
                <a:highlight>
                  <a:srgbClr val="FFFF00"/>
                </a:highlight>
              </a:rPr>
              <a:t> Edition in 2005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F2C66E-291C-6368-FA9B-7BBC5A8DF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90" y="2323260"/>
            <a:ext cx="2293272" cy="335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B4B9C5F-46E0-C03C-2570-EA03B47A14AA}"/>
              </a:ext>
            </a:extLst>
          </p:cNvPr>
          <p:cNvSpPr/>
          <p:nvPr/>
        </p:nvSpPr>
        <p:spPr>
          <a:xfrm>
            <a:off x="3982701" y="2599715"/>
            <a:ext cx="2293272" cy="1790440"/>
          </a:xfrm>
          <a:prstGeom prst="roundRect">
            <a:avLst/>
          </a:prstGeom>
          <a:solidFill>
            <a:srgbClr val="CCCC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CDM/ATFM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FF-ICE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SWIM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Connected Aircraft</a:t>
            </a:r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F2234798-12CC-3FC6-C565-8D6006C47CF7}"/>
              </a:ext>
            </a:extLst>
          </p:cNvPr>
          <p:cNvSpPr/>
          <p:nvPr/>
        </p:nvSpPr>
        <p:spPr>
          <a:xfrm>
            <a:off x="3141374" y="3393458"/>
            <a:ext cx="967881" cy="154643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D2A65C1-FDD7-C9B3-3852-C12A97703FFD}"/>
              </a:ext>
            </a:extLst>
          </p:cNvPr>
          <p:cNvSpPr/>
          <p:nvPr/>
        </p:nvSpPr>
        <p:spPr>
          <a:xfrm>
            <a:off x="3993182" y="2323260"/>
            <a:ext cx="2282791" cy="594188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Detailed concepts &amp; performance framework</a:t>
            </a:r>
          </a:p>
        </p:txBody>
      </p: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B6FB1E39-D176-E3AD-89F3-8259CCDF1948}"/>
              </a:ext>
            </a:extLst>
          </p:cNvPr>
          <p:cNvSpPr/>
          <p:nvPr/>
        </p:nvSpPr>
        <p:spPr>
          <a:xfrm>
            <a:off x="6259271" y="3429000"/>
            <a:ext cx="901994" cy="154643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E6CC4F-C35E-4F8B-252F-C7AD8DF26D5D}"/>
              </a:ext>
            </a:extLst>
          </p:cNvPr>
          <p:cNvSpPr/>
          <p:nvPr/>
        </p:nvSpPr>
        <p:spPr>
          <a:xfrm>
            <a:off x="9949632" y="3527480"/>
            <a:ext cx="2055147" cy="115570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SARPs, PANS, and Guidance material</a:t>
            </a:r>
          </a:p>
        </p:txBody>
      </p:sp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F19E9CDF-9F39-0A2D-5B1A-F0DB0BDD4532}"/>
              </a:ext>
            </a:extLst>
          </p:cNvPr>
          <p:cNvSpPr/>
          <p:nvPr/>
        </p:nvSpPr>
        <p:spPr>
          <a:xfrm>
            <a:off x="9132025" y="3377045"/>
            <a:ext cx="901994" cy="1546436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8B8D605-62E7-D16E-9446-8253C40E0DB1}"/>
              </a:ext>
            </a:extLst>
          </p:cNvPr>
          <p:cNvSpPr txBox="1">
            <a:spLocks/>
          </p:cNvSpPr>
          <p:nvPr/>
        </p:nvSpPr>
        <p:spPr>
          <a:xfrm>
            <a:off x="725292" y="582137"/>
            <a:ext cx="10972800" cy="6251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The Foundation</a:t>
            </a:r>
            <a:endParaRPr lang="en-CA" sz="3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BABE8FF-5070-2A09-43F8-70AC48020C72}"/>
              </a:ext>
            </a:extLst>
          </p:cNvPr>
          <p:cNvSpPr/>
          <p:nvPr/>
        </p:nvSpPr>
        <p:spPr>
          <a:xfrm>
            <a:off x="3965999" y="4397574"/>
            <a:ext cx="2293272" cy="1336619"/>
          </a:xfrm>
          <a:prstGeom prst="roundRect">
            <a:avLst/>
          </a:prstGeom>
          <a:solidFill>
            <a:srgbClr val="CCCC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ATM System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Global Air Navigation System Performance</a:t>
            </a:r>
          </a:p>
        </p:txBody>
      </p:sp>
    </p:spTree>
    <p:extLst>
      <p:ext uri="{BB962C8B-B14F-4D97-AF65-F5344CB8AC3E}">
        <p14:creationId xmlns:p14="http://schemas.microsoft.com/office/powerpoint/2010/main" val="17348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 animBg="1"/>
      <p:bldP spid="21" grpId="0" animBg="1"/>
      <p:bldP spid="4" grpId="0" animBg="1"/>
      <p:bldP spid="23" grpId="0" animBg="1"/>
      <p:bldP spid="22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world map with white dots&#10;&#10;Description automatically generated">
            <a:extLst>
              <a:ext uri="{FF2B5EF4-FFF2-40B4-BE49-F238E27FC236}">
                <a16:creationId xmlns:a16="http://schemas.microsoft.com/office/drawing/2014/main" id="{9DE99CD8-265B-8F91-7A49-29D0CCFFE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7" b="103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D75B4D-6ED7-2681-B743-0EB077BDBD71}"/>
              </a:ext>
            </a:extLst>
          </p:cNvPr>
          <p:cNvSpPr txBox="1"/>
          <p:nvPr/>
        </p:nvSpPr>
        <p:spPr>
          <a:xfrm>
            <a:off x="3149600" y="162560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998690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A036-9DBD-117D-9437-D2817E00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664" y="842089"/>
            <a:ext cx="10972800" cy="62517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Global Air Traffic Management Operational Concept (Doc 9854)</a:t>
            </a:r>
            <a:endParaRPr lang="en-C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92A0F-CF8D-4238-1AD3-9159B9B67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664" y="2041620"/>
            <a:ext cx="2856995" cy="3833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F8B8D605-62E7-D16E-9446-8253C40E0DB1}"/>
              </a:ext>
            </a:extLst>
          </p:cNvPr>
          <p:cNvSpPr txBox="1">
            <a:spLocks/>
          </p:cNvSpPr>
          <p:nvPr/>
        </p:nvSpPr>
        <p:spPr>
          <a:xfrm>
            <a:off x="782802" y="288787"/>
            <a:ext cx="10972800" cy="6251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The Foundation</a:t>
            </a:r>
            <a:endParaRPr lang="en-CA" sz="3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39363BC-2D7E-072D-213E-67BA14E1AFDE}"/>
              </a:ext>
            </a:extLst>
          </p:cNvPr>
          <p:cNvSpPr/>
          <p:nvPr/>
        </p:nvSpPr>
        <p:spPr>
          <a:xfrm>
            <a:off x="4394200" y="1622411"/>
            <a:ext cx="6959600" cy="1408439"/>
          </a:xfrm>
          <a:prstGeom prst="wedgeRoundRectCallout">
            <a:avLst>
              <a:gd name="adj1" fmla="val -61747"/>
              <a:gd name="adj2" fmla="val -8515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>
                <a:solidFill>
                  <a:schemeClr val="tx1"/>
                </a:solidFill>
              </a:rPr>
              <a:t>considers the trajectory of a manned or unmanned vehicle during all phases of flight</a:t>
            </a:r>
            <a:r>
              <a:rPr lang="en-US" sz="1400" dirty="0">
                <a:solidFill>
                  <a:schemeClr val="tx1"/>
                </a:solidFill>
              </a:rPr>
              <a:t> …</a:t>
            </a:r>
          </a:p>
          <a:p>
            <a:pPr algn="just"/>
            <a:endParaRPr lang="en-US" sz="1400" dirty="0">
              <a:solidFill>
                <a:schemeClr val="tx1"/>
              </a:solidFill>
            </a:endParaRPr>
          </a:p>
          <a:p>
            <a:pPr algn="just"/>
            <a:r>
              <a:rPr lang="en-US" sz="1400" b="1" dirty="0">
                <a:solidFill>
                  <a:schemeClr val="tx1"/>
                </a:solidFill>
              </a:rPr>
              <a:t>manages the interaction of that trajectory with other trajectories or hazards </a:t>
            </a:r>
            <a:r>
              <a:rPr lang="en-US" sz="1400" dirty="0">
                <a:solidFill>
                  <a:schemeClr val="tx1"/>
                </a:solidFill>
              </a:rPr>
              <a:t>to achieve the optimum system outcome, with minimal deviation from the user-requested flight trajectory, whenever possible.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3B4DBC8-4538-D15C-386F-D7A33660FBC8}"/>
              </a:ext>
            </a:extLst>
          </p:cNvPr>
          <p:cNvSpPr/>
          <p:nvPr/>
        </p:nvSpPr>
        <p:spPr>
          <a:xfrm>
            <a:off x="4394200" y="3165773"/>
            <a:ext cx="6959600" cy="770020"/>
          </a:xfrm>
          <a:prstGeom prst="wedgeRoundRectCallout">
            <a:avLst>
              <a:gd name="adj1" fmla="val -63253"/>
              <a:gd name="adj2" fmla="val -42046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>
                <a:solidFill>
                  <a:schemeClr val="tx1"/>
                </a:solidFill>
              </a:rPr>
              <a:t>individual aircraft performance, flight conditions, and available ATM resources </a:t>
            </a:r>
            <a:r>
              <a:rPr lang="en-US" sz="1400" b="1" dirty="0">
                <a:solidFill>
                  <a:schemeClr val="tx1"/>
                </a:solidFill>
              </a:rPr>
              <a:t>will allow dynamically optimized 4-D trajectory planning.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99C9321-B744-967E-7BA4-2DB7FA6B0E80}"/>
              </a:ext>
            </a:extLst>
          </p:cNvPr>
          <p:cNvSpPr/>
          <p:nvPr/>
        </p:nvSpPr>
        <p:spPr>
          <a:xfrm>
            <a:off x="4394200" y="4086577"/>
            <a:ext cx="6959600" cy="1483080"/>
          </a:xfrm>
          <a:prstGeom prst="wedgeRoundRectCallout">
            <a:avLst>
              <a:gd name="adj1" fmla="val -63846"/>
              <a:gd name="adj2" fmla="val -10109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>
                <a:solidFill>
                  <a:schemeClr val="tx1"/>
                </a:solidFill>
              </a:rPr>
              <a:t>Management by trajectory does not mean that every aspect of a flight, including arrival profile, runway, taxi path and gate needs to be predetermined and captured in detail in the agreement at the time of departure. </a:t>
            </a:r>
            <a:r>
              <a:rPr lang="en-US" sz="1400" b="1" dirty="0">
                <a:solidFill>
                  <a:schemeClr val="tx1"/>
                </a:solidFill>
              </a:rPr>
              <a:t>The agreement and the management of that agreement will have the details required by the traffic management phases </a:t>
            </a:r>
            <a:r>
              <a:rPr lang="en-US" sz="1400" dirty="0">
                <a:solidFill>
                  <a:schemeClr val="tx1"/>
                </a:solidFill>
              </a:rPr>
              <a:t>that the flight is subject to at the time the initial agreement and subsequent updates are made.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231BF5F-1E5D-DFB7-ABE6-10A88A8AA9A1}"/>
              </a:ext>
            </a:extLst>
          </p:cNvPr>
          <p:cNvSpPr/>
          <p:nvPr/>
        </p:nvSpPr>
        <p:spPr>
          <a:xfrm>
            <a:off x="4403725" y="5780780"/>
            <a:ext cx="6959600" cy="582736"/>
          </a:xfrm>
          <a:prstGeom prst="wedgeRoundRectCallout">
            <a:avLst>
              <a:gd name="adj1" fmla="val -60971"/>
              <a:gd name="adj2" fmla="val -85538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>
                <a:solidFill>
                  <a:schemeClr val="tx1"/>
                </a:solidFill>
              </a:rPr>
              <a:t>And many more….</a:t>
            </a:r>
          </a:p>
        </p:txBody>
      </p:sp>
    </p:spTree>
    <p:extLst>
      <p:ext uri="{BB962C8B-B14F-4D97-AF65-F5344CB8AC3E}">
        <p14:creationId xmlns:p14="http://schemas.microsoft.com/office/powerpoint/2010/main" val="2171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70027-A921-5BE1-057A-254EE44E9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" r="39180" b="-1"/>
          <a:stretch/>
        </p:blipFill>
        <p:spPr>
          <a:xfrm>
            <a:off x="3534340" y="10"/>
            <a:ext cx="866851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8B8D605-62E7-D16E-9446-8253C40E0DB1}"/>
              </a:ext>
            </a:extLst>
          </p:cNvPr>
          <p:cNvSpPr txBox="1">
            <a:spLocks/>
          </p:cNvSpPr>
          <p:nvPr/>
        </p:nvSpPr>
        <p:spPr>
          <a:xfrm>
            <a:off x="709027" y="1277045"/>
            <a:ext cx="4383071" cy="5816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Global TBO Concept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AEC5-687D-2064-B0B9-842156B86439}"/>
              </a:ext>
            </a:extLst>
          </p:cNvPr>
          <p:cNvSpPr txBox="1">
            <a:spLocks/>
          </p:cNvSpPr>
          <p:nvPr/>
        </p:nvSpPr>
        <p:spPr>
          <a:xfrm>
            <a:off x="556627" y="2186498"/>
            <a:ext cx="4383071" cy="33944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Broad support from the 13th Air Navigation Conference (Montréal, 9-19 October 2018) 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Integrated in the Global Air Navigation Plan and Aviation System Block Upgrade Framework</a:t>
            </a:r>
          </a:p>
        </p:txBody>
      </p:sp>
    </p:spTree>
    <p:extLst>
      <p:ext uri="{BB962C8B-B14F-4D97-AF65-F5344CB8AC3E}">
        <p14:creationId xmlns:p14="http://schemas.microsoft.com/office/powerpoint/2010/main" val="28478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3" name="Rectangle 1082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6511078-1A25-E53B-C2C3-BCB1DAD57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r="6265" b="-3"/>
          <a:stretch>
            <a:fillRect/>
          </a:stretch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65E07FCE-EDC6-997C-BB0E-2E5839660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r="2" b="2"/>
          <a:stretch>
            <a:fillRect/>
          </a:stretch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12E89928-35E3-EE5F-6FF6-EBC202A05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>
            <a:fillRect/>
          </a:stretch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85" name="Freeform: Shape 1084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87" name="Freeform: Shape 1086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9" name="Rectangle 108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1" name="Rectangle 109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EF4CA1-F7B1-8C2E-2B14-CCD604A0529D}"/>
              </a:ext>
            </a:extLst>
          </p:cNvPr>
          <p:cNvSpPr txBox="1"/>
          <p:nvPr/>
        </p:nvSpPr>
        <p:spPr>
          <a:xfrm>
            <a:off x="705237" y="775060"/>
            <a:ext cx="2352967" cy="755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Needs of Airspace 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3C7C6-C10B-B0AC-578E-461AD5F444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236" r="2" b="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35BE803-6400-C3CB-F91B-39A62400495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44510" y="-9347717"/>
            <a:ext cx="6128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43AF62-F63A-F47A-589D-56DCB33428D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8442" y="-1612232"/>
            <a:ext cx="42447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F93B0B-E78C-D666-8D35-F47A18301E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201" y="2163093"/>
            <a:ext cx="3162899" cy="39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545" y="713035"/>
            <a:ext cx="10238509" cy="776287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Trajectory revision on AU initiative due to Weather conditions changes</a:t>
            </a:r>
            <a:br>
              <a:rPr lang="en-GB" sz="24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GB" sz="24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GB" sz="2400" i="1" dirty="0">
                <a:solidFill>
                  <a:srgbClr val="FF0000"/>
                </a:solidFill>
              </a:rPr>
            </a:br>
            <a:r>
              <a:rPr lang="en-GB" sz="2400" i="1" dirty="0"/>
              <a:t> 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103E6-FB87-446B-B369-84DD6AEA9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GB" altLang="en-US" dirty="0"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1489322"/>
            <a:ext cx="9012053" cy="4967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3518">
            <a:off x="1500513" y="2422367"/>
            <a:ext cx="854131" cy="8541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 rot="19326785">
            <a:off x="-260413" y="1471413"/>
            <a:ext cx="5261835" cy="13163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3600" dirty="0">
                <a:solidFill>
                  <a:srgbClr val="000000"/>
                </a:solidFill>
                <a:latin typeface="Arial"/>
              </a:rPr>
              <a:t>Flight efficiency </a:t>
            </a:r>
          </a:p>
          <a:p>
            <a:pPr algn="ctr" defTabSz="914377"/>
            <a:r>
              <a:rPr lang="en-GB" sz="3600" dirty="0">
                <a:solidFill>
                  <a:srgbClr val="000000"/>
                </a:solidFill>
                <a:latin typeface="Arial"/>
              </a:rPr>
              <a:t>through Flight Planning</a:t>
            </a:r>
          </a:p>
        </p:txBody>
      </p:sp>
    </p:spTree>
    <p:extLst>
      <p:ext uri="{BB962C8B-B14F-4D97-AF65-F5344CB8AC3E}">
        <p14:creationId xmlns:p14="http://schemas.microsoft.com/office/powerpoint/2010/main" val="270314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53" y="173736"/>
            <a:ext cx="4433798" cy="522127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Collaboration – Today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267" y="1512076"/>
            <a:ext cx="896451" cy="823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915" y="3201273"/>
            <a:ext cx="630781" cy="826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454"/>
          <a:stretch/>
        </p:blipFill>
        <p:spPr>
          <a:xfrm>
            <a:off x="8125284" y="3201273"/>
            <a:ext cx="644883" cy="82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497"/>
          <a:stretch/>
        </p:blipFill>
        <p:spPr>
          <a:xfrm>
            <a:off x="4989698" y="2749034"/>
            <a:ext cx="1224893" cy="1518430"/>
          </a:xfrm>
          <a:prstGeom prst="rect">
            <a:avLst/>
          </a:prstGeom>
        </p:spPr>
      </p:pic>
      <p:sp>
        <p:nvSpPr>
          <p:cNvPr id="13" name="Left-Right Arrow 10"/>
          <p:cNvSpPr/>
          <p:nvPr/>
        </p:nvSpPr>
        <p:spPr>
          <a:xfrm rot="18699402">
            <a:off x="7153711" y="4214239"/>
            <a:ext cx="958609" cy="267999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1"/>
          <p:cNvSpPr/>
          <p:nvPr/>
        </p:nvSpPr>
        <p:spPr>
          <a:xfrm rot="2201959">
            <a:off x="6202697" y="2419118"/>
            <a:ext cx="1997650" cy="235885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2"/>
          <p:cNvSpPr/>
          <p:nvPr/>
        </p:nvSpPr>
        <p:spPr>
          <a:xfrm>
            <a:off x="4927581" y="4790684"/>
            <a:ext cx="1526518" cy="268293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3"/>
          <p:cNvSpPr/>
          <p:nvPr/>
        </p:nvSpPr>
        <p:spPr>
          <a:xfrm rot="2565948">
            <a:off x="3331494" y="4314311"/>
            <a:ext cx="921178" cy="262071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4"/>
          <p:cNvSpPr/>
          <p:nvPr/>
        </p:nvSpPr>
        <p:spPr>
          <a:xfrm rot="19658996">
            <a:off x="3184618" y="2377610"/>
            <a:ext cx="1997650" cy="235885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62654" y="3353064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FOC Automation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82376" y="695863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Flight Deck Automation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30391" y="3359954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ATC Automation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06477" y="5471990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TFM Automation</a:t>
            </a:r>
          </a:p>
        </p:txBody>
      </p:sp>
      <p:cxnSp>
        <p:nvCxnSpPr>
          <p:cNvPr id="22" name="Elbow Connector 24"/>
          <p:cNvCxnSpPr>
            <a:stCxn id="18" idx="0"/>
            <a:endCxn id="19" idx="1"/>
          </p:cNvCxnSpPr>
          <p:nvPr/>
        </p:nvCxnSpPr>
        <p:spPr>
          <a:xfrm rot="5400000" flipH="1" flipV="1">
            <a:off x="2264858" y="535546"/>
            <a:ext cx="2395591" cy="3239446"/>
          </a:xfrm>
          <a:prstGeom prst="bentConnector2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6"/>
          <p:cNvCxnSpPr>
            <a:stCxn id="18" idx="2"/>
            <a:endCxn id="21" idx="1"/>
          </p:cNvCxnSpPr>
          <p:nvPr/>
        </p:nvCxnSpPr>
        <p:spPr>
          <a:xfrm rot="16200000" flipH="1">
            <a:off x="2546045" y="3173168"/>
            <a:ext cx="1857316" cy="3263547"/>
          </a:xfrm>
          <a:prstGeom prst="bentConnector2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9"/>
          <p:cNvCxnSpPr>
            <a:stCxn id="21" idx="3"/>
            <a:endCxn id="20" idx="2"/>
          </p:cNvCxnSpPr>
          <p:nvPr/>
        </p:nvCxnSpPr>
        <p:spPr>
          <a:xfrm flipV="1">
            <a:off x="6267029" y="3883174"/>
            <a:ext cx="3843638" cy="1850426"/>
          </a:xfrm>
          <a:prstGeom prst="bentConnector2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3"/>
            <a:endCxn id="20" idx="1"/>
          </p:cNvCxnSpPr>
          <p:nvPr/>
        </p:nvCxnSpPr>
        <p:spPr>
          <a:xfrm>
            <a:off x="8770167" y="3614676"/>
            <a:ext cx="760224" cy="68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36"/>
          <p:cNvCxnSpPr>
            <a:endCxn id="21" idx="0"/>
          </p:cNvCxnSpPr>
          <p:nvPr/>
        </p:nvCxnSpPr>
        <p:spPr>
          <a:xfrm rot="5400000">
            <a:off x="6155712" y="4756732"/>
            <a:ext cx="246300" cy="118421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38"/>
          <p:cNvCxnSpPr>
            <a:endCxn id="21" idx="0"/>
          </p:cNvCxnSpPr>
          <p:nvPr/>
        </p:nvCxnSpPr>
        <p:spPr>
          <a:xfrm rot="16200000" flipH="1">
            <a:off x="4983164" y="4768400"/>
            <a:ext cx="246299" cy="1160880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0"/>
            <a:endCxn id="19" idx="2"/>
          </p:cNvCxnSpPr>
          <p:nvPr/>
        </p:nvCxnSpPr>
        <p:spPr>
          <a:xfrm flipH="1" flipV="1">
            <a:off x="5662652" y="1219083"/>
            <a:ext cx="1841" cy="29299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1"/>
            <a:endCxn id="18" idx="3"/>
          </p:cNvCxnSpPr>
          <p:nvPr/>
        </p:nvCxnSpPr>
        <p:spPr>
          <a:xfrm flipH="1" flipV="1">
            <a:off x="2423206" y="3614674"/>
            <a:ext cx="422709" cy="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56860" y="4414052"/>
            <a:ext cx="1295394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Limited In-Flight Coordination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84662" y="4216163"/>
            <a:ext cx="909905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Plan not followed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70970" y="817805"/>
            <a:ext cx="923381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Imprecise execution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99173" y="2107789"/>
            <a:ext cx="1295394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Automation not Informed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33015" y="4873012"/>
            <a:ext cx="1708457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Disparate Plans in Automation</a:t>
            </a:r>
          </a:p>
        </p:txBody>
      </p:sp>
      <p:sp>
        <p:nvSpPr>
          <p:cNvPr id="35" name="Oval 34"/>
          <p:cNvSpPr/>
          <p:nvPr/>
        </p:nvSpPr>
        <p:spPr>
          <a:xfrm>
            <a:off x="8072846" y="3190846"/>
            <a:ext cx="88107" cy="7381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4873" y="4374736"/>
            <a:ext cx="713943" cy="8751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761" y="4359982"/>
            <a:ext cx="694046" cy="8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0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95" y="120438"/>
            <a:ext cx="6280806" cy="52322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Collaboration – Full TBO Environment</a:t>
            </a:r>
          </a:p>
        </p:txBody>
      </p:sp>
      <p:sp>
        <p:nvSpPr>
          <p:cNvPr id="7" name="Flowchart: Magnetic Disk 6"/>
          <p:cNvSpPr/>
          <p:nvPr/>
        </p:nvSpPr>
        <p:spPr>
          <a:xfrm>
            <a:off x="4630482" y="3080627"/>
            <a:ext cx="2596525" cy="1046435"/>
          </a:xfrm>
          <a:prstGeom prst="flowChartMagneticDisk">
            <a:avLst/>
          </a:prstGeom>
          <a:solidFill>
            <a:srgbClr val="C59EE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Shared plans, consistent trajectories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555" y="1723866"/>
            <a:ext cx="896451" cy="823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049" y="3386033"/>
            <a:ext cx="630781" cy="826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191" y="3391773"/>
            <a:ext cx="661106" cy="826805"/>
          </a:xfrm>
          <a:prstGeom prst="rect">
            <a:avLst/>
          </a:prstGeom>
        </p:spPr>
      </p:pic>
      <p:sp>
        <p:nvSpPr>
          <p:cNvPr id="13" name="Left-Right Arrow 60"/>
          <p:cNvSpPr/>
          <p:nvPr/>
        </p:nvSpPr>
        <p:spPr>
          <a:xfrm rot="18699402">
            <a:off x="7106840" y="4404739"/>
            <a:ext cx="958609" cy="267999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61"/>
          <p:cNvSpPr/>
          <p:nvPr/>
        </p:nvSpPr>
        <p:spPr>
          <a:xfrm rot="2201959">
            <a:off x="6155826" y="2609618"/>
            <a:ext cx="1997650" cy="235885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62"/>
          <p:cNvSpPr/>
          <p:nvPr/>
        </p:nvSpPr>
        <p:spPr>
          <a:xfrm>
            <a:off x="4880710" y="4981184"/>
            <a:ext cx="1526518" cy="268293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63"/>
          <p:cNvSpPr/>
          <p:nvPr/>
        </p:nvSpPr>
        <p:spPr>
          <a:xfrm rot="2565948">
            <a:off x="3284623" y="4504811"/>
            <a:ext cx="921178" cy="262071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64"/>
          <p:cNvSpPr/>
          <p:nvPr/>
        </p:nvSpPr>
        <p:spPr>
          <a:xfrm rot="19658996">
            <a:off x="3137747" y="2568110"/>
            <a:ext cx="1997650" cy="235885"/>
          </a:xfrm>
          <a:prstGeom prst="left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09597" y="3538480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FOC Automation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35505" y="886363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Flight Deck Automation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54692" y="3543564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ATC Automation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59606" y="5662490"/>
            <a:ext cx="1160552" cy="523220"/>
          </a:xfrm>
          <a:prstGeom prst="rect">
            <a:avLst/>
          </a:prstGeom>
          <a:solidFill>
            <a:srgbClr val="C59EE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dirty="0"/>
              <a:t>TFM Automation</a:t>
            </a:r>
          </a:p>
        </p:txBody>
      </p:sp>
      <p:cxnSp>
        <p:nvCxnSpPr>
          <p:cNvPr id="22" name="Straight Arrow Connector 21"/>
          <p:cNvCxnSpPr>
            <a:stCxn id="11" idx="3"/>
            <a:endCxn id="20" idx="1"/>
          </p:cNvCxnSpPr>
          <p:nvPr/>
        </p:nvCxnSpPr>
        <p:spPr>
          <a:xfrm flipV="1">
            <a:off x="8723297" y="3805174"/>
            <a:ext cx="731395" cy="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73"/>
          <p:cNvCxnSpPr>
            <a:endCxn id="21" idx="0"/>
          </p:cNvCxnSpPr>
          <p:nvPr/>
        </p:nvCxnSpPr>
        <p:spPr>
          <a:xfrm rot="5400000">
            <a:off x="6108841" y="4947232"/>
            <a:ext cx="246300" cy="1184217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74"/>
          <p:cNvCxnSpPr>
            <a:endCxn id="21" idx="0"/>
          </p:cNvCxnSpPr>
          <p:nvPr/>
        </p:nvCxnSpPr>
        <p:spPr>
          <a:xfrm rot="16200000" flipH="1">
            <a:off x="4936293" y="4958900"/>
            <a:ext cx="246299" cy="1160880"/>
          </a:xfrm>
          <a:prstGeom prst="bentConnector3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0"/>
            <a:endCxn id="19" idx="2"/>
          </p:cNvCxnSpPr>
          <p:nvPr/>
        </p:nvCxnSpPr>
        <p:spPr>
          <a:xfrm flipV="1">
            <a:off x="5615781" y="1409583"/>
            <a:ext cx="0" cy="31428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1"/>
            <a:endCxn id="18" idx="3"/>
          </p:cNvCxnSpPr>
          <p:nvPr/>
        </p:nvCxnSpPr>
        <p:spPr>
          <a:xfrm flipH="1">
            <a:off x="2370149" y="3799436"/>
            <a:ext cx="458900" cy="65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615781" y="2249111"/>
            <a:ext cx="1" cy="841636"/>
          </a:xfrm>
          <a:prstGeom prst="straightConnector1">
            <a:avLst/>
          </a:prstGeom>
          <a:ln w="57150">
            <a:solidFill>
              <a:srgbClr val="A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004625" y="3799436"/>
            <a:ext cx="653993" cy="1"/>
          </a:xfrm>
          <a:prstGeom prst="straightConnector1">
            <a:avLst/>
          </a:prstGeom>
          <a:ln w="38100">
            <a:solidFill>
              <a:srgbClr val="A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7206071" y="3799436"/>
            <a:ext cx="336538" cy="1"/>
          </a:xfrm>
          <a:prstGeom prst="straightConnector1">
            <a:avLst/>
          </a:prstGeom>
          <a:ln w="38100">
            <a:solidFill>
              <a:srgbClr val="A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639882" y="4127064"/>
            <a:ext cx="0" cy="664353"/>
          </a:xfrm>
          <a:prstGeom prst="straightConnector1">
            <a:avLst/>
          </a:prstGeom>
          <a:ln w="38100">
            <a:solidFill>
              <a:srgbClr val="A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104"/>
          <p:cNvCxnSpPr/>
          <p:nvPr/>
        </p:nvCxnSpPr>
        <p:spPr>
          <a:xfrm rot="16200000" flipH="1">
            <a:off x="6336893" y="4855162"/>
            <a:ext cx="475593" cy="644866"/>
          </a:xfrm>
          <a:prstGeom prst="bentConnector4">
            <a:avLst>
              <a:gd name="adj1" fmla="val -611"/>
              <a:gd name="adj2" fmla="val 9966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112"/>
          <p:cNvCxnSpPr/>
          <p:nvPr/>
        </p:nvCxnSpPr>
        <p:spPr>
          <a:xfrm rot="5400000">
            <a:off x="4527373" y="4908774"/>
            <a:ext cx="432357" cy="532947"/>
          </a:xfrm>
          <a:prstGeom prst="bentConnector4">
            <a:avLst>
              <a:gd name="adj1" fmla="val -611"/>
              <a:gd name="adj2" fmla="val 99668"/>
            </a:avLst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117"/>
          <p:cNvCxnSpPr/>
          <p:nvPr/>
        </p:nvCxnSpPr>
        <p:spPr>
          <a:xfrm>
            <a:off x="2188329" y="4226907"/>
            <a:ext cx="1816296" cy="1615093"/>
          </a:xfrm>
          <a:prstGeom prst="bentConnector3">
            <a:avLst>
              <a:gd name="adj1" fmla="val -344"/>
            </a:avLst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120"/>
          <p:cNvCxnSpPr/>
          <p:nvPr/>
        </p:nvCxnSpPr>
        <p:spPr>
          <a:xfrm rot="10800000" flipV="1">
            <a:off x="7141206" y="4293132"/>
            <a:ext cx="2705193" cy="1578523"/>
          </a:xfrm>
          <a:prstGeom prst="bentConnector3">
            <a:avLst>
              <a:gd name="adj1" fmla="val -233"/>
            </a:avLst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123"/>
          <p:cNvCxnSpPr/>
          <p:nvPr/>
        </p:nvCxnSpPr>
        <p:spPr>
          <a:xfrm rot="10800000">
            <a:off x="6062091" y="999977"/>
            <a:ext cx="3784309" cy="2376536"/>
          </a:xfrm>
          <a:prstGeom prst="bentConnector3">
            <a:avLst>
              <a:gd name="adj1" fmla="val -4"/>
            </a:avLst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128"/>
          <p:cNvCxnSpPr/>
          <p:nvPr/>
        </p:nvCxnSpPr>
        <p:spPr>
          <a:xfrm rot="10800000" flipH="1">
            <a:off x="2219442" y="1034952"/>
            <a:ext cx="2843207" cy="2376536"/>
          </a:xfrm>
          <a:prstGeom prst="bentConnector3">
            <a:avLst>
              <a:gd name="adj1" fmla="val -4"/>
            </a:avLst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851953" y="5861326"/>
            <a:ext cx="1509542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708278" y="4308706"/>
            <a:ext cx="1067071" cy="51077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Negotiated Trajectory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331118" y="1747827"/>
            <a:ext cx="1491390" cy="51077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Improved Control Precision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245296" y="2902374"/>
            <a:ext cx="1491390" cy="306467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Closed Trajectory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61495" y="1910701"/>
            <a:ext cx="1491390" cy="306467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Accurate Execution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008271" y="2734787"/>
            <a:ext cx="1131724" cy="51077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Automation Informed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05246" y="4371130"/>
            <a:ext cx="1067071" cy="51077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Trajectory Constraints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19389" y="4210846"/>
            <a:ext cx="1067071" cy="510778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dirty="0">
                <a:latin typeface="Calibri" panose="020F0502020204030204" pitchFamily="34" charset="0"/>
              </a:rPr>
              <a:t>Robust Solutions</a:t>
            </a:r>
          </a:p>
        </p:txBody>
      </p:sp>
      <p:sp>
        <p:nvSpPr>
          <p:cNvPr id="45" name="Oval 44"/>
          <p:cNvSpPr/>
          <p:nvPr/>
        </p:nvSpPr>
        <p:spPr>
          <a:xfrm>
            <a:off x="9452639" y="3320152"/>
            <a:ext cx="108040" cy="140598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001" y="4579750"/>
            <a:ext cx="713943" cy="8751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890" y="4550482"/>
            <a:ext cx="694046" cy="8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5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1189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00013 -0.1703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11953 -1.11111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15742 -0.0025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-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13438 0.0034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8281 -0.0030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00117 0.1166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58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00222 0.1034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5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00208 -0.12824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641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D28A3-B4BC-9FD5-C3F6-4DD88A375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539" y="4376360"/>
            <a:ext cx="2676430" cy="1498801"/>
          </a:xfrm>
          <a:prstGeom prst="rect">
            <a:avLst/>
          </a:prstGeom>
        </p:spPr>
      </p:pic>
      <p:pic>
        <p:nvPicPr>
          <p:cNvPr id="5" name="Picture 2" descr="The Art of Teaching Sharing to Your Kids - Mom365">
            <a:extLst>
              <a:ext uri="{FF2B5EF4-FFF2-40B4-BE49-F238E27FC236}">
                <a16:creationId xmlns:a16="http://schemas.microsoft.com/office/drawing/2014/main" id="{0CCD0EC8-D8BE-F751-CDFE-A7CFCFC6E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52" y="178505"/>
            <a:ext cx="2646302" cy="167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29F198-ED68-CCB6-8BF6-F08A84E47B94}"/>
              </a:ext>
            </a:extLst>
          </p:cNvPr>
          <p:cNvSpPr txBox="1"/>
          <p:nvPr/>
        </p:nvSpPr>
        <p:spPr>
          <a:xfrm>
            <a:off x="4102750" y="608817"/>
            <a:ext cx="176041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3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</a:t>
            </a:r>
            <a:endParaRPr lang="en-GB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7F5169D-7126-4BA9-FE0C-857AF1EC1015}"/>
              </a:ext>
            </a:extLst>
          </p:cNvPr>
          <p:cNvSpPr/>
          <p:nvPr/>
        </p:nvSpPr>
        <p:spPr>
          <a:xfrm>
            <a:off x="7507911" y="134988"/>
            <a:ext cx="3721263" cy="1197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Flight/Flow Information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for a Collaborative Environment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(FF-ICE)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CB63FE-19C0-A896-0592-C11836247CC9}"/>
              </a:ext>
            </a:extLst>
          </p:cNvPr>
          <p:cNvSpPr/>
          <p:nvPr/>
        </p:nvSpPr>
        <p:spPr>
          <a:xfrm>
            <a:off x="4303469" y="1656949"/>
            <a:ext cx="262046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3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MAINTAINING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00FD0C-658A-6FF9-EBDC-BABDFC68D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856" y="4140384"/>
            <a:ext cx="3082803" cy="173477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74FDCC-253C-32C5-0193-11263B877E28}"/>
              </a:ext>
            </a:extLst>
          </p:cNvPr>
          <p:cNvSpPr/>
          <p:nvPr/>
        </p:nvSpPr>
        <p:spPr>
          <a:xfrm>
            <a:off x="1338652" y="4697480"/>
            <a:ext cx="129394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3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2A5E6-B1B5-FA81-9B50-F186BF751286}"/>
              </a:ext>
            </a:extLst>
          </p:cNvPr>
          <p:cNvSpPr txBox="1"/>
          <p:nvPr/>
        </p:nvSpPr>
        <p:spPr>
          <a:xfrm>
            <a:off x="1068605" y="2766992"/>
            <a:ext cx="6068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F0"/>
                </a:solidFill>
              </a:rPr>
              <a:t>T</a:t>
            </a:r>
            <a:r>
              <a:rPr lang="en-GB" sz="3600" dirty="0"/>
              <a:t>rajectory </a:t>
            </a:r>
            <a:r>
              <a:rPr lang="en-GB" sz="3600" b="1" dirty="0">
                <a:solidFill>
                  <a:srgbClr val="00B0F0"/>
                </a:solidFill>
              </a:rPr>
              <a:t>B</a:t>
            </a:r>
            <a:r>
              <a:rPr lang="en-GB" sz="3600" dirty="0"/>
              <a:t>ased </a:t>
            </a:r>
            <a:r>
              <a:rPr lang="en-GB" sz="3600" b="1" dirty="0">
                <a:solidFill>
                  <a:srgbClr val="00B0F0"/>
                </a:solidFill>
              </a:rPr>
              <a:t>O</a:t>
            </a:r>
            <a:r>
              <a:rPr lang="en-GB" sz="3600" dirty="0"/>
              <a:t>perations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2B67E6-4E14-FB53-4974-F96F3F14D1BF}"/>
              </a:ext>
            </a:extLst>
          </p:cNvPr>
          <p:cNvSpPr txBox="1"/>
          <p:nvPr/>
        </p:nvSpPr>
        <p:spPr>
          <a:xfrm>
            <a:off x="7441791" y="6063916"/>
            <a:ext cx="4074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Connected Aircraft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11340C-AF32-68E6-9606-A97080451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895" y="1521151"/>
            <a:ext cx="4673720" cy="26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6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1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ICAO Colour Palette">
      <a:dk1>
        <a:sysClr val="windowText" lastClr="000000"/>
      </a:dk1>
      <a:lt1>
        <a:sysClr val="window" lastClr="FFFFFF"/>
      </a:lt1>
      <a:dk2>
        <a:srgbClr val="0055A5"/>
      </a:dk2>
      <a:lt2>
        <a:srgbClr val="8C99A1"/>
      </a:lt2>
      <a:accent1>
        <a:srgbClr val="289DD8"/>
      </a:accent1>
      <a:accent2>
        <a:srgbClr val="F58220"/>
      </a:accent2>
      <a:accent3>
        <a:srgbClr val="A74233"/>
      </a:accent3>
      <a:accent4>
        <a:srgbClr val="FAA61A"/>
      </a:accent4>
      <a:accent5>
        <a:srgbClr val="008739"/>
      </a:accent5>
      <a:accent6>
        <a:srgbClr val="A6CE39"/>
      </a:accent6>
      <a:hlink>
        <a:srgbClr val="A00064"/>
      </a:hlink>
      <a:folHlink>
        <a:srgbClr val="E6A7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5415DB041069498E5028C54011C177" ma:contentTypeVersion="1" ma:contentTypeDescription="Create a new document." ma:contentTypeScope="" ma:versionID="25aad04f76d923cff1873a9221965cdf">
  <xsd:schema xmlns:xsd="http://www.w3.org/2001/XMLSchema" xmlns:xs="http://www.w3.org/2001/XMLSchema" xmlns:p="http://schemas.microsoft.com/office/2006/metadata/properties" xmlns:ns2="7b0ce932-0cfe-456f-8102-1a6bc8116a95" targetNamespace="http://schemas.microsoft.com/office/2006/metadata/properties" ma:root="true" ma:fieldsID="d189badd3c57ce00945aad306510860a" ns2:_="">
    <xsd:import namespace="7b0ce932-0cfe-456f-8102-1a6bc8116a9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0ce932-0cfe-456f-8102-1a6bc8116a9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b0ce932-0cfe-456f-8102-1a6bc8116a95" xsi:nil="true"/>
    <_dlc_DocIdUrl xmlns="7b0ce932-0cfe-456f-8102-1a6bc8116a95">
      <Url xsi:nil="true"/>
      <Description xsi:nil="true"/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A1B008-BDF3-472D-9665-6B68907235C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DA99D94-E247-47EF-99EA-1AFB29B970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0ce932-0cfe-456f-8102-1a6bc8116a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499E38-7BA3-465B-8BCA-AB8B009A6BC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7b0ce932-0cfe-456f-8102-1a6bc8116a95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2B3792C9-60AC-45FF-BD69-60FB5F2FA6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9032</TotalTime>
  <Words>916</Words>
  <Application>Microsoft Office PowerPoint</Application>
  <PresentationFormat>Widescreen</PresentationFormat>
  <Paragraphs>325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Rockwell Condensed</vt:lpstr>
      <vt:lpstr>Verdana</vt:lpstr>
      <vt:lpstr>Wingdings</vt:lpstr>
      <vt:lpstr>Office Theme</vt:lpstr>
      <vt:lpstr>PowerPoint Presentation</vt:lpstr>
      <vt:lpstr>Global Air Traffic Management Operational Concept (Doc 9854)</vt:lpstr>
      <vt:lpstr>Global Air Traffic Management Operational Concept (Doc 9854)</vt:lpstr>
      <vt:lpstr>PowerPoint Presentation</vt:lpstr>
      <vt:lpstr>PowerPoint Presentation</vt:lpstr>
      <vt:lpstr>Trajectory revision on AU initiative due to Weather conditions changes     </vt:lpstr>
      <vt:lpstr>Collaboration – Today</vt:lpstr>
      <vt:lpstr>Collaboration – Full TBO Environment</vt:lpstr>
      <vt:lpstr>PowerPoint Presentation</vt:lpstr>
      <vt:lpstr>PowerPoint Presentation</vt:lpstr>
      <vt:lpstr>Framework</vt:lpstr>
      <vt:lpstr>Incorporation of ATFM</vt:lpstr>
      <vt:lpstr>TBO Enablers</vt:lpstr>
      <vt:lpstr>TBO Capability Evolution</vt:lpstr>
      <vt:lpstr>PowerPoint Presentation</vt:lpstr>
      <vt:lpstr>PowerPoint Presentation</vt:lpstr>
      <vt:lpstr>Ongoing TBO work of ICAO (1/2)</vt:lpstr>
      <vt:lpstr>Ongoing TBO work of ICAO (2/2)</vt:lpstr>
      <vt:lpstr>Trajectory Based Operations, the Paradigm Change Transformation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Atallah, Cynthia</dc:creator>
  <cp:lastModifiedBy>Perrine Lumen</cp:lastModifiedBy>
  <cp:revision>247</cp:revision>
  <dcterms:created xsi:type="dcterms:W3CDTF">2020-01-08T15:21:02Z</dcterms:created>
  <dcterms:modified xsi:type="dcterms:W3CDTF">2024-05-30T09:35:11Z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0x010100DE5415DB041069498E5028C54011C177</vt:lpwstr>
  </property>
  <property fmtid="{D5CDD505-2E9C-101B-9397-08002B2CF9AE}" pid="3" name="_dlc_DocIdItemGuid">
    <vt:lpwstr>857c009f-6c44-47e2-b2a4-0d46ae252d27</vt:lpwstr>
  </property>
</Properties>
</file>