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9" r:id="rId4"/>
    <p:sldId id="314" r:id="rId5"/>
    <p:sldId id="315" r:id="rId6"/>
    <p:sldId id="264" r:id="rId7"/>
    <p:sldId id="266" r:id="rId8"/>
    <p:sldId id="310" r:id="rId9"/>
    <p:sldId id="316" r:id="rId10"/>
    <p:sldId id="307" r:id="rId11"/>
    <p:sldId id="317" r:id="rId12"/>
  </p:sldIdLst>
  <p:sldSz cx="12195175" cy="6859588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146" autoAdjust="0"/>
  </p:normalViewPr>
  <p:slideViewPr>
    <p:cSldViewPr>
      <p:cViewPr varScale="1">
        <p:scale>
          <a:sx n="97" d="100"/>
          <a:sy n="97" d="100"/>
        </p:scale>
        <p:origin x="1056" y="90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503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4CAD8F6-FF7C-447F-A91D-4FA7CFC9C0C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19006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503" y="9719006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18.03.2021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93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0352-9537-4988-B9B0-909ED5BA44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8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64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19" y="1826048"/>
            <a:ext cx="10518338" cy="4241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86385" y="6357822"/>
            <a:ext cx="4669138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BE" dirty="0" err="1"/>
              <a:t>Footer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 flipH="1">
            <a:off x="11356756" y="6357822"/>
            <a:ext cx="56582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49914AAD-F1A8-4E19-BB8D-AF4E3BDB0EEE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  <p:sldLayoutId id="214748366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837512" y="1053530"/>
            <a:ext cx="10864800" cy="1152128"/>
          </a:xfrm>
        </p:spPr>
        <p:txBody>
          <a:bodyPr/>
          <a:lstStyle/>
          <a:p>
            <a:pPr algn="ctr"/>
            <a:r>
              <a:rPr lang="en-GB" dirty="0"/>
              <a:t>Automatic Speech Recognition for ATCo Support</a:t>
            </a:r>
            <a:br>
              <a:rPr lang="en-GB" dirty="0"/>
            </a:br>
            <a:r>
              <a:rPr lang="en-GB" sz="2000" b="0" dirty="0"/>
              <a:t>An application of </a:t>
            </a:r>
            <a:r>
              <a:rPr lang="en-GB" sz="2000" dirty="0"/>
              <a:t>Artificial Intelligence</a:t>
            </a:r>
            <a:r>
              <a:rPr lang="en-GB" sz="2000" b="0" dirty="0"/>
              <a:t> </a:t>
            </a:r>
            <a:r>
              <a:rPr lang="en-GB" sz="2000" b="0" dirty="0">
                <a:sym typeface="Calibri"/>
              </a:rPr>
              <a:t> and its steps from </a:t>
            </a:r>
            <a:br>
              <a:rPr lang="en-GB" sz="2000" b="0" dirty="0">
                <a:sym typeface="Calibri"/>
              </a:rPr>
            </a:br>
            <a:r>
              <a:rPr lang="en-GB" sz="2000" b="0" dirty="0">
                <a:sym typeface="Calibri"/>
              </a:rPr>
              <a:t>the I</a:t>
            </a:r>
            <a:r>
              <a:rPr lang="en-GB" sz="2000" dirty="0">
                <a:sym typeface="Calibri"/>
              </a:rPr>
              <a:t>dea</a:t>
            </a:r>
            <a:r>
              <a:rPr lang="en-GB" sz="2000" b="0" dirty="0">
                <a:sym typeface="Calibri"/>
              </a:rPr>
              <a:t> to </a:t>
            </a:r>
            <a:r>
              <a:rPr lang="en-GB" sz="2000" dirty="0">
                <a:sym typeface="Calibri"/>
              </a:rPr>
              <a:t>Exploratory Research </a:t>
            </a:r>
            <a:r>
              <a:rPr lang="en-GB" sz="2000" b="0" dirty="0">
                <a:sym typeface="Calibri"/>
              </a:rPr>
              <a:t>to </a:t>
            </a:r>
            <a:r>
              <a:rPr lang="en-GB" sz="2000" dirty="0">
                <a:sym typeface="Calibri"/>
              </a:rPr>
              <a:t>Industrial Research</a:t>
            </a:r>
            <a:br>
              <a:rPr lang="en-GB" sz="2000" b="0" dirty="0"/>
            </a:br>
            <a:endParaRPr lang="en-GB" sz="2000" b="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837512" y="2853794"/>
            <a:ext cx="6412203" cy="2520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b="1" noProof="1"/>
              <a:t>Hon. Prof. Dr. Hartmut Helmke, 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GB" sz="2800" b="1" noProof="1"/>
              <a:t>German Aerospace Center, DLR</a:t>
            </a:r>
            <a:br>
              <a:rPr lang="en-GB" b="1" noProof="1"/>
            </a:br>
            <a:r>
              <a:rPr lang="en-GB" sz="2000" b="1" noProof="1"/>
              <a:t>Project Lead of AcListant®, </a:t>
            </a:r>
            <a:br>
              <a:rPr lang="en-GB" sz="2000" b="1" noProof="1"/>
            </a:br>
            <a:r>
              <a:rPr lang="en-GB" sz="2000" b="1" noProof="1"/>
              <a:t>AcListant®-Strips, </a:t>
            </a:r>
            <a:br>
              <a:rPr lang="en-GB" sz="2000" b="1" noProof="1"/>
            </a:br>
            <a:r>
              <a:rPr lang="en-GB" sz="2000" b="1" noProof="1"/>
              <a:t>PJ.16-04-ASR-W1, </a:t>
            </a:r>
            <a:br>
              <a:rPr lang="en-GB" sz="2000" b="1" noProof="1"/>
            </a:br>
            <a:r>
              <a:rPr lang="en-GB" sz="2000" b="1" noProof="1"/>
              <a:t>MALORCA, HAAWAII</a:t>
            </a:r>
            <a:endParaRPr lang="en-GB" noProof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178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76178FD-2FE7-4FAB-A1F7-FC1D6BE35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/>
              <a:t>How many training data is used by Google for training their speech recognizer? </a:t>
            </a:r>
            <a:br>
              <a:rPr lang="en-GB" sz="44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121A7C-3B08-421B-87F1-925616C98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E537E6-F965-40D3-B4E6-6643BC246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2BA73540-32DF-47FB-82B1-1CAB760FBF0E}"/>
              </a:ext>
            </a:extLst>
          </p:cNvPr>
          <p:cNvSpPr txBox="1">
            <a:spLocks/>
          </p:cNvSpPr>
          <p:nvPr/>
        </p:nvSpPr>
        <p:spPr bwMode="auto">
          <a:xfrm>
            <a:off x="1417067" y="3213770"/>
            <a:ext cx="29472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038350" algn="l"/>
              </a:tabLst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GB" sz="1800" dirty="0"/>
              <a:t>300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30,000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300,000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3,000,000 hours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647FCF-BE4C-48DE-8B49-DEFD68D4EED2}"/>
              </a:ext>
            </a:extLst>
          </p:cNvPr>
          <p:cNvSpPr/>
          <p:nvPr/>
        </p:nvSpPr>
        <p:spPr>
          <a:xfrm>
            <a:off x="4026311" y="2993709"/>
            <a:ext cx="5455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Frutiger-Light"/>
              </a:rPr>
              <a:t>Google has used </a:t>
            </a:r>
            <a:r>
              <a:rPr lang="en-US" dirty="0">
                <a:solidFill>
                  <a:srgbClr val="FF0000"/>
                </a:solidFill>
                <a:latin typeface="Frutiger-Light"/>
              </a:rPr>
              <a:t>13,000</a:t>
            </a:r>
            <a:r>
              <a:rPr lang="en-US" dirty="0">
                <a:solidFill>
                  <a:srgbClr val="000000"/>
                </a:solidFill>
                <a:latin typeface="Frutiger-Light"/>
              </a:rPr>
              <a:t> times more training data than </a:t>
            </a:r>
            <a:br>
              <a:rPr lang="en-US" dirty="0">
                <a:solidFill>
                  <a:srgbClr val="000000"/>
                </a:solidFill>
                <a:latin typeface="Frutiger-Light"/>
              </a:rPr>
            </a:br>
            <a:r>
              <a:rPr lang="en-US" dirty="0">
                <a:solidFill>
                  <a:srgbClr val="000000"/>
                </a:solidFill>
                <a:latin typeface="Frutiger-Light"/>
              </a:rPr>
              <a:t>MALORCA for Vienna resp. Prague</a:t>
            </a:r>
          </a:p>
          <a:p>
            <a:r>
              <a:rPr lang="en-US" dirty="0">
                <a:solidFill>
                  <a:srgbClr val="000000"/>
                </a:solidFill>
                <a:latin typeface="Frutiger-Light"/>
              </a:rPr>
              <a:t>(300,000 versus 22 hours).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9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76178FD-2FE7-4FAB-A1F7-FC1D6BE35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/>
              <a:t>How many training data is used by Google for training their speech recognizer? </a:t>
            </a:r>
            <a:br>
              <a:rPr lang="en-GB" sz="44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121A7C-3B08-421B-87F1-925616C98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E537E6-F965-40D3-B4E6-6643BC246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2BA73540-32DF-47FB-82B1-1CAB760FBF0E}"/>
              </a:ext>
            </a:extLst>
          </p:cNvPr>
          <p:cNvSpPr txBox="1">
            <a:spLocks/>
          </p:cNvSpPr>
          <p:nvPr/>
        </p:nvSpPr>
        <p:spPr bwMode="auto">
          <a:xfrm>
            <a:off x="1417067" y="3213770"/>
            <a:ext cx="29472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038350" algn="l"/>
              </a:tabLst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GB" sz="1800" dirty="0"/>
              <a:t>300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30,000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300,000 hours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3,000,000 hours</a:t>
            </a:r>
          </a:p>
        </p:txBody>
      </p:sp>
    </p:spTree>
    <p:extLst>
      <p:ext uri="{BB962C8B-B14F-4D97-AF65-F5344CB8AC3E}">
        <p14:creationId xmlns:p14="http://schemas.microsoft.com/office/powerpoint/2010/main" val="14321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408B7-E9D0-4732-91FE-3F64BEE0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Artificial Intelligence?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6BE15D-8040-4020-92FE-0567B7464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738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“Artificial Intelligence is the development of computer systems that are able to perform tasks that would require </a:t>
            </a:r>
            <a:r>
              <a:rPr lang="en-US" b="1" i="1" dirty="0"/>
              <a:t>human intelligence</a:t>
            </a:r>
            <a:r>
              <a:rPr lang="en-US" i="1" dirty="0"/>
              <a:t>” </a:t>
            </a:r>
            <a:r>
              <a:rPr lang="en-US" dirty="0" err="1"/>
              <a:t>Schetinin</a:t>
            </a:r>
            <a:r>
              <a:rPr lang="en-US" dirty="0"/>
              <a:t> et al. (2018) </a:t>
            </a:r>
            <a:br>
              <a:rPr lang="en-US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28E397-9665-47EC-B0A8-993532CF6F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D7AD9B-0DA2-471B-8BBD-6FCDFCE2C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ED34A88-FA87-4B7F-B93D-2DB1CCF542F7}"/>
              </a:ext>
            </a:extLst>
          </p:cNvPr>
          <p:cNvSpPr txBox="1">
            <a:spLocks/>
          </p:cNvSpPr>
          <p:nvPr/>
        </p:nvSpPr>
        <p:spPr bwMode="auto">
          <a:xfrm>
            <a:off x="485999" y="2362558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In 1940s / 1950s a system </a:t>
            </a:r>
            <a:r>
              <a:rPr lang="en-US" b="1" dirty="0"/>
              <a:t>multiplying numbers </a:t>
            </a:r>
            <a:r>
              <a:rPr lang="en-US" dirty="0"/>
              <a:t>faster than a human was intelligent.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During the 1980s / 1990s: it was </a:t>
            </a:r>
            <a:r>
              <a:rPr lang="en-US" b="1" dirty="0"/>
              <a:t>chess playing.</a:t>
            </a:r>
            <a:br>
              <a:rPr lang="en-US" dirty="0"/>
            </a:b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EC2D9D1-3EA2-4C79-ADDB-B4AE57F1318A}"/>
              </a:ext>
            </a:extLst>
          </p:cNvPr>
          <p:cNvSpPr txBox="1">
            <a:spLocks/>
          </p:cNvSpPr>
          <p:nvPr/>
        </p:nvSpPr>
        <p:spPr bwMode="auto">
          <a:xfrm>
            <a:off x="483467" y="3133916"/>
            <a:ext cx="11221200" cy="36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Now, we think autonomous cars or zero-person-cockpits are intelligent systems.</a:t>
            </a:r>
            <a:br>
              <a:rPr lang="en-US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65185C-024F-4A4E-9B68-3EC67C6D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5" y="3789834"/>
            <a:ext cx="3838575" cy="229552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712EE19-20AC-4CE6-B1E4-4EFCA1F7D671}"/>
              </a:ext>
            </a:extLst>
          </p:cNvPr>
          <p:cNvSpPr txBox="1">
            <a:spLocks/>
          </p:cNvSpPr>
          <p:nvPr/>
        </p:nvSpPr>
        <p:spPr bwMode="auto">
          <a:xfrm>
            <a:off x="5377507" y="4569710"/>
            <a:ext cx="1296144" cy="36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Turing-Test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7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257076AA-1C7A-43A2-A364-360FF6A331DE}"/>
              </a:ext>
            </a:extLst>
          </p:cNvPr>
          <p:cNvSpPr/>
          <p:nvPr/>
        </p:nvSpPr>
        <p:spPr>
          <a:xfrm>
            <a:off x="336947" y="621482"/>
            <a:ext cx="9433048" cy="523185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7B8B53-09CA-4375-91D8-00C584F0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Application Areas of </a:t>
            </a:r>
            <a:br>
              <a:rPr lang="en-GB" dirty="0"/>
            </a:br>
            <a:r>
              <a:rPr lang="en-GB" dirty="0"/>
              <a:t>Artificial Intelligence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6E63B8-2092-4E02-AAEB-21C7A4061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19" y="947319"/>
            <a:ext cx="1939179" cy="32682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Computer Vision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D010BF-40AA-4ED6-AF04-F4EA097887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9D6CBC-8C5E-4C90-8EC8-C9A3F7F367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2FFC1EA-408F-4A21-A691-AD673E9FD5BC}"/>
              </a:ext>
            </a:extLst>
          </p:cNvPr>
          <p:cNvSpPr txBox="1">
            <a:spLocks/>
          </p:cNvSpPr>
          <p:nvPr/>
        </p:nvSpPr>
        <p:spPr bwMode="auto">
          <a:xfrm>
            <a:off x="1876790" y="1266977"/>
            <a:ext cx="1939179" cy="6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/>
              <a:t>Natural Language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dirty="0"/>
              <a:t>Processing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3CB6473-2EA7-43F0-B6E3-972B19440DAD}"/>
              </a:ext>
            </a:extLst>
          </p:cNvPr>
          <p:cNvSpPr txBox="1">
            <a:spLocks/>
          </p:cNvSpPr>
          <p:nvPr/>
        </p:nvSpPr>
        <p:spPr bwMode="auto">
          <a:xfrm>
            <a:off x="364157" y="2829006"/>
            <a:ext cx="1939179" cy="95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Automatic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Speech Recognition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47C3660-E9E8-423D-9B1A-20331817EBD7}"/>
              </a:ext>
            </a:extLst>
          </p:cNvPr>
          <p:cNvSpPr txBox="1">
            <a:spLocks/>
          </p:cNvSpPr>
          <p:nvPr/>
        </p:nvSpPr>
        <p:spPr bwMode="auto">
          <a:xfrm>
            <a:off x="7575369" y="1959402"/>
            <a:ext cx="1939179" cy="3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Robotics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4F8664-D201-4F7E-94AE-7F78B09580A9}"/>
              </a:ext>
            </a:extLst>
          </p:cNvPr>
          <p:cNvSpPr txBox="1">
            <a:spLocks/>
          </p:cNvSpPr>
          <p:nvPr/>
        </p:nvSpPr>
        <p:spPr bwMode="auto">
          <a:xfrm>
            <a:off x="2340387" y="4980373"/>
            <a:ext cx="2908768" cy="3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Planning &amp; Optimization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2B77A07-7465-44F4-A92D-7B9EE802BAF6}"/>
              </a:ext>
            </a:extLst>
          </p:cNvPr>
          <p:cNvSpPr txBox="1">
            <a:spLocks/>
          </p:cNvSpPr>
          <p:nvPr/>
        </p:nvSpPr>
        <p:spPr bwMode="auto">
          <a:xfrm>
            <a:off x="6370508" y="4710693"/>
            <a:ext cx="1939179" cy="3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Expert Systems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2DA5A40-662B-42C1-9812-FE7D5748B44D}"/>
              </a:ext>
            </a:extLst>
          </p:cNvPr>
          <p:cNvSpPr/>
          <p:nvPr/>
        </p:nvSpPr>
        <p:spPr>
          <a:xfrm>
            <a:off x="2657264" y="1460854"/>
            <a:ext cx="4952491" cy="34401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18E350-A42F-4C89-AB71-5EDBF32B7188}"/>
              </a:ext>
            </a:extLst>
          </p:cNvPr>
          <p:cNvSpPr txBox="1">
            <a:spLocks/>
          </p:cNvSpPr>
          <p:nvPr/>
        </p:nvSpPr>
        <p:spPr bwMode="auto">
          <a:xfrm>
            <a:off x="4234679" y="1741542"/>
            <a:ext cx="2135829" cy="32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u="sng" dirty="0"/>
              <a:t>Machine Learning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1958784-7D17-4AA3-BE8B-CF1C3AC1C9FA}"/>
              </a:ext>
            </a:extLst>
          </p:cNvPr>
          <p:cNvSpPr/>
          <p:nvPr/>
        </p:nvSpPr>
        <p:spPr>
          <a:xfrm>
            <a:off x="3815969" y="2612982"/>
            <a:ext cx="3001698" cy="15490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7A14CBF0-D75C-44FE-A345-C5E7784018A4}"/>
              </a:ext>
            </a:extLst>
          </p:cNvPr>
          <p:cNvSpPr txBox="1">
            <a:spLocks/>
          </p:cNvSpPr>
          <p:nvPr/>
        </p:nvSpPr>
        <p:spPr bwMode="auto">
          <a:xfrm>
            <a:off x="4009355" y="3222260"/>
            <a:ext cx="2592288" cy="32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(Deep) Neural Networks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529FFC9-14D6-4EAF-A894-D705F7633817}"/>
              </a:ext>
            </a:extLst>
          </p:cNvPr>
          <p:cNvSpPr txBox="1">
            <a:spLocks/>
          </p:cNvSpPr>
          <p:nvPr/>
        </p:nvSpPr>
        <p:spPr bwMode="auto">
          <a:xfrm>
            <a:off x="2543895" y="2440417"/>
            <a:ext cx="1939179" cy="6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Supervised Learning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B24F0492-EC90-42B4-BFF5-20DD2BFB1514}"/>
              </a:ext>
            </a:extLst>
          </p:cNvPr>
          <p:cNvSpPr txBox="1">
            <a:spLocks/>
          </p:cNvSpPr>
          <p:nvPr/>
        </p:nvSpPr>
        <p:spPr bwMode="auto">
          <a:xfrm>
            <a:off x="4420938" y="2151373"/>
            <a:ext cx="2750657" cy="38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Unsupervised Learning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8186E9E9-C5F6-4E1E-812D-27363267ADC4}"/>
              </a:ext>
            </a:extLst>
          </p:cNvPr>
          <p:cNvSpPr txBox="1">
            <a:spLocks/>
          </p:cNvSpPr>
          <p:nvPr/>
        </p:nvSpPr>
        <p:spPr bwMode="auto">
          <a:xfrm>
            <a:off x="3426083" y="4175742"/>
            <a:ext cx="3535600" cy="6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Reinforcement Learning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1FDE4A51-8F24-4E04-B5C0-826A52B81D44}"/>
              </a:ext>
            </a:extLst>
          </p:cNvPr>
          <p:cNvSpPr txBox="1">
            <a:spLocks/>
          </p:cNvSpPr>
          <p:nvPr/>
        </p:nvSpPr>
        <p:spPr bwMode="auto">
          <a:xfrm>
            <a:off x="7713504" y="2964114"/>
            <a:ext cx="1939179" cy="58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Behaviour Prediction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0A51447-4F48-47D7-9920-96F542291520}"/>
              </a:ext>
            </a:extLst>
          </p:cNvPr>
          <p:cNvSpPr txBox="1">
            <a:spLocks/>
          </p:cNvSpPr>
          <p:nvPr/>
        </p:nvSpPr>
        <p:spPr bwMode="auto">
          <a:xfrm>
            <a:off x="8002015" y="5433705"/>
            <a:ext cx="2736582" cy="58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>
                <a:solidFill>
                  <a:srgbClr val="FF0000"/>
                </a:solidFill>
              </a:rPr>
              <a:t>DLR Applications with respect to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374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8" grpId="0"/>
      <p:bldP spid="9" grpId="0"/>
      <p:bldP spid="10" grpId="0"/>
      <p:bldP spid="11" grpId="0"/>
      <p:bldP spid="1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70" y="107976"/>
            <a:ext cx="10518034" cy="1325870"/>
          </a:xfrm>
        </p:spPr>
        <p:txBody>
          <a:bodyPr/>
          <a:lstStyle/>
          <a:p>
            <a:pPr algn="ctr"/>
            <a:r>
              <a:rPr lang="en-GB" dirty="0"/>
              <a:t>Automatic Speech Recognition &amp; Understanding </a:t>
            </a:r>
            <a:br>
              <a:rPr lang="en-GB" dirty="0"/>
            </a:br>
            <a:r>
              <a:rPr lang="en-GB" dirty="0"/>
              <a:t>for Air Traffic Management Applications</a:t>
            </a:r>
          </a:p>
        </p:txBody>
      </p:sp>
      <p:cxnSp>
        <p:nvCxnSpPr>
          <p:cNvPr id="13" name="Gerade Verbindung 173"/>
          <p:cNvCxnSpPr>
            <a:stCxn id="20" idx="2"/>
            <a:endCxn id="19" idx="0"/>
          </p:cNvCxnSpPr>
          <p:nvPr/>
        </p:nvCxnSpPr>
        <p:spPr bwMode="auto">
          <a:xfrm rot="5400000">
            <a:off x="4616774" y="2677025"/>
            <a:ext cx="572017" cy="1816797"/>
          </a:xfrm>
          <a:prstGeom prst="bentConnector3">
            <a:avLst>
              <a:gd name="adj1" fmla="val 50000"/>
            </a:avLst>
          </a:prstGeom>
          <a:noFill/>
          <a:ln w="28575" cap="sq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4945" r="7027" b="8212"/>
          <a:stretch/>
        </p:blipFill>
        <p:spPr bwMode="auto">
          <a:xfrm>
            <a:off x="8455719" y="2793761"/>
            <a:ext cx="530359" cy="52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hape 172"/>
          <p:cNvSpPr/>
          <p:nvPr/>
        </p:nvSpPr>
        <p:spPr>
          <a:xfrm>
            <a:off x="4646797" y="2818476"/>
            <a:ext cx="2328765" cy="480938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6" tIns="91446" rIns="91446" bIns="91446" anchor="ctr" anchorCtr="0">
            <a:no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cs typeface="Arial"/>
              </a:rPr>
              <a:t>Command Prediction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1526393" y="3871432"/>
            <a:ext cx="3923122" cy="2039413"/>
            <a:chOff x="1525863" y="3870535"/>
            <a:chExt cx="3922214" cy="2038941"/>
          </a:xfrm>
        </p:grpSpPr>
        <p:cxnSp>
          <p:nvCxnSpPr>
            <p:cNvPr id="12" name="Gerade Verbindung 11"/>
            <p:cNvCxnSpPr>
              <a:stCxn id="18" idx="3"/>
              <a:endCxn id="19" idx="1"/>
            </p:cNvCxnSpPr>
            <p:nvPr/>
          </p:nvCxnSpPr>
          <p:spPr bwMode="auto">
            <a:xfrm flipV="1">
              <a:off x="2980978" y="4151260"/>
              <a:ext cx="360040" cy="1"/>
            </a:xfrm>
            <a:prstGeom prst="line">
              <a:avLst/>
            </a:prstGeom>
            <a:noFill/>
            <a:ln w="28575" cap="sq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>
              <a:cxnSpLocks/>
            </p:cNvCxnSpPr>
            <p:nvPr/>
          </p:nvCxnSpPr>
          <p:spPr>
            <a:xfrm flipH="1">
              <a:off x="1530956" y="4426107"/>
              <a:ext cx="1810061" cy="84306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Gerade Verbindung 14"/>
            <p:cNvCxnSpPr>
              <a:cxnSpLocks/>
            </p:cNvCxnSpPr>
            <p:nvPr/>
          </p:nvCxnSpPr>
          <p:spPr>
            <a:xfrm>
              <a:off x="4645544" y="4426107"/>
              <a:ext cx="802533" cy="83718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Shape 172"/>
            <p:cNvSpPr/>
            <p:nvPr/>
          </p:nvSpPr>
          <p:spPr>
            <a:xfrm>
              <a:off x="3341018" y="3870535"/>
              <a:ext cx="1304528" cy="56145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46" tIns="91446" rIns="91446" bIns="91446" anchor="ctr" anchorCtr="0"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cs typeface="Arial"/>
                </a:rPr>
                <a:t>Concept Recognition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25863" y="5263295"/>
              <a:ext cx="3922214" cy="64618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en-GB" noProof="1">
                  <a:solidFill>
                    <a:srgbClr val="FF0000"/>
                  </a:solidFill>
                  <a:cs typeface="Arial"/>
                </a:rPr>
                <a:t>THY5KJ </a:t>
              </a:r>
              <a:r>
                <a:rPr lang="en-GB" noProof="1">
                  <a:solidFill>
                    <a:srgbClr val="0070C0"/>
                  </a:solidFill>
                  <a:cs typeface="Arial"/>
                </a:rPr>
                <a:t>REDUCE 160 none OR_GREATER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noProof="1">
                  <a:solidFill>
                    <a:srgbClr val="FF0000"/>
                  </a:solidFill>
                  <a:cs typeface="Arial"/>
                </a:rPr>
                <a:t>THY5KJ </a:t>
              </a:r>
              <a:r>
                <a:rPr lang="en-GB" noProof="1">
                  <a:solidFill>
                    <a:srgbClr val="00B050"/>
                  </a:solidFill>
                  <a:cs typeface="Arial"/>
                </a:rPr>
                <a:t>DESCEND 3000 ft</a:t>
              </a:r>
            </a:p>
          </p:txBody>
        </p:sp>
      </p:grpSp>
      <p:cxnSp>
        <p:nvCxnSpPr>
          <p:cNvPr id="22" name="Gewinkelte Verbindung 126"/>
          <p:cNvCxnSpPr>
            <a:stCxn id="16" idx="1"/>
            <a:endCxn id="20" idx="3"/>
          </p:cNvCxnSpPr>
          <p:nvPr/>
        </p:nvCxnSpPr>
        <p:spPr bwMode="auto">
          <a:xfrm flipH="1">
            <a:off x="6975562" y="3058743"/>
            <a:ext cx="1480157" cy="202"/>
          </a:xfrm>
          <a:prstGeom prst="straightConnector1">
            <a:avLst/>
          </a:prstGeom>
          <a:noFill/>
          <a:ln w="28575" cap="sq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uppieren 6"/>
          <p:cNvGrpSpPr/>
          <p:nvPr/>
        </p:nvGrpSpPr>
        <p:grpSpPr>
          <a:xfrm>
            <a:off x="1037178" y="1673614"/>
            <a:ext cx="2924885" cy="2759398"/>
            <a:chOff x="1036762" y="1673226"/>
            <a:chExt cx="2924208" cy="2758759"/>
          </a:xfrm>
        </p:grpSpPr>
        <p:cxnSp>
          <p:nvCxnSpPr>
            <p:cNvPr id="11" name="Gerade Verbindung 10"/>
            <p:cNvCxnSpPr>
              <a:stCxn id="17" idx="3"/>
              <a:endCxn id="18" idx="1"/>
            </p:cNvCxnSpPr>
            <p:nvPr/>
          </p:nvCxnSpPr>
          <p:spPr bwMode="auto">
            <a:xfrm>
              <a:off x="1530954" y="4151167"/>
              <a:ext cx="369904" cy="94"/>
            </a:xfrm>
            <a:prstGeom prst="line">
              <a:avLst/>
            </a:prstGeom>
            <a:noFill/>
            <a:ln w="28575" cap="sq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62" y="3904071"/>
              <a:ext cx="494192" cy="49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Shape 172"/>
            <p:cNvSpPr/>
            <p:nvPr/>
          </p:nvSpPr>
          <p:spPr>
            <a:xfrm>
              <a:off x="1900858" y="3870536"/>
              <a:ext cx="1080120" cy="561449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46" tIns="91446" rIns="91446" bIns="91446" anchor="ctr" anchorCtr="0"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cs typeface="Arial"/>
                </a:rPr>
                <a:t>Voice To Text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146436" y="1673226"/>
              <a:ext cx="2814534" cy="10154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500" noProof="1">
                  <a:solidFill>
                    <a:sysClr val="windowText" lastClr="000000"/>
                  </a:solidFill>
                  <a:cs typeface="Arial"/>
                </a:rPr>
                <a:t>hello good morning 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500" noProof="1">
                  <a:solidFill>
                    <a:srgbClr val="FF0000"/>
                  </a:solidFill>
                  <a:cs typeface="Arial"/>
                </a:rPr>
                <a:t>turkish  five kilo juliet 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500" noProof="1">
                  <a:solidFill>
                    <a:srgbClr val="0070C0"/>
                  </a:solidFill>
                  <a:cs typeface="Arial"/>
                </a:rPr>
                <a:t>reduce one sixty or greater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500" noProof="1">
                  <a:solidFill>
                    <a:srgbClr val="00B050"/>
                  </a:solidFill>
                  <a:cs typeface="Arial"/>
                </a:rPr>
                <a:t>descent three thousand feet</a:t>
              </a:r>
            </a:p>
          </p:txBody>
        </p:sp>
        <p:cxnSp>
          <p:nvCxnSpPr>
            <p:cNvPr id="24" name="Gerade Verbindung 23"/>
            <p:cNvCxnSpPr>
              <a:cxnSpLocks/>
            </p:cNvCxnSpPr>
            <p:nvPr/>
          </p:nvCxnSpPr>
          <p:spPr>
            <a:xfrm>
              <a:off x="1146435" y="2706832"/>
              <a:ext cx="754423" cy="1163702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Gerade Verbindung 24"/>
            <p:cNvCxnSpPr>
              <a:cxnSpLocks/>
            </p:cNvCxnSpPr>
            <p:nvPr/>
          </p:nvCxnSpPr>
          <p:spPr>
            <a:xfrm flipH="1">
              <a:off x="2980978" y="2688654"/>
              <a:ext cx="979992" cy="118188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6" name="Textfeld 25"/>
          <p:cNvSpPr txBox="1"/>
          <p:nvPr/>
        </p:nvSpPr>
        <p:spPr>
          <a:xfrm>
            <a:off x="4435446" y="1219136"/>
            <a:ext cx="2651568" cy="12006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b="1" noProof="1">
                <a:solidFill>
                  <a:prstClr val="black"/>
                </a:solidFill>
                <a:cs typeface="Arial"/>
              </a:rPr>
              <a:t>Aircraft: </a:t>
            </a:r>
            <a:r>
              <a:rPr lang="en-GB" noProof="1">
                <a:solidFill>
                  <a:srgbClr val="F79646">
                    <a:lumMod val="75000"/>
                  </a:srgbClr>
                </a:solidFill>
                <a:cs typeface="Arial"/>
              </a:rPr>
              <a:t>THY5KJ, DLH3ER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b="1" noProof="1">
                <a:solidFill>
                  <a:prstClr val="black"/>
                </a:solidFill>
                <a:cs typeface="Arial"/>
              </a:rPr>
              <a:t>Commands: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noProof="1">
                <a:solidFill>
                  <a:srgbClr val="F79646">
                    <a:lumMod val="75000"/>
                  </a:srgbClr>
                </a:solidFill>
                <a:cs typeface="Arial"/>
              </a:rPr>
              <a:t>THY5KJ DESCEND 3000 ft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noProof="1">
                <a:solidFill>
                  <a:srgbClr val="F79646">
                    <a:lumMod val="75000"/>
                  </a:srgbClr>
                </a:solidFill>
                <a:cs typeface="Arial"/>
              </a:rPr>
              <a:t>THY5KJ REDUCE 180 kt …</a:t>
            </a:r>
          </a:p>
        </p:txBody>
      </p:sp>
      <p:cxnSp>
        <p:nvCxnSpPr>
          <p:cNvPr id="27" name="Gerade Verbindung 26"/>
          <p:cNvCxnSpPr>
            <a:cxnSpLocks/>
          </p:cNvCxnSpPr>
          <p:nvPr/>
        </p:nvCxnSpPr>
        <p:spPr>
          <a:xfrm>
            <a:off x="4435446" y="2458626"/>
            <a:ext cx="211350" cy="35984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Gerade Verbindung 27"/>
          <p:cNvCxnSpPr>
            <a:cxnSpLocks/>
          </p:cNvCxnSpPr>
          <p:nvPr/>
        </p:nvCxnSpPr>
        <p:spPr>
          <a:xfrm flipH="1">
            <a:off x="6970032" y="2458625"/>
            <a:ext cx="103007" cy="3598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Gerade Verbindung 170"/>
          <p:cNvCxnSpPr>
            <a:stCxn id="20" idx="2"/>
            <a:endCxn id="18" idx="0"/>
          </p:cNvCxnSpPr>
          <p:nvPr/>
        </p:nvCxnSpPr>
        <p:spPr bwMode="auto">
          <a:xfrm rot="5400000">
            <a:off x="3840411" y="1900664"/>
            <a:ext cx="572018" cy="3369521"/>
          </a:xfrm>
          <a:prstGeom prst="bentConnector3">
            <a:avLst>
              <a:gd name="adj1" fmla="val 50000"/>
            </a:avLst>
          </a:prstGeom>
          <a:noFill/>
          <a:ln w="28575" cap="sq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977348" y="4399281"/>
            <a:ext cx="565591" cy="215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ATCO</a:t>
            </a:r>
            <a:endParaRPr lang="de-D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814405" y="1921699"/>
            <a:ext cx="2297311" cy="831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Surveillance Data, Flight Plan Data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Weather Data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24" y="3639944"/>
            <a:ext cx="1681015" cy="102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7676737" y="3708306"/>
            <a:ext cx="1081896" cy="30784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de-DE" sz="1400" b="1" dirty="0">
                <a:solidFill>
                  <a:srgbClr val="FFFFFF"/>
                </a:solidFill>
                <a:cs typeface="Arial"/>
              </a:rPr>
              <a:t>TYK5KJ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8060111" y="4023609"/>
            <a:ext cx="367493" cy="30784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de-DE" sz="1400" b="1" dirty="0">
                <a:solidFill>
                  <a:srgbClr val="FFFFFF"/>
                </a:solidFill>
                <a:cs typeface="Arial"/>
              </a:rPr>
              <a:t>30</a:t>
            </a:r>
          </a:p>
        </p:txBody>
      </p:sp>
      <p:cxnSp>
        <p:nvCxnSpPr>
          <p:cNvPr id="46" name="Gewinkelte Verbindung 126"/>
          <p:cNvCxnSpPr>
            <a:stCxn id="19" idx="3"/>
            <a:endCxn id="43" idx="1"/>
          </p:cNvCxnSpPr>
          <p:nvPr/>
        </p:nvCxnSpPr>
        <p:spPr bwMode="auto">
          <a:xfrm flipV="1">
            <a:off x="4646798" y="4152129"/>
            <a:ext cx="2919727" cy="93"/>
          </a:xfrm>
          <a:prstGeom prst="straightConnector1">
            <a:avLst/>
          </a:prstGeom>
          <a:noFill/>
          <a:ln w="28575" cap="sq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8613534" y="1203744"/>
            <a:ext cx="2297311" cy="615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Assistant Based Speech Recognition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FD42FEC-81EC-4104-AC0B-4E719368046D}"/>
              </a:ext>
            </a:extLst>
          </p:cNvPr>
          <p:cNvSpPr txBox="1"/>
          <p:nvPr/>
        </p:nvSpPr>
        <p:spPr>
          <a:xfrm>
            <a:off x="7609977" y="4948624"/>
            <a:ext cx="3155940" cy="554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Avoid manual input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Reduce ATCo workload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44D0AE-2506-46DD-902F-A546094D1A13}"/>
              </a:ext>
            </a:extLst>
          </p:cNvPr>
          <p:cNvSpPr/>
          <p:nvPr/>
        </p:nvSpPr>
        <p:spPr>
          <a:xfrm>
            <a:off x="5710633" y="58129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250"/>
              </a:spcAft>
              <a:buSzPts val="800"/>
              <a:tabLst>
                <a:tab pos="228600" algn="l"/>
                <a:tab pos="449580" algn="l"/>
              </a:tabLst>
            </a:pPr>
            <a:r>
              <a:rPr lang="de-DE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M. Kleinert, H. Helmke, H. Ehr, Chr. </a:t>
            </a:r>
            <a:r>
              <a:rPr lang="en-US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Kern, D. Klakow, P. Motlicek, M. Singh, and G. Siol, “Building Blocks of Assistant Based Speech Recognition for Air Traffic Management Applications,” 8</a:t>
            </a:r>
            <a:r>
              <a:rPr lang="en-US" sz="900" baseline="30000" dirty="0">
                <a:latin typeface="Times New Roman" panose="02020603050405020304" pitchFamily="18" charset="0"/>
                <a:ea typeface="MS Mincho" panose="02020609040205080304" pitchFamily="49" charset="-128"/>
              </a:rPr>
              <a:t>th</a:t>
            </a:r>
            <a:r>
              <a:rPr lang="en-US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 SESAR Innovation Days, Salzburg, Austria, 2018.</a:t>
            </a:r>
            <a:endParaRPr lang="de-DE" sz="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6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31" grpId="0"/>
      <p:bldP spid="44" grpId="0" animBg="1"/>
      <p:bldP spid="45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841003" y="3684186"/>
            <a:ext cx="7261436" cy="1689824"/>
            <a:chOff x="645848" y="3796599"/>
            <a:chExt cx="7900104" cy="2189878"/>
          </a:xfrm>
        </p:grpSpPr>
        <p:pic>
          <p:nvPicPr>
            <p:cNvPr id="20" name="Picture 2" descr="http://www.malorca-project.de/wp/wp-content/uploads/2016/05/cropped-malorca_logo_small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796599"/>
              <a:ext cx="1483594" cy="50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Gerade Verbindung mit Pfeil 20"/>
            <p:cNvCxnSpPr>
              <a:cxnSpLocks/>
              <a:stCxn id="25" idx="3"/>
            </p:cNvCxnSpPr>
            <p:nvPr/>
          </p:nvCxnSpPr>
          <p:spPr>
            <a:xfrm flipV="1">
              <a:off x="5124358" y="4896993"/>
              <a:ext cx="1742971" cy="242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cxnSpLocks/>
              <a:endCxn id="25" idx="1"/>
            </p:cNvCxnSpPr>
            <p:nvPr/>
          </p:nvCxnSpPr>
          <p:spPr>
            <a:xfrm>
              <a:off x="2524788" y="4920902"/>
              <a:ext cx="1686997" cy="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48" y="3917057"/>
              <a:ext cx="1616438" cy="132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2499140" y="4509120"/>
              <a:ext cx="1640812" cy="92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583" fontAlgn="base">
                <a:lnSpc>
                  <a:spcPts val="2601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</a:rPr>
                <a:t>Radar Data</a:t>
              </a:r>
            </a:p>
            <a:p>
              <a:pPr defTabSz="914583" fontAlgn="base">
                <a:lnSpc>
                  <a:spcPts val="2601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</a:rPr>
                <a:t>Voice </a:t>
              </a:r>
              <a:r>
                <a:rPr lang="en-GB" sz="1200" dirty="0">
                  <a:solidFill>
                    <a:srgbClr val="000000"/>
                  </a:solidFill>
                </a:rPr>
                <a:t>Recordings</a:t>
              </a:r>
            </a:p>
          </p:txBody>
        </p:sp>
        <p:pic>
          <p:nvPicPr>
            <p:cNvPr id="25" name="Picture 6" descr="https://cdn.pixabay.com/photo/2014/10/03/17/16/gear-472009_64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8" t="4066" r="19428" b="4815"/>
            <a:stretch/>
          </p:blipFill>
          <p:spPr bwMode="auto">
            <a:xfrm>
              <a:off x="4211785" y="4431535"/>
              <a:ext cx="912573" cy="979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4073817" y="5435932"/>
              <a:ext cx="1327834" cy="4787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5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Automatic Learning</a:t>
              </a:r>
            </a:p>
            <a:p>
              <a:pPr algn="ctr" defTabSz="9145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Process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002023" y="4228080"/>
              <a:ext cx="1543929" cy="17154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Assistant</a:t>
              </a:r>
            </a:p>
            <a:p>
              <a:pPr algn="ctr"/>
              <a:r>
                <a:rPr lang="en-GB" sz="2000" dirty="0"/>
                <a:t>Based</a:t>
              </a:r>
            </a:p>
            <a:p>
              <a:pPr algn="ctr"/>
              <a:r>
                <a:rPr lang="en-GB" sz="2000" dirty="0"/>
                <a:t>Speech</a:t>
              </a:r>
            </a:p>
            <a:p>
              <a:pPr algn="ctr"/>
              <a:r>
                <a:rPr lang="en-GB" sz="2000" dirty="0"/>
                <a:t>Recognition</a:t>
              </a:r>
            </a:p>
          </p:txBody>
        </p:sp>
        <p:pic>
          <p:nvPicPr>
            <p:cNvPr id="28" name="Grafik 27" descr="E:\Temp\Malorca-PictureAndLogos\Picture\LL7_5692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00" y="4985588"/>
              <a:ext cx="1653540" cy="10008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pieren 28"/>
          <p:cNvGrpSpPr/>
          <p:nvPr/>
        </p:nvGrpSpPr>
        <p:grpSpPr>
          <a:xfrm>
            <a:off x="970649" y="1436185"/>
            <a:ext cx="7131626" cy="1773327"/>
            <a:chOff x="645847" y="1407391"/>
            <a:chExt cx="7937280" cy="211662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47" y="1529448"/>
              <a:ext cx="1616439" cy="132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26" y="1980903"/>
              <a:ext cx="866538" cy="1042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feld 31"/>
            <p:cNvSpPr txBox="1"/>
            <p:nvPr/>
          </p:nvSpPr>
          <p:spPr>
            <a:xfrm>
              <a:off x="4128586" y="2979557"/>
              <a:ext cx="1172420" cy="3470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583" fontAlgn="base">
                <a:lnSpc>
                  <a:spcPts val="2601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Group of experts</a:t>
              </a:r>
            </a:p>
          </p:txBody>
        </p:sp>
        <p:cxnSp>
          <p:nvCxnSpPr>
            <p:cNvPr id="33" name="Gerade Verbindung mit Pfeil 32"/>
            <p:cNvCxnSpPr>
              <a:stCxn id="31" idx="3"/>
            </p:cNvCxnSpPr>
            <p:nvPr/>
          </p:nvCxnSpPr>
          <p:spPr>
            <a:xfrm>
              <a:off x="5148064" y="2502235"/>
              <a:ext cx="1738873" cy="19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endCxn id="31" idx="1"/>
            </p:cNvCxnSpPr>
            <p:nvPr/>
          </p:nvCxnSpPr>
          <p:spPr>
            <a:xfrm flipV="1">
              <a:off x="2524788" y="2502235"/>
              <a:ext cx="1756738" cy="19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62" descr="AcListan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20"/>
            <a:stretch/>
          </p:blipFill>
          <p:spPr bwMode="auto">
            <a:xfrm>
              <a:off x="3893296" y="1407391"/>
              <a:ext cx="1614808" cy="47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feld 35"/>
            <p:cNvSpPr txBox="1"/>
            <p:nvPr/>
          </p:nvSpPr>
          <p:spPr>
            <a:xfrm>
              <a:off x="2524788" y="2090564"/>
              <a:ext cx="2376264" cy="45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583" fontAlgn="base">
                <a:lnSpc>
                  <a:spcPts val="2601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7004063" y="1552294"/>
              <a:ext cx="1579064" cy="1579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Assistant</a:t>
              </a:r>
            </a:p>
            <a:p>
              <a:pPr algn="ctr"/>
              <a:r>
                <a:rPr lang="en-GB" sz="2000" dirty="0"/>
                <a:t>Based</a:t>
              </a:r>
            </a:p>
            <a:p>
              <a:pPr algn="ctr"/>
              <a:r>
                <a:rPr lang="en-GB" sz="2000" dirty="0"/>
                <a:t>Speech</a:t>
              </a:r>
            </a:p>
            <a:p>
              <a:pPr algn="ctr"/>
              <a:r>
                <a:rPr lang="en-GB" sz="2000" dirty="0"/>
                <a:t>Recognition</a:t>
              </a:r>
            </a:p>
          </p:txBody>
        </p:sp>
        <p:pic>
          <p:nvPicPr>
            <p:cNvPr id="38" name="Grafik 37" descr="E:\Temp\Malorca-PictureAndLogos\Picture\LL7_5692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58" y="2523122"/>
              <a:ext cx="1653540" cy="1000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Inhaltsplatzhalter 2"/>
          <p:cNvSpPr txBox="1">
            <a:spLocks/>
          </p:cNvSpPr>
          <p:nvPr/>
        </p:nvSpPr>
        <p:spPr>
          <a:xfrm>
            <a:off x="8356806" y="3711500"/>
            <a:ext cx="3492654" cy="1088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61" tIns="45731" rIns="91461" bIns="4573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Instead of (highly skilled and paid) </a:t>
            </a:r>
            <a:r>
              <a:rPr lang="en-GB" sz="2000" dirty="0">
                <a:solidFill>
                  <a:srgbClr val="FF0000"/>
                </a:solidFill>
              </a:rPr>
              <a:t>experts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0070C0"/>
                </a:solidFill>
              </a:rPr>
              <a:t>machine learning </a:t>
            </a:r>
            <a:r>
              <a:rPr lang="en-GB" sz="2000" dirty="0"/>
              <a:t>is used.</a:t>
            </a:r>
          </a:p>
        </p:txBody>
      </p:sp>
      <p:pic>
        <p:nvPicPr>
          <p:cNvPr id="40" name="Picture 2" descr="X:\Projekte\632\__ProjektDurchführung\Sonstiges\Logos\MALORCO_Logo_blue_v1_withTex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15" y="238650"/>
            <a:ext cx="1813345" cy="7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70" y="279465"/>
            <a:ext cx="10518034" cy="1325870"/>
          </a:xfrm>
        </p:spPr>
        <p:txBody>
          <a:bodyPr/>
          <a:lstStyle/>
          <a:p>
            <a:pPr algn="ctr"/>
            <a:r>
              <a:rPr lang="en-GB" b="1" dirty="0"/>
              <a:t>Machine Learning</a:t>
            </a:r>
            <a:r>
              <a:rPr lang="en-GB" dirty="0"/>
              <a:t> of Speech </a:t>
            </a:r>
            <a:br>
              <a:rPr lang="en-GB" dirty="0"/>
            </a:br>
            <a:r>
              <a:rPr lang="en-GB" dirty="0"/>
              <a:t>Recognition Models for Controller Assistance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2540915" y="1219956"/>
            <a:ext cx="1869131" cy="855028"/>
          </a:xfrm>
          <a:prstGeom prst="rect">
            <a:avLst/>
          </a:prstGeom>
        </p:spPr>
        <p:txBody>
          <a:bodyPr vert="horz" lIns="91461" tIns="45731" rIns="91461" bIns="4573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1" dirty="0"/>
              <a:t>Dusseldorf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326763" y="3357786"/>
            <a:ext cx="2602717" cy="493957"/>
          </a:xfrm>
          <a:prstGeom prst="rect">
            <a:avLst/>
          </a:prstGeom>
        </p:spPr>
        <p:txBody>
          <a:bodyPr vert="horz" lIns="91461" tIns="45731" rIns="91461" bIns="4573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1" dirty="0"/>
              <a:t>Prague, Vienna</a:t>
            </a:r>
          </a:p>
        </p:txBody>
      </p:sp>
      <p:sp>
        <p:nvSpPr>
          <p:cNvPr id="43" name="Inhaltsplatzhalter 2">
            <a:extLst>
              <a:ext uri="{FF2B5EF4-FFF2-40B4-BE49-F238E27FC236}">
                <a16:creationId xmlns:a16="http://schemas.microsoft.com/office/drawing/2014/main" id="{4222DB8D-18BE-4185-A4CB-52E1FBB2265E}"/>
              </a:ext>
            </a:extLst>
          </p:cNvPr>
          <p:cNvSpPr txBox="1">
            <a:spLocks/>
          </p:cNvSpPr>
          <p:nvPr/>
        </p:nvSpPr>
        <p:spPr>
          <a:xfrm>
            <a:off x="8617867" y="1895457"/>
            <a:ext cx="3164297" cy="1622158"/>
          </a:xfrm>
          <a:prstGeom prst="rect">
            <a:avLst/>
          </a:prstGeom>
        </p:spPr>
        <p:txBody>
          <a:bodyPr vert="horz" lIns="91461" tIns="45731" rIns="91461" bIns="4573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Arthur Samuel (1959):</a:t>
            </a:r>
            <a:r>
              <a:rPr lang="en-US" sz="2000" dirty="0"/>
              <a:t> </a:t>
            </a:r>
          </a:p>
          <a:p>
            <a:r>
              <a:rPr lang="en-US" b="1" dirty="0"/>
              <a:t>Machine learning </a:t>
            </a:r>
            <a:r>
              <a:rPr lang="en-US" dirty="0"/>
              <a:t>is the field of study that gives computers the ability </a:t>
            </a:r>
            <a:r>
              <a:rPr lang="en-US" b="1" dirty="0"/>
              <a:t>to learn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br>
              <a:rPr lang="en-US" dirty="0"/>
            </a:br>
            <a:r>
              <a:rPr lang="en-US" dirty="0"/>
              <a:t>being </a:t>
            </a:r>
            <a:r>
              <a:rPr lang="en-US" dirty="0">
                <a:solidFill>
                  <a:srgbClr val="FF0000"/>
                </a:solidFill>
              </a:rPr>
              <a:t>explicitly programmed</a:t>
            </a:r>
            <a:r>
              <a:rPr lang="en-US" dirty="0"/>
              <a:t>”</a:t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02DA9AF-21F7-40D2-9B86-D5B7F077A089}"/>
              </a:ext>
            </a:extLst>
          </p:cNvPr>
          <p:cNvSpPr/>
          <p:nvPr/>
        </p:nvSpPr>
        <p:spPr>
          <a:xfrm>
            <a:off x="2929235" y="55654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H. Helmke, O. Ohneiser, J. Buxbaum, and C. Kern, “Increasing ATM efficiency with assistant-based speech recognition,” 12</a:t>
            </a:r>
            <a:r>
              <a:rPr lang="en-US" sz="900" baseline="30000" dirty="0"/>
              <a:t>th</a:t>
            </a:r>
            <a:r>
              <a:rPr lang="en-US" sz="900" dirty="0"/>
              <a:t> USA/Europe Air Traffic Management Research and Development Seminar (ATM2017), Seattle, Washington, USA, 2017.</a:t>
            </a:r>
          </a:p>
        </p:txBody>
      </p:sp>
    </p:spTree>
    <p:extLst>
      <p:ext uri="{BB962C8B-B14F-4D97-AF65-F5344CB8AC3E}">
        <p14:creationId xmlns:p14="http://schemas.microsoft.com/office/powerpoint/2010/main" val="7675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0E13D-89C1-4365-84A7-A0C1FC29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ym typeface="Calibri"/>
              </a:rPr>
              <a:t>Speech Recognition and Machine Learning Roadmap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DDEE69-28B0-4447-BBFA-878357A6DA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894B14-DC33-4720-BEFB-A526E1F6C9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29" name="Abgerundetes Rechteck 23">
            <a:extLst>
              <a:ext uri="{FF2B5EF4-FFF2-40B4-BE49-F238E27FC236}">
                <a16:creationId xmlns:a16="http://schemas.microsoft.com/office/drawing/2014/main" id="{56D960E5-25C8-4D52-ACC3-C276B686428F}"/>
              </a:ext>
            </a:extLst>
          </p:cNvPr>
          <p:cNvSpPr/>
          <p:nvPr/>
        </p:nvSpPr>
        <p:spPr>
          <a:xfrm>
            <a:off x="533700" y="1324283"/>
            <a:ext cx="10889595" cy="146911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bgerundetes Rechteck 2">
            <a:extLst>
              <a:ext uri="{FF2B5EF4-FFF2-40B4-BE49-F238E27FC236}">
                <a16:creationId xmlns:a16="http://schemas.microsoft.com/office/drawing/2014/main" id="{89B82AF3-3023-4DFA-BE95-2EA79A35DA70}"/>
              </a:ext>
            </a:extLst>
          </p:cNvPr>
          <p:cNvSpPr/>
          <p:nvPr/>
        </p:nvSpPr>
        <p:spPr>
          <a:xfrm>
            <a:off x="533700" y="2770087"/>
            <a:ext cx="10889594" cy="1905441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3D48E0B-DA58-4418-BB1C-FFC2F8A35D96}"/>
              </a:ext>
            </a:extLst>
          </p:cNvPr>
          <p:cNvSpPr txBox="1">
            <a:spLocks/>
          </p:cNvSpPr>
          <p:nvPr/>
        </p:nvSpPr>
        <p:spPr>
          <a:xfrm>
            <a:off x="1091998" y="4877930"/>
            <a:ext cx="10165530" cy="40967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</p:spPr>
        <p:txBody>
          <a:bodyPr vert="horz" lIns="91461" tIns="45731" rIns="91461" bIns="4573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          2015  …               2018                2019          2020       …       2022               </a:t>
            </a:r>
          </a:p>
        </p:txBody>
      </p:sp>
      <p:pic>
        <p:nvPicPr>
          <p:cNvPr id="32" name="Picture 62" descr="AcListant">
            <a:extLst>
              <a:ext uri="{FF2B5EF4-FFF2-40B4-BE49-F238E27FC236}">
                <a16:creationId xmlns:a16="http://schemas.microsoft.com/office/drawing/2014/main" id="{A3A50360-F9BC-4535-AF35-57301A60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0"/>
          <a:stretch/>
        </p:blipFill>
        <p:spPr bwMode="auto">
          <a:xfrm>
            <a:off x="915023" y="3894204"/>
            <a:ext cx="1450901" cy="3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F292742-31D7-402B-BA3F-9EFF10771FBD}"/>
              </a:ext>
            </a:extLst>
          </p:cNvPr>
          <p:cNvSpPr txBox="1">
            <a:spLocks/>
          </p:cNvSpPr>
          <p:nvPr/>
        </p:nvSpPr>
        <p:spPr>
          <a:xfrm>
            <a:off x="2747153" y="3816643"/>
            <a:ext cx="1330667" cy="603981"/>
          </a:xfrm>
          <a:prstGeom prst="rect">
            <a:avLst/>
          </a:prstGeom>
        </p:spPr>
        <p:txBody>
          <a:bodyPr vert="horz" lIns="91461" tIns="45731" rIns="91461" bIns="4573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AcListant®-Strips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8AC25F1-8EEA-4680-A79D-41BBCC55169F}"/>
              </a:ext>
            </a:extLst>
          </p:cNvPr>
          <p:cNvSpPr txBox="1">
            <a:spLocks/>
          </p:cNvSpPr>
          <p:nvPr/>
        </p:nvSpPr>
        <p:spPr>
          <a:xfrm>
            <a:off x="1382428" y="3696556"/>
            <a:ext cx="820959" cy="409670"/>
          </a:xfrm>
          <a:prstGeom prst="rect">
            <a:avLst/>
          </a:prstGeom>
        </p:spPr>
        <p:txBody>
          <a:bodyPr vert="horz" lIns="91461" tIns="45731" rIns="91461" bIns="4573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9215B2F-68EA-46EF-B28F-B986A025269A}"/>
              </a:ext>
            </a:extLst>
          </p:cNvPr>
          <p:cNvSpPr txBox="1">
            <a:spLocks/>
          </p:cNvSpPr>
          <p:nvPr/>
        </p:nvSpPr>
        <p:spPr>
          <a:xfrm>
            <a:off x="2747153" y="3266836"/>
            <a:ext cx="1561654" cy="429721"/>
          </a:xfrm>
          <a:prstGeom prst="rect">
            <a:avLst/>
          </a:prstGeom>
        </p:spPr>
        <p:txBody>
          <a:bodyPr vert="horz" lIns="91461" tIns="45731" rIns="91461" bIns="45731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l, Workload Reduction</a:t>
            </a:r>
          </a:p>
        </p:txBody>
      </p:sp>
      <p:pic>
        <p:nvPicPr>
          <p:cNvPr id="36" name="Picture 2" descr="http://www.malorca-project.de/wp/wp-content/uploads/2016/05/cropped-malorca_logo_small-1.png">
            <a:extLst>
              <a:ext uri="{FF2B5EF4-FFF2-40B4-BE49-F238E27FC236}">
                <a16:creationId xmlns:a16="http://schemas.microsoft.com/office/drawing/2014/main" id="{83855A28-C7F5-4A60-AD51-C1BF0B52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46" y="2204620"/>
            <a:ext cx="1062542" cy="360123"/>
          </a:xfrm>
          <a:prstGeom prst="rect">
            <a:avLst/>
          </a:prstGeom>
          <a:solidFill>
            <a:srgbClr val="DEEBF7"/>
          </a:solidFill>
          <a:extLst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3261B4D-A7D6-4AAB-89D3-FB8E1A1F3F8A}"/>
              </a:ext>
            </a:extLst>
          </p:cNvPr>
          <p:cNvSpPr txBox="1">
            <a:spLocks/>
          </p:cNvSpPr>
          <p:nvPr/>
        </p:nvSpPr>
        <p:spPr>
          <a:xfrm>
            <a:off x="4511890" y="1564802"/>
            <a:ext cx="1561654" cy="747886"/>
          </a:xfrm>
          <a:prstGeom prst="rect">
            <a:avLst/>
          </a:prstGeom>
        </p:spPr>
        <p:txBody>
          <a:bodyPr vert="horz" lIns="91461" tIns="45731" rIns="91461" bIns="45731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Prague: 0.6%</a:t>
            </a:r>
          </a:p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Vienna : 3.2%</a:t>
            </a:r>
          </a:p>
        </p:txBody>
      </p:sp>
      <p:pic>
        <p:nvPicPr>
          <p:cNvPr id="38" name="Grafik 37" descr="http://www.cwphmi.eu/wp/wp-content/uploads/2017/05/PJ16-CWP-HMI2.png">
            <a:extLst>
              <a:ext uri="{FF2B5EF4-FFF2-40B4-BE49-F238E27FC236}">
                <a16:creationId xmlns:a16="http://schemas.microsoft.com/office/drawing/2014/main" id="{DD8A931B-F7E6-4CAD-9A89-621750595CFF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8" y="3683315"/>
            <a:ext cx="1664085" cy="3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B3DDB30-76D9-4201-9AD3-1DEC26F25B23}"/>
              </a:ext>
            </a:extLst>
          </p:cNvPr>
          <p:cNvSpPr txBox="1">
            <a:spLocks/>
          </p:cNvSpPr>
          <p:nvPr/>
        </p:nvSpPr>
        <p:spPr>
          <a:xfrm>
            <a:off x="6225979" y="2955775"/>
            <a:ext cx="1561654" cy="747886"/>
          </a:xfrm>
          <a:prstGeom prst="rect">
            <a:avLst/>
          </a:prstGeom>
        </p:spPr>
        <p:txBody>
          <a:bodyPr vert="horz" lIns="91461" tIns="45731" rIns="91461" bIns="4573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COTS</a:t>
            </a:r>
          </a:p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Ontology</a:t>
            </a:r>
          </a:p>
        </p:txBody>
      </p:sp>
      <p:pic>
        <p:nvPicPr>
          <p:cNvPr id="40" name="Grafik 39" descr="http://www.cwphmi.eu/wp/wp-content/uploads/2017/05/PJ16-CWP-HMI2.png">
            <a:extLst>
              <a:ext uri="{FF2B5EF4-FFF2-40B4-BE49-F238E27FC236}">
                <a16:creationId xmlns:a16="http://schemas.microsoft.com/office/drawing/2014/main" id="{9B53E262-D4D3-48E3-ACB6-8C3FD7EE68AF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8" y="2266910"/>
            <a:ext cx="1664085" cy="3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E796299-A4FB-4735-8BCC-CC3EC1F720E8}"/>
              </a:ext>
            </a:extLst>
          </p:cNvPr>
          <p:cNvSpPr txBox="1">
            <a:spLocks/>
          </p:cNvSpPr>
          <p:nvPr/>
        </p:nvSpPr>
        <p:spPr>
          <a:xfrm>
            <a:off x="6210728" y="1517167"/>
            <a:ext cx="1561654" cy="747886"/>
          </a:xfrm>
          <a:prstGeom prst="rect">
            <a:avLst/>
          </a:prstGeom>
        </p:spPr>
        <p:txBody>
          <a:bodyPr vert="horz" lIns="91461" tIns="45731" rIns="91461" bIns="4573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Tower</a:t>
            </a:r>
          </a:p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1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Prediction</a:t>
            </a:r>
          </a:p>
        </p:txBody>
      </p:sp>
      <p:pic>
        <p:nvPicPr>
          <p:cNvPr id="42" name="Picture 2" descr="X:\Projekte\HAAWAII\HAAWAII-Grant-PreparationAbJan2020\HAAWAII_Logo2.png">
            <a:extLst>
              <a:ext uri="{FF2B5EF4-FFF2-40B4-BE49-F238E27FC236}">
                <a16:creationId xmlns:a16="http://schemas.microsoft.com/office/drawing/2014/main" id="{C2BE9B91-5273-44DE-8796-8B5A520E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32" y="1622824"/>
            <a:ext cx="1341078" cy="4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10C1EB9-BB5B-451C-A210-00B4349B691C}"/>
              </a:ext>
            </a:extLst>
          </p:cNvPr>
          <p:cNvSpPr txBox="1">
            <a:spLocks/>
          </p:cNvSpPr>
          <p:nvPr/>
        </p:nvSpPr>
        <p:spPr>
          <a:xfrm>
            <a:off x="8657173" y="1412326"/>
            <a:ext cx="2022999" cy="747886"/>
          </a:xfrm>
          <a:prstGeom prst="rect">
            <a:avLst/>
          </a:prstGeom>
        </p:spPr>
        <p:txBody>
          <a:bodyPr vert="horz" lIns="91461" tIns="45731" rIns="91461" bIns="457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Pilot, Ops-Room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9CAB5A5-D40A-4DC8-8BE7-E4DFFD4FE94E}"/>
              </a:ext>
            </a:extLst>
          </p:cNvPr>
          <p:cNvSpPr txBox="1">
            <a:spLocks/>
          </p:cNvSpPr>
          <p:nvPr/>
        </p:nvSpPr>
        <p:spPr>
          <a:xfrm>
            <a:off x="8466861" y="3866936"/>
            <a:ext cx="2628999" cy="616268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dash"/>
          </a:ln>
        </p:spPr>
        <p:txBody>
          <a:bodyPr vert="horz" lIns="91461" tIns="45731" rIns="91461" bIns="4573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#97 Remote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Tower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F6D3659-6043-4FF6-8720-8010B95C7964}"/>
              </a:ext>
            </a:extLst>
          </p:cNvPr>
          <p:cNvSpPr txBox="1">
            <a:spLocks/>
          </p:cNvSpPr>
          <p:nvPr/>
        </p:nvSpPr>
        <p:spPr>
          <a:xfrm>
            <a:off x="8466861" y="2444166"/>
            <a:ext cx="2628999" cy="643578"/>
          </a:xfrm>
          <a:prstGeom prst="rect">
            <a:avLst/>
          </a:prstGeom>
          <a:ln>
            <a:solidFill>
              <a:sysClr val="windowText" lastClr="000000"/>
            </a:solidFill>
            <a:prstDash val="dash"/>
          </a:ln>
        </p:spPr>
        <p:txBody>
          <a:bodyPr vert="horz" lIns="91461" tIns="45731" rIns="91461" bIns="4573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Vienna Ops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65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Room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BE469DE-9107-432C-9C11-836F284057AF}"/>
              </a:ext>
            </a:extLst>
          </p:cNvPr>
          <p:cNvSpPr txBox="1">
            <a:spLocks/>
          </p:cNvSpPr>
          <p:nvPr/>
        </p:nvSpPr>
        <p:spPr>
          <a:xfrm>
            <a:off x="702649" y="1382845"/>
            <a:ext cx="1450901" cy="747886"/>
          </a:xfrm>
          <a:prstGeom prst="roundRect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61" tIns="45731" rIns="91461" bIns="457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Machine Learning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4808BDF-FEEC-4275-9B56-27EE630E35E9}"/>
              </a:ext>
            </a:extLst>
          </p:cNvPr>
          <p:cNvSpPr txBox="1">
            <a:spLocks/>
          </p:cNvSpPr>
          <p:nvPr/>
        </p:nvSpPr>
        <p:spPr>
          <a:xfrm>
            <a:off x="702649" y="2851959"/>
            <a:ext cx="1410786" cy="684573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61" tIns="45731" rIns="91461" bIns="4573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165B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5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ASR</a:t>
            </a:r>
          </a:p>
        </p:txBody>
      </p:sp>
      <p:pic>
        <p:nvPicPr>
          <p:cNvPr id="48" name="Picture 2" descr="F:\Texte\Vorträge\2020\2020-07-24-Webinar-SJU-MALORCA\Logos\logo-atco2-small.png">
            <a:extLst>
              <a:ext uri="{FF2B5EF4-FFF2-40B4-BE49-F238E27FC236}">
                <a16:creationId xmlns:a16="http://schemas.microsoft.com/office/drawing/2014/main" id="{D8877CA9-AAC7-4345-970F-A5C2A379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70" y="3204846"/>
            <a:ext cx="1295458" cy="5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Texte\Vorträge\2020\2020-07-24-Webinar-SJU-MALORCA\Logos\DTT_Logo_negativ.png">
            <a:extLst>
              <a:ext uri="{FF2B5EF4-FFF2-40B4-BE49-F238E27FC236}">
                <a16:creationId xmlns:a16="http://schemas.microsoft.com/office/drawing/2014/main" id="{0E8FCF42-0007-4778-AC09-15A1DAC2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75" y="3969179"/>
            <a:ext cx="912733" cy="3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F:\Texte\Vorträge\2020\2020-07-24-Webinar-SJU-MALORCA\Logos\LogoProsa.jpg">
            <a:extLst>
              <a:ext uri="{FF2B5EF4-FFF2-40B4-BE49-F238E27FC236}">
                <a16:creationId xmlns:a16="http://schemas.microsoft.com/office/drawing/2014/main" id="{BDE4EC95-4356-477E-BC35-890B9CCD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75" y="2523104"/>
            <a:ext cx="868114" cy="5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3">
            <a:extLst>
              <a:ext uri="{FF2B5EF4-FFF2-40B4-BE49-F238E27FC236}">
                <a16:creationId xmlns:a16="http://schemas.microsoft.com/office/drawing/2014/main" id="{EA9148DD-EF29-49AE-B6D9-1174229114CE}"/>
              </a:ext>
            </a:extLst>
          </p:cNvPr>
          <p:cNvSpPr txBox="1"/>
          <p:nvPr/>
        </p:nvSpPr>
        <p:spPr>
          <a:xfrm>
            <a:off x="6027229" y="1452027"/>
            <a:ext cx="1953501" cy="3140048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5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SESAR PJ16-04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76B1EAD3-4515-4671-B34B-3732144DC633}"/>
              </a:ext>
            </a:extLst>
          </p:cNvPr>
          <p:cNvSpPr txBox="1">
            <a:spLocks/>
          </p:cNvSpPr>
          <p:nvPr/>
        </p:nvSpPr>
        <p:spPr bwMode="auto">
          <a:xfrm>
            <a:off x="480963" y="5578687"/>
            <a:ext cx="11221200" cy="27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>
                <a:sym typeface="Calibri"/>
              </a:rPr>
              <a:t>From </a:t>
            </a:r>
            <a:r>
              <a:rPr lang="en-US" sz="2000" dirty="0">
                <a:solidFill>
                  <a:srgbClr val="00B0F0"/>
                </a:solidFill>
                <a:sym typeface="Calibri"/>
              </a:rPr>
              <a:t>Exploratory Research</a:t>
            </a:r>
            <a:r>
              <a:rPr lang="en-US" sz="2000" dirty="0">
                <a:sym typeface="Calibri"/>
              </a:rPr>
              <a:t> to </a:t>
            </a:r>
            <a:r>
              <a:rPr lang="en-US" sz="2000" dirty="0">
                <a:solidFill>
                  <a:srgbClr val="00B0F0"/>
                </a:solidFill>
                <a:sym typeface="Calibri"/>
              </a:rPr>
              <a:t>Industrial Research </a:t>
            </a:r>
            <a:r>
              <a:rPr lang="en-US" sz="2000" dirty="0">
                <a:sym typeface="Calibri"/>
              </a:rPr>
              <a:t>to the Future in the </a:t>
            </a:r>
            <a:r>
              <a:rPr lang="en-US" sz="2000" dirty="0">
                <a:solidFill>
                  <a:srgbClr val="00B0F0"/>
                </a:solidFill>
                <a:sym typeface="Calibri"/>
              </a:rPr>
              <a:t>Ops Room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CDBC7EF-7120-49E5-B6ED-ADDC386E0932}"/>
              </a:ext>
            </a:extLst>
          </p:cNvPr>
          <p:cNvSpPr/>
          <p:nvPr/>
        </p:nvSpPr>
        <p:spPr>
          <a:xfrm>
            <a:off x="1527816" y="5920864"/>
            <a:ext cx="8697643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50"/>
              </a:spcAft>
              <a:buSzPts val="800"/>
              <a:tabLst>
                <a:tab pos="228600" algn="l"/>
                <a:tab pos="449580" algn="l"/>
              </a:tabLst>
            </a:pPr>
            <a:r>
              <a:rPr lang="en-US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J. Rataj, H. Helmke, O. Ohneiser: “AcListant® with Continuous Learning: Speech Recognition in Air Traffic Control” </a:t>
            </a:r>
          </a:p>
          <a:p>
            <a:pPr lvl="0" algn="just">
              <a:spcAft>
                <a:spcPts val="250"/>
              </a:spcAft>
              <a:buSzPts val="800"/>
              <a:tabLst>
                <a:tab pos="228600" algn="l"/>
                <a:tab pos="449580" algn="l"/>
              </a:tabLst>
            </a:pPr>
            <a:r>
              <a:rPr lang="en-US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in Lect. Notes Electrical Eng., Vol. 731, (Ed): AIR TRAFFIC MANAGEMENT AND SYSTEMS IV, 978-981-33-4668-0, 488801_1_En (6)</a:t>
            </a:r>
            <a:endParaRPr lang="de-DE" sz="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8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  <p:bldP spid="43" grpId="0"/>
      <p:bldP spid="44" grpId="0" animBg="1"/>
      <p:bldP spid="45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BA88D8C4-1CB9-45F5-9349-1DA686EEDF5A}"/>
              </a:ext>
            </a:extLst>
          </p:cNvPr>
          <p:cNvSpPr txBox="1"/>
          <p:nvPr/>
        </p:nvSpPr>
        <p:spPr>
          <a:xfrm>
            <a:off x="696987" y="1629594"/>
            <a:ext cx="10873208" cy="4431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    </a:t>
            </a:r>
            <a:r>
              <a:rPr lang="en-GB" dirty="0">
                <a:latin typeface="Arial" pitchFamily="34" charset="0"/>
                <a:cs typeface="Arial" pitchFamily="34" charset="0"/>
              </a:rPr>
              <a:t>Google (US company) uses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                                   300,000 hours of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		              training data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4140A5-40EB-4EDC-83E7-5696841A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	</a:t>
            </a:r>
            <a:r>
              <a:rPr lang="en-GB" dirty="0"/>
              <a:t>compared 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FEBF9-7CAD-4A6F-9270-961861AC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097" y="3436874"/>
            <a:ext cx="2450856" cy="738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22 hours of voice recordings from Prague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EF199-96E4-4569-85DB-134A955BB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/>
              <a:t>Footer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96462-B5EE-4AC7-8919-A4E79B84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14AAD-F1A8-4E19-BB8D-AF4E3BDB0EE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93FC27E-29CE-4A2F-9A1F-B98034A0FAA2}"/>
              </a:ext>
            </a:extLst>
          </p:cNvPr>
          <p:cNvSpPr txBox="1">
            <a:spLocks/>
          </p:cNvSpPr>
          <p:nvPr/>
        </p:nvSpPr>
        <p:spPr bwMode="auto">
          <a:xfrm>
            <a:off x="6529635" y="3247188"/>
            <a:ext cx="288032" cy="36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/>
              <a:t>*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BB0FA8B-A5E2-4FA0-908B-0B5A456D0C4F}"/>
              </a:ext>
            </a:extLst>
          </p:cNvPr>
          <p:cNvCxnSpPr>
            <a:cxnSpLocks/>
          </p:cNvCxnSpPr>
          <p:nvPr/>
        </p:nvCxnSpPr>
        <p:spPr>
          <a:xfrm>
            <a:off x="6640274" y="3329238"/>
            <a:ext cx="1296144" cy="36178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X:\Projekte\632\__ProjektDurchführung\Sonstiges\Logos\MALORCO_Logo_blue_v1_withText.jpg">
            <a:extLst>
              <a:ext uri="{FF2B5EF4-FFF2-40B4-BE49-F238E27FC236}">
                <a16:creationId xmlns:a16="http://schemas.microsoft.com/office/drawing/2014/main" id="{FEB03E54-9BB6-4FFE-8FE3-A26D52B9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6" y="351755"/>
            <a:ext cx="1813345" cy="7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B2B508-E6A2-42FC-8869-972CE7DA7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87" y="520793"/>
            <a:ext cx="1501735" cy="6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76178FD-2FE7-4FAB-A1F7-FC1D6BE35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000" dirty="0"/>
              <a:t>Thank you very much for your attention</a:t>
            </a:r>
            <a:br>
              <a:rPr lang="en-GB" sz="44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121A7C-3B08-421B-87F1-925616C98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noProof="0"/>
              <a:t>&gt; FLY AI &gt; Hon. Prof. Dr. H. Helmke •  23.03.2021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E537E6-F965-40D3-B4E6-6643BC246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3626621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A10E0A5B-51D0-4A24-862C-0D9D8D0E965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Benutzerdefiniert</PresentationFormat>
  <Paragraphs>149</Paragraphs>
  <Slides>10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MS Mincho</vt:lpstr>
      <vt:lpstr>Arial</vt:lpstr>
      <vt:lpstr>Calibri</vt:lpstr>
      <vt:lpstr>Frutiger-Light</vt:lpstr>
      <vt:lpstr>Times New Roman</vt:lpstr>
      <vt:lpstr>Wingdings</vt:lpstr>
      <vt:lpstr>ヒラギノ角ゴ Pro W3</vt:lpstr>
      <vt:lpstr>DLR-Präsentation 16:9 Englisch</vt:lpstr>
      <vt:lpstr>Automatic Speech Recognition for ATCo Support An application of Artificial Intelligence  and its steps from  the Idea to Exploratory Research to Industrial Research </vt:lpstr>
      <vt:lpstr>How many training data is used by Google for training their speech recognizer?  </vt:lpstr>
      <vt:lpstr>What is Artificial Intelligence?</vt:lpstr>
      <vt:lpstr>Application Areas of  Artificial Intelligence</vt:lpstr>
      <vt:lpstr>Automatic Speech Recognition &amp; Understanding  for Air Traffic Management Applications</vt:lpstr>
      <vt:lpstr>Machine Learning of Speech  Recognition Models for Controller Assistance</vt:lpstr>
      <vt:lpstr>Speech Recognition and Machine Learning Roadmap</vt:lpstr>
      <vt:lpstr>   compared to</vt:lpstr>
      <vt:lpstr>Thank you very much for your attention </vt:lpstr>
      <vt:lpstr>How many training data is used by Google for training their speech recognizer?  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Lorerumetur acipitis am rest et  explabore expliam, tem quis et ut enisto</dc:title>
  <dc:creator>Helmke, Hartmut</dc:creator>
  <cp:lastModifiedBy>Hartmut Helmke</cp:lastModifiedBy>
  <cp:revision>117</cp:revision>
  <cp:lastPrinted>2021-03-16T11:55:22Z</cp:lastPrinted>
  <dcterms:created xsi:type="dcterms:W3CDTF">2012-06-19T06:51:55Z</dcterms:created>
  <dcterms:modified xsi:type="dcterms:W3CDTF">2021-03-18T14:23:37Z</dcterms:modified>
</cp:coreProperties>
</file>